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355" r:id="rId3"/>
    <p:sldId id="455" r:id="rId4"/>
    <p:sldId id="497" r:id="rId5"/>
    <p:sldId id="491" r:id="rId6"/>
    <p:sldId id="494" r:id="rId7"/>
    <p:sldId id="501" r:id="rId8"/>
    <p:sldId id="502" r:id="rId9"/>
    <p:sldId id="495" r:id="rId10"/>
    <p:sldId id="509" r:id="rId11"/>
    <p:sldId id="508" r:id="rId12"/>
    <p:sldId id="503" r:id="rId13"/>
    <p:sldId id="504" r:id="rId14"/>
    <p:sldId id="505" r:id="rId15"/>
    <p:sldId id="506" r:id="rId16"/>
    <p:sldId id="507" r:id="rId17"/>
    <p:sldId id="418" r:id="rId18"/>
    <p:sldId id="452" r:id="rId19"/>
  </p:sldIdLst>
  <p:sldSz cx="9144000" cy="6858000" type="screen4x3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許依萍-法令遵循部法令遵循三科" initials="MSOffice" lastIdx="13" clrIdx="0">
    <p:extLst>
      <p:ext uri="{19B8F6BF-5375-455C-9EA6-DF929625EA0E}">
        <p15:presenceInfo xmlns:p15="http://schemas.microsoft.com/office/powerpoint/2012/main" userId="許依萍-法令遵循部法令遵循三科" providerId="None"/>
      </p:ext>
    </p:extLst>
  </p:cmAuthor>
  <p:cmAuthor id="2" name="林冠宇-法令遵循部法令遵循三科" initials="林冠宇-法令遵循部法令遵循三科" lastIdx="1" clrIdx="1">
    <p:extLst>
      <p:ext uri="{19B8F6BF-5375-455C-9EA6-DF929625EA0E}">
        <p15:presenceInfo xmlns:p15="http://schemas.microsoft.com/office/powerpoint/2012/main" userId="S-1-5-21-3660686107-2945006015-3893295550-44662" providerId="AD"/>
      </p:ext>
    </p:extLst>
  </p:cmAuthor>
  <p:cmAuthor id="3" name="林威而-法令遵循部法令遵循二科" initials="林威而-法令遵循部法令遵循二科" lastIdx="1" clrIdx="2">
    <p:extLst>
      <p:ext uri="{19B8F6BF-5375-455C-9EA6-DF929625EA0E}">
        <p15:presenceInfo xmlns:p15="http://schemas.microsoft.com/office/powerpoint/2012/main" userId="S-1-5-21-3660686107-2945006015-3893295550-41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B7FDF"/>
    <a:srgbClr val="0073E6"/>
    <a:srgbClr val="0066CC"/>
    <a:srgbClr val="0099FF"/>
    <a:srgbClr val="0000FF"/>
    <a:srgbClr val="527BF0"/>
    <a:srgbClr val="FF3300"/>
    <a:srgbClr val="E75A21"/>
    <a:srgbClr val="F86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01" autoAdjust="0"/>
  </p:normalViewPr>
  <p:slideViewPr>
    <p:cSldViewPr>
      <p:cViewPr varScale="1">
        <p:scale>
          <a:sx n="110" d="100"/>
          <a:sy n="110" d="100"/>
        </p:scale>
        <p:origin x="168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1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228" y="114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3DACC-B95A-4903-8787-794877ABE5C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90CA5E99-B5A3-4EA7-8B44-5D16DEAA61CE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b="1" dirty="0"/>
            <a:t>公司介紹</a:t>
          </a:r>
        </a:p>
      </dgm:t>
    </dgm:pt>
    <dgm:pt modelId="{9C639133-3CFD-46E3-A850-CE30655C34F8}" type="parTrans" cxnId="{BF90B49B-A2DA-4929-A7A2-742D99BC4F9E}">
      <dgm:prSet/>
      <dgm:spPr/>
      <dgm:t>
        <a:bodyPr/>
        <a:lstStyle/>
        <a:p>
          <a:endParaRPr lang="zh-TW" altLang="en-US"/>
        </a:p>
      </dgm:t>
    </dgm:pt>
    <dgm:pt modelId="{332B9AD1-2922-440A-B149-106319B6917F}" type="sibTrans" cxnId="{BF90B49B-A2DA-4929-A7A2-742D99BC4F9E}">
      <dgm:prSet/>
      <dgm:spPr>
        <a:ln>
          <a:solidFill>
            <a:srgbClr val="C00000"/>
          </a:solidFill>
        </a:ln>
      </dgm:spPr>
      <dgm:t>
        <a:bodyPr/>
        <a:lstStyle/>
        <a:p>
          <a:endParaRPr lang="zh-TW" altLang="en-US"/>
        </a:p>
      </dgm:t>
    </dgm:pt>
    <dgm:pt modelId="{919F5AD8-719B-47F4-AB04-FBA46AC2B760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b="1" dirty="0"/>
            <a:t>環境介紹</a:t>
          </a:r>
        </a:p>
      </dgm:t>
    </dgm:pt>
    <dgm:pt modelId="{0D28EB5D-36CA-485A-9B0E-0C3CE35F364D}" type="parTrans" cxnId="{FFC929A0-AF5C-4E39-A19E-DCA09838244C}">
      <dgm:prSet/>
      <dgm:spPr/>
      <dgm:t>
        <a:bodyPr/>
        <a:lstStyle/>
        <a:p>
          <a:endParaRPr lang="zh-TW" altLang="en-US"/>
        </a:p>
      </dgm:t>
    </dgm:pt>
    <dgm:pt modelId="{B396BB5C-05E9-4FEC-A855-E2688ADA95AB}" type="sibTrans" cxnId="{FFC929A0-AF5C-4E39-A19E-DCA09838244C}">
      <dgm:prSet/>
      <dgm:spPr/>
      <dgm:t>
        <a:bodyPr/>
        <a:lstStyle/>
        <a:p>
          <a:endParaRPr lang="zh-TW" altLang="en-US"/>
        </a:p>
      </dgm:t>
    </dgm:pt>
    <dgm:pt modelId="{C4D1F581-964C-4EC5-871D-90DCE12704DE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b="1" dirty="0"/>
            <a:t>實習規劃</a:t>
          </a:r>
        </a:p>
      </dgm:t>
    </dgm:pt>
    <dgm:pt modelId="{2EDF4A0E-D672-4586-8281-46E00601A196}" type="parTrans" cxnId="{191FCAA1-2FBF-4C12-81BF-EFE3A909C0E0}">
      <dgm:prSet/>
      <dgm:spPr/>
      <dgm:t>
        <a:bodyPr/>
        <a:lstStyle/>
        <a:p>
          <a:endParaRPr lang="zh-TW" altLang="en-US"/>
        </a:p>
      </dgm:t>
    </dgm:pt>
    <dgm:pt modelId="{CA1362F1-BBD7-4E0F-AF19-24101D324578}" type="sibTrans" cxnId="{191FCAA1-2FBF-4C12-81BF-EFE3A909C0E0}">
      <dgm:prSet/>
      <dgm:spPr/>
      <dgm:t>
        <a:bodyPr/>
        <a:lstStyle/>
        <a:p>
          <a:endParaRPr lang="zh-TW" altLang="en-US"/>
        </a:p>
      </dgm:t>
    </dgm:pt>
    <dgm:pt modelId="{5344C410-DFEA-4B78-BA1A-8B0AFBE2441C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b="1" dirty="0"/>
            <a:t>實習機會</a:t>
          </a:r>
        </a:p>
      </dgm:t>
    </dgm:pt>
    <dgm:pt modelId="{970EE528-EF69-4E88-BD3D-873727322875}" type="parTrans" cxnId="{F899964F-AD27-4D5F-8784-0A2E51BEEAD6}">
      <dgm:prSet/>
      <dgm:spPr/>
      <dgm:t>
        <a:bodyPr/>
        <a:lstStyle/>
        <a:p>
          <a:endParaRPr lang="zh-TW" altLang="en-US"/>
        </a:p>
      </dgm:t>
    </dgm:pt>
    <dgm:pt modelId="{84F46C0C-9251-496C-BEA9-D2D4A7D0EA3C}" type="sibTrans" cxnId="{F899964F-AD27-4D5F-8784-0A2E51BEEAD6}">
      <dgm:prSet/>
      <dgm:spPr/>
      <dgm:t>
        <a:bodyPr/>
        <a:lstStyle/>
        <a:p>
          <a:endParaRPr lang="zh-TW" altLang="en-US"/>
        </a:p>
      </dgm:t>
    </dgm:pt>
    <dgm:pt modelId="{09FCC2F4-75DF-4540-9B1B-036B40BC71B4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b="1" dirty="0" smtClean="0"/>
            <a:t>實習心得</a:t>
          </a:r>
          <a:endParaRPr lang="zh-TW" altLang="en-US" b="1" dirty="0"/>
        </a:p>
      </dgm:t>
    </dgm:pt>
    <dgm:pt modelId="{25F0F6D8-414C-462A-B164-3C501857325D}" type="parTrans" cxnId="{53F115B4-2AEF-431D-B94D-3795D9A529C9}">
      <dgm:prSet/>
      <dgm:spPr/>
    </dgm:pt>
    <dgm:pt modelId="{6E5D020D-0DF7-406C-902F-BF7C106C77C3}" type="sibTrans" cxnId="{53F115B4-2AEF-431D-B94D-3795D9A529C9}">
      <dgm:prSet/>
      <dgm:spPr/>
    </dgm:pt>
    <dgm:pt modelId="{A478B979-BD17-4C45-A8F5-0F95EE6CF29D}" type="pres">
      <dgm:prSet presAssocID="{67C3DACC-B95A-4903-8787-794877ABE5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FC0492EB-F526-4027-87E2-83AE18D62D8D}" type="pres">
      <dgm:prSet presAssocID="{67C3DACC-B95A-4903-8787-794877ABE5C5}" presName="Name1" presStyleCnt="0"/>
      <dgm:spPr/>
    </dgm:pt>
    <dgm:pt modelId="{E0AD31FF-4C26-4CC5-BCB4-53BF5F85D93B}" type="pres">
      <dgm:prSet presAssocID="{67C3DACC-B95A-4903-8787-794877ABE5C5}" presName="cycle" presStyleCnt="0"/>
      <dgm:spPr/>
    </dgm:pt>
    <dgm:pt modelId="{EE05865E-DB6B-46E1-A6D1-45BCAB42152B}" type="pres">
      <dgm:prSet presAssocID="{67C3DACC-B95A-4903-8787-794877ABE5C5}" presName="srcNode" presStyleLbl="node1" presStyleIdx="0" presStyleCnt="5"/>
      <dgm:spPr/>
    </dgm:pt>
    <dgm:pt modelId="{D6F340DC-ACA5-4658-B0F4-1282922580FE}" type="pres">
      <dgm:prSet presAssocID="{67C3DACC-B95A-4903-8787-794877ABE5C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C21BBEE8-81C6-45F5-AC29-8706613AA2A7}" type="pres">
      <dgm:prSet presAssocID="{67C3DACC-B95A-4903-8787-794877ABE5C5}" presName="extraNode" presStyleLbl="node1" presStyleIdx="0" presStyleCnt="5"/>
      <dgm:spPr/>
    </dgm:pt>
    <dgm:pt modelId="{8FEC0F78-CEF0-4C62-9819-B1886E62EC60}" type="pres">
      <dgm:prSet presAssocID="{67C3DACC-B95A-4903-8787-794877ABE5C5}" presName="dstNode" presStyleLbl="node1" presStyleIdx="0" presStyleCnt="5"/>
      <dgm:spPr/>
    </dgm:pt>
    <dgm:pt modelId="{BD895FEA-5D03-4E29-A2EE-70A4E1BD559D}" type="pres">
      <dgm:prSet presAssocID="{90CA5E99-B5A3-4EA7-8B44-5D16DEAA61C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DEAAB0-1B91-4CAA-B570-E1B710E254D5}" type="pres">
      <dgm:prSet presAssocID="{90CA5E99-B5A3-4EA7-8B44-5D16DEAA61CE}" presName="accent_1" presStyleCnt="0"/>
      <dgm:spPr/>
    </dgm:pt>
    <dgm:pt modelId="{31B5E8BE-5ABD-47F8-A94A-E3211F6BC333}" type="pres">
      <dgm:prSet presAssocID="{90CA5E99-B5A3-4EA7-8B44-5D16DEAA61CE}" presName="accentRepeatNode" presStyleLbl="solidFgAcc1" presStyleIdx="0" presStyleCnt="5"/>
      <dgm:spPr>
        <a:ln>
          <a:solidFill>
            <a:srgbClr val="C00000"/>
          </a:solidFill>
        </a:ln>
      </dgm:spPr>
    </dgm:pt>
    <dgm:pt modelId="{AE855EB3-9498-435C-856D-619C0D1EEF99}" type="pres">
      <dgm:prSet presAssocID="{919F5AD8-719B-47F4-AB04-FBA46AC2B7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E17E70-312B-412E-ACD6-01A902D9B31E}" type="pres">
      <dgm:prSet presAssocID="{919F5AD8-719B-47F4-AB04-FBA46AC2B760}" presName="accent_2" presStyleCnt="0"/>
      <dgm:spPr/>
    </dgm:pt>
    <dgm:pt modelId="{8EFE7C4C-1A58-4EC7-9792-F48EDE73571B}" type="pres">
      <dgm:prSet presAssocID="{919F5AD8-719B-47F4-AB04-FBA46AC2B760}" presName="accentRepeatNode" presStyleLbl="solidFgAcc1" presStyleIdx="1" presStyleCnt="5"/>
      <dgm:spPr>
        <a:ln>
          <a:solidFill>
            <a:srgbClr val="C00000"/>
          </a:solidFill>
        </a:ln>
      </dgm:spPr>
    </dgm:pt>
    <dgm:pt modelId="{054F0191-F264-4B9B-AF40-B22754B922C2}" type="pres">
      <dgm:prSet presAssocID="{C4D1F581-964C-4EC5-871D-90DCE12704D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C7ACEB-3E16-4F4F-B96D-4095AE60D5A4}" type="pres">
      <dgm:prSet presAssocID="{C4D1F581-964C-4EC5-871D-90DCE12704DE}" presName="accent_3" presStyleCnt="0"/>
      <dgm:spPr/>
    </dgm:pt>
    <dgm:pt modelId="{8DAF2656-D39C-4E9D-8CD6-B24C3C6347BB}" type="pres">
      <dgm:prSet presAssocID="{C4D1F581-964C-4EC5-871D-90DCE12704DE}" presName="accentRepeatNode" presStyleLbl="solidFgAcc1" presStyleIdx="2" presStyleCnt="5"/>
      <dgm:spPr>
        <a:ln>
          <a:solidFill>
            <a:srgbClr val="C00000"/>
          </a:solidFill>
        </a:ln>
      </dgm:spPr>
    </dgm:pt>
    <dgm:pt modelId="{59CA7BF7-7E48-4A60-B394-75D78383E93A}" type="pres">
      <dgm:prSet presAssocID="{09FCC2F4-75DF-4540-9B1B-036B40BC71B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FD3D72-602D-4A44-ABB6-A5F8BC2F99B4}" type="pres">
      <dgm:prSet presAssocID="{09FCC2F4-75DF-4540-9B1B-036B40BC71B4}" presName="accent_4" presStyleCnt="0"/>
      <dgm:spPr/>
    </dgm:pt>
    <dgm:pt modelId="{D0AB7D42-B809-4DFD-AC4B-ACBCBEB3A51F}" type="pres">
      <dgm:prSet presAssocID="{09FCC2F4-75DF-4540-9B1B-036B40BC71B4}" presName="accentRepeatNode" presStyleLbl="solidFgAcc1" presStyleIdx="3" presStyleCnt="5"/>
      <dgm:spPr/>
    </dgm:pt>
    <dgm:pt modelId="{DD7E7B6E-1BCF-4AF0-845C-1299DC6DC51E}" type="pres">
      <dgm:prSet presAssocID="{5344C410-DFEA-4B78-BA1A-8B0AFBE2441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B06F98-3B2E-418C-A1B9-711EEA16B0F8}" type="pres">
      <dgm:prSet presAssocID="{5344C410-DFEA-4B78-BA1A-8B0AFBE2441C}" presName="accent_5" presStyleCnt="0"/>
      <dgm:spPr/>
    </dgm:pt>
    <dgm:pt modelId="{4A69DCE7-6060-4AD3-965F-AF2418A7B179}" type="pres">
      <dgm:prSet presAssocID="{5344C410-DFEA-4B78-BA1A-8B0AFBE2441C}" presName="accentRepeatNode" presStyleLbl="solidFgAcc1" presStyleIdx="4" presStyleCnt="5"/>
      <dgm:spPr>
        <a:ln>
          <a:solidFill>
            <a:srgbClr val="C00000"/>
          </a:solidFill>
        </a:ln>
      </dgm:spPr>
    </dgm:pt>
  </dgm:ptLst>
  <dgm:cxnLst>
    <dgm:cxn modelId="{FFC929A0-AF5C-4E39-A19E-DCA09838244C}" srcId="{67C3DACC-B95A-4903-8787-794877ABE5C5}" destId="{919F5AD8-719B-47F4-AB04-FBA46AC2B760}" srcOrd="1" destOrd="0" parTransId="{0D28EB5D-36CA-485A-9B0E-0C3CE35F364D}" sibTransId="{B396BB5C-05E9-4FEC-A855-E2688ADA95AB}"/>
    <dgm:cxn modelId="{BF90B49B-A2DA-4929-A7A2-742D99BC4F9E}" srcId="{67C3DACC-B95A-4903-8787-794877ABE5C5}" destId="{90CA5E99-B5A3-4EA7-8B44-5D16DEAA61CE}" srcOrd="0" destOrd="0" parTransId="{9C639133-3CFD-46E3-A850-CE30655C34F8}" sibTransId="{332B9AD1-2922-440A-B149-106319B6917F}"/>
    <dgm:cxn modelId="{53F115B4-2AEF-431D-B94D-3795D9A529C9}" srcId="{67C3DACC-B95A-4903-8787-794877ABE5C5}" destId="{09FCC2F4-75DF-4540-9B1B-036B40BC71B4}" srcOrd="3" destOrd="0" parTransId="{25F0F6D8-414C-462A-B164-3C501857325D}" sibTransId="{6E5D020D-0DF7-406C-902F-BF7C106C77C3}"/>
    <dgm:cxn modelId="{DAF103C3-8B59-46C7-8344-FB4091D8D064}" type="presOf" srcId="{919F5AD8-719B-47F4-AB04-FBA46AC2B760}" destId="{AE855EB3-9498-435C-856D-619C0D1EEF99}" srcOrd="0" destOrd="0" presId="urn:microsoft.com/office/officeart/2008/layout/VerticalCurvedList"/>
    <dgm:cxn modelId="{2CB09786-E27D-4130-A8E4-FA6F75210040}" type="presOf" srcId="{332B9AD1-2922-440A-B149-106319B6917F}" destId="{D6F340DC-ACA5-4658-B0F4-1282922580FE}" srcOrd="0" destOrd="0" presId="urn:microsoft.com/office/officeart/2008/layout/VerticalCurvedList"/>
    <dgm:cxn modelId="{191FCAA1-2FBF-4C12-81BF-EFE3A909C0E0}" srcId="{67C3DACC-B95A-4903-8787-794877ABE5C5}" destId="{C4D1F581-964C-4EC5-871D-90DCE12704DE}" srcOrd="2" destOrd="0" parTransId="{2EDF4A0E-D672-4586-8281-46E00601A196}" sibTransId="{CA1362F1-BBD7-4E0F-AF19-24101D324578}"/>
    <dgm:cxn modelId="{5D3118EA-7207-47C8-9B2E-1AFFA64CE73E}" type="presOf" srcId="{C4D1F581-964C-4EC5-871D-90DCE12704DE}" destId="{054F0191-F264-4B9B-AF40-B22754B922C2}" srcOrd="0" destOrd="0" presId="urn:microsoft.com/office/officeart/2008/layout/VerticalCurvedList"/>
    <dgm:cxn modelId="{2C80F1B2-D216-4F07-A7CE-9BB83DFD7E2F}" type="presOf" srcId="{67C3DACC-B95A-4903-8787-794877ABE5C5}" destId="{A478B979-BD17-4C45-A8F5-0F95EE6CF29D}" srcOrd="0" destOrd="0" presId="urn:microsoft.com/office/officeart/2008/layout/VerticalCurvedList"/>
    <dgm:cxn modelId="{E5588C78-5B17-4CEA-9D6F-578B7DD24B7A}" type="presOf" srcId="{09FCC2F4-75DF-4540-9B1B-036B40BC71B4}" destId="{59CA7BF7-7E48-4A60-B394-75D78383E93A}" srcOrd="0" destOrd="0" presId="urn:microsoft.com/office/officeart/2008/layout/VerticalCurvedList"/>
    <dgm:cxn modelId="{2DEB0F04-D7CA-44FB-8347-4E7CB72482E9}" type="presOf" srcId="{90CA5E99-B5A3-4EA7-8B44-5D16DEAA61CE}" destId="{BD895FEA-5D03-4E29-A2EE-70A4E1BD559D}" srcOrd="0" destOrd="0" presId="urn:microsoft.com/office/officeart/2008/layout/VerticalCurvedList"/>
    <dgm:cxn modelId="{A102E942-E744-4985-BF35-62CF6F11C616}" type="presOf" srcId="{5344C410-DFEA-4B78-BA1A-8B0AFBE2441C}" destId="{DD7E7B6E-1BCF-4AF0-845C-1299DC6DC51E}" srcOrd="0" destOrd="0" presId="urn:microsoft.com/office/officeart/2008/layout/VerticalCurvedList"/>
    <dgm:cxn modelId="{F899964F-AD27-4D5F-8784-0A2E51BEEAD6}" srcId="{67C3DACC-B95A-4903-8787-794877ABE5C5}" destId="{5344C410-DFEA-4B78-BA1A-8B0AFBE2441C}" srcOrd="4" destOrd="0" parTransId="{970EE528-EF69-4E88-BD3D-873727322875}" sibTransId="{84F46C0C-9251-496C-BEA9-D2D4A7D0EA3C}"/>
    <dgm:cxn modelId="{FF0E7F4F-1B3C-4603-81FB-0FFB573AF0A8}" type="presParOf" srcId="{A478B979-BD17-4C45-A8F5-0F95EE6CF29D}" destId="{FC0492EB-F526-4027-87E2-83AE18D62D8D}" srcOrd="0" destOrd="0" presId="urn:microsoft.com/office/officeart/2008/layout/VerticalCurvedList"/>
    <dgm:cxn modelId="{5E8F8001-4BD3-442B-8D9A-BF739D4531F5}" type="presParOf" srcId="{FC0492EB-F526-4027-87E2-83AE18D62D8D}" destId="{E0AD31FF-4C26-4CC5-BCB4-53BF5F85D93B}" srcOrd="0" destOrd="0" presId="urn:microsoft.com/office/officeart/2008/layout/VerticalCurvedList"/>
    <dgm:cxn modelId="{059D6702-8E56-4D78-B970-4B5FA31EB5E0}" type="presParOf" srcId="{E0AD31FF-4C26-4CC5-BCB4-53BF5F85D93B}" destId="{EE05865E-DB6B-46E1-A6D1-45BCAB42152B}" srcOrd="0" destOrd="0" presId="urn:microsoft.com/office/officeart/2008/layout/VerticalCurvedList"/>
    <dgm:cxn modelId="{5A60BFD0-3FE3-4455-AD5B-89A5A9DC9692}" type="presParOf" srcId="{E0AD31FF-4C26-4CC5-BCB4-53BF5F85D93B}" destId="{D6F340DC-ACA5-4658-B0F4-1282922580FE}" srcOrd="1" destOrd="0" presId="urn:microsoft.com/office/officeart/2008/layout/VerticalCurvedList"/>
    <dgm:cxn modelId="{A04200FC-60C6-4332-AFCE-5AE78C43D543}" type="presParOf" srcId="{E0AD31FF-4C26-4CC5-BCB4-53BF5F85D93B}" destId="{C21BBEE8-81C6-45F5-AC29-8706613AA2A7}" srcOrd="2" destOrd="0" presId="urn:microsoft.com/office/officeart/2008/layout/VerticalCurvedList"/>
    <dgm:cxn modelId="{89BAD57A-EF69-486F-971F-92A276634253}" type="presParOf" srcId="{E0AD31FF-4C26-4CC5-BCB4-53BF5F85D93B}" destId="{8FEC0F78-CEF0-4C62-9819-B1886E62EC60}" srcOrd="3" destOrd="0" presId="urn:microsoft.com/office/officeart/2008/layout/VerticalCurvedList"/>
    <dgm:cxn modelId="{5D3DE869-8730-4031-8F9A-F48B4533F7EB}" type="presParOf" srcId="{FC0492EB-F526-4027-87E2-83AE18D62D8D}" destId="{BD895FEA-5D03-4E29-A2EE-70A4E1BD559D}" srcOrd="1" destOrd="0" presId="urn:microsoft.com/office/officeart/2008/layout/VerticalCurvedList"/>
    <dgm:cxn modelId="{5860F361-11AF-46A2-BDFF-55FBC56145F4}" type="presParOf" srcId="{FC0492EB-F526-4027-87E2-83AE18D62D8D}" destId="{32DEAAB0-1B91-4CAA-B570-E1B710E254D5}" srcOrd="2" destOrd="0" presId="urn:microsoft.com/office/officeart/2008/layout/VerticalCurvedList"/>
    <dgm:cxn modelId="{46E2D9B4-3904-4F70-ACFB-F254DF3F59C0}" type="presParOf" srcId="{32DEAAB0-1B91-4CAA-B570-E1B710E254D5}" destId="{31B5E8BE-5ABD-47F8-A94A-E3211F6BC333}" srcOrd="0" destOrd="0" presId="urn:microsoft.com/office/officeart/2008/layout/VerticalCurvedList"/>
    <dgm:cxn modelId="{ECED63BD-818A-4BEA-86EC-213B76A20FDB}" type="presParOf" srcId="{FC0492EB-F526-4027-87E2-83AE18D62D8D}" destId="{AE855EB3-9498-435C-856D-619C0D1EEF99}" srcOrd="3" destOrd="0" presId="urn:microsoft.com/office/officeart/2008/layout/VerticalCurvedList"/>
    <dgm:cxn modelId="{A84BA6C4-95DC-493A-85E7-86EBFDEB4BB8}" type="presParOf" srcId="{FC0492EB-F526-4027-87E2-83AE18D62D8D}" destId="{46E17E70-312B-412E-ACD6-01A902D9B31E}" srcOrd="4" destOrd="0" presId="urn:microsoft.com/office/officeart/2008/layout/VerticalCurvedList"/>
    <dgm:cxn modelId="{0C002A3E-66E6-423D-B504-DAA77E1E0374}" type="presParOf" srcId="{46E17E70-312B-412E-ACD6-01A902D9B31E}" destId="{8EFE7C4C-1A58-4EC7-9792-F48EDE73571B}" srcOrd="0" destOrd="0" presId="urn:microsoft.com/office/officeart/2008/layout/VerticalCurvedList"/>
    <dgm:cxn modelId="{368B0E08-F41E-4CF2-B8A3-8F09DCC1BACC}" type="presParOf" srcId="{FC0492EB-F526-4027-87E2-83AE18D62D8D}" destId="{054F0191-F264-4B9B-AF40-B22754B922C2}" srcOrd="5" destOrd="0" presId="urn:microsoft.com/office/officeart/2008/layout/VerticalCurvedList"/>
    <dgm:cxn modelId="{DD41B86B-5DD6-4C7D-87B9-9639766C3839}" type="presParOf" srcId="{FC0492EB-F526-4027-87E2-83AE18D62D8D}" destId="{70C7ACEB-3E16-4F4F-B96D-4095AE60D5A4}" srcOrd="6" destOrd="0" presId="urn:microsoft.com/office/officeart/2008/layout/VerticalCurvedList"/>
    <dgm:cxn modelId="{C39A9C49-0620-449D-9823-BA213C3E29CB}" type="presParOf" srcId="{70C7ACEB-3E16-4F4F-B96D-4095AE60D5A4}" destId="{8DAF2656-D39C-4E9D-8CD6-B24C3C6347BB}" srcOrd="0" destOrd="0" presId="urn:microsoft.com/office/officeart/2008/layout/VerticalCurvedList"/>
    <dgm:cxn modelId="{586269BC-384E-4A14-B600-BC0BA1DC180A}" type="presParOf" srcId="{FC0492EB-F526-4027-87E2-83AE18D62D8D}" destId="{59CA7BF7-7E48-4A60-B394-75D78383E93A}" srcOrd="7" destOrd="0" presId="urn:microsoft.com/office/officeart/2008/layout/VerticalCurvedList"/>
    <dgm:cxn modelId="{78559506-F25B-4CCC-B4F6-20175DE3BBF7}" type="presParOf" srcId="{FC0492EB-F526-4027-87E2-83AE18D62D8D}" destId="{DCFD3D72-602D-4A44-ABB6-A5F8BC2F99B4}" srcOrd="8" destOrd="0" presId="urn:microsoft.com/office/officeart/2008/layout/VerticalCurvedList"/>
    <dgm:cxn modelId="{6D011F52-5F1D-464A-8CFD-3B993A6F5163}" type="presParOf" srcId="{DCFD3D72-602D-4A44-ABB6-A5F8BC2F99B4}" destId="{D0AB7D42-B809-4DFD-AC4B-ACBCBEB3A51F}" srcOrd="0" destOrd="0" presId="urn:microsoft.com/office/officeart/2008/layout/VerticalCurvedList"/>
    <dgm:cxn modelId="{DC11CE97-9544-4EE3-9AAC-5358225523C8}" type="presParOf" srcId="{FC0492EB-F526-4027-87E2-83AE18D62D8D}" destId="{DD7E7B6E-1BCF-4AF0-845C-1299DC6DC51E}" srcOrd="9" destOrd="0" presId="urn:microsoft.com/office/officeart/2008/layout/VerticalCurvedList"/>
    <dgm:cxn modelId="{9A92DD87-60F0-41F0-9E0E-72EDFABF3974}" type="presParOf" srcId="{FC0492EB-F526-4027-87E2-83AE18D62D8D}" destId="{25B06F98-3B2E-418C-A1B9-711EEA16B0F8}" srcOrd="10" destOrd="0" presId="urn:microsoft.com/office/officeart/2008/layout/VerticalCurvedList"/>
    <dgm:cxn modelId="{A4FC0947-1B81-439A-B9AA-F8BE7DAAEEF9}" type="presParOf" srcId="{25B06F98-3B2E-418C-A1B9-711EEA16B0F8}" destId="{4A69DCE7-6060-4AD3-965F-AF2418A7B1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340DC-ACA5-4658-B0F4-1282922580FE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95FEA-5D03-4E29-A2EE-70A4E1BD559D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公司介紹</a:t>
          </a:r>
        </a:p>
      </dsp:txBody>
      <dsp:txXfrm>
        <a:off x="384538" y="253918"/>
        <a:ext cx="5656275" cy="508162"/>
      </dsp:txXfrm>
    </dsp:sp>
    <dsp:sp modelId="{31B5E8BE-5ABD-47F8-A94A-E3211F6BC333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55EB3-9498-435C-856D-619C0D1EEF99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環境介紹</a:t>
          </a:r>
        </a:p>
      </dsp:txBody>
      <dsp:txXfrm>
        <a:off x="748672" y="1015918"/>
        <a:ext cx="5292140" cy="508162"/>
      </dsp:txXfrm>
    </dsp:sp>
    <dsp:sp modelId="{8EFE7C4C-1A58-4EC7-9792-F48EDE73571B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F0191-F264-4B9B-AF40-B22754B922C2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實習規劃</a:t>
          </a:r>
        </a:p>
      </dsp:txBody>
      <dsp:txXfrm>
        <a:off x="860432" y="1777918"/>
        <a:ext cx="5180380" cy="508162"/>
      </dsp:txXfrm>
    </dsp:sp>
    <dsp:sp modelId="{8DAF2656-D39C-4E9D-8CD6-B24C3C6347BB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A7BF7-7E48-4A60-B394-75D78383E93A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實習心得</a:t>
          </a:r>
          <a:endParaRPr lang="zh-TW" altLang="en-US" sz="2000" b="1" kern="1200" dirty="0"/>
        </a:p>
      </dsp:txBody>
      <dsp:txXfrm>
        <a:off x="748672" y="2539918"/>
        <a:ext cx="5292140" cy="508162"/>
      </dsp:txXfrm>
    </dsp:sp>
    <dsp:sp modelId="{D0AB7D42-B809-4DFD-AC4B-ACBCBEB3A51F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E7B6E-1BCF-4AF0-845C-1299DC6DC51E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實習機會</a:t>
          </a:r>
        </a:p>
      </dsp:txBody>
      <dsp:txXfrm>
        <a:off x="384538" y="3301918"/>
        <a:ext cx="5656275" cy="508162"/>
      </dsp:txXfrm>
    </dsp:sp>
    <dsp:sp modelId="{4A69DCE7-6060-4AD3-965F-AF2418A7B179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7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40647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AAFA06-1B74-4B13-A9CA-F80FC7BAD6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1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7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7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E2148E-2FB9-464F-9AFE-6839735DF7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1EE1-BC3A-4EEA-BC18-63D5633237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902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0BC96-C9C8-4AD4-882F-29BF1728DA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657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32593" y="0"/>
            <a:ext cx="2160587" cy="59499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830" y="0"/>
            <a:ext cx="6329363" cy="59499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7106-C14B-457D-9634-253B725E4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165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6" y="1700218"/>
            <a:ext cx="5832475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noProof="0">
                <a:sym typeface="Wingdings" panose="05000000000000000000" pitchFamily="2" charset="2"/>
              </a:rPr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40" y="3716339"/>
            <a:ext cx="3960812" cy="863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50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987676" y="1989139"/>
            <a:ext cx="554513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1050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679704" y="164465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1147085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CE6307-1EDE-4102-9276-CAB5CCA524A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2180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0EABCD-CBBD-4BE3-A09C-A8C3EA0231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379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0826" y="1125539"/>
            <a:ext cx="4279900" cy="5029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3127" y="1125539"/>
            <a:ext cx="4281488" cy="5029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67B161-E4C4-4406-9D9F-874E14535AC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71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C42379-8492-45F4-9BF5-97E4E780FE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2670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84588E-BE74-48F3-A2DA-904844F811D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759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1787DB-4B9F-4C11-904A-43707B3D6C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6741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42" y="2057401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505E48-A9A3-4141-9210-471879E4AE0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048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F622F-0E62-44DF-B4AE-0A5BDF074A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5129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42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42" y="2057401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6B3E50-7FD9-4C45-8133-A17AA52A90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0343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67DEDD-6CE1-47F4-8115-954E7EFB81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18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6564" y="117481"/>
            <a:ext cx="2178050" cy="60372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827" y="117481"/>
            <a:ext cx="6383338" cy="6037263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DA8BE7-9CD4-4802-A669-497222443F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2650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7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F782E-E28F-4FA7-B064-9021DFB846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1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0830" y="981080"/>
            <a:ext cx="4244975" cy="49688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5" y="981080"/>
            <a:ext cx="4244975" cy="49688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9688-F994-48AC-87F4-78ECBBB43F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785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CE95B-7956-498C-A0D8-0C9AF1A558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57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94124-3B9D-4B8F-8AA5-473FFBEF75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965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20D28-48D4-40C9-B9BA-8471AA52B6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352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43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3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43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350D-96E1-43F5-B414-8BBE81455D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555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43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3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43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F84B9-A43A-4AAE-85F6-87B0A5B42C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213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5" y="10"/>
            <a:ext cx="68421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7" y="981080"/>
            <a:ext cx="86423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1FD8955-349B-41C3-AE1F-902EED235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7475"/>
            <a:ext cx="51133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>
              <a:sym typeface="Wingdings" panose="05000000000000000000" pitchFamily="2" charset="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9"/>
            <a:ext cx="871378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92" y="6337304"/>
            <a:ext cx="86518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EE07CE5B-B0A5-49A4-8419-3A5D325B3B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63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 b="1" kern="1200">
          <a:solidFill>
            <a:schemeClr val="accent2"/>
          </a:solidFill>
          <a:latin typeface="+mj-lt"/>
          <a:ea typeface="+mj-ea"/>
          <a:cs typeface="+mj-cs"/>
          <a:sym typeface="Wingdings" panose="05000000000000000000" pitchFamily="2" charset="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latin typeface="Arial" panose="020B0604020202020204" pitchFamily="34" charset="0"/>
          <a:ea typeface="華康粗黑體" pitchFamily="49" charset="-120"/>
          <a:sym typeface="Wingdings" panose="05000000000000000000" pitchFamily="2" charset="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latin typeface="Arial" panose="020B0604020202020204" pitchFamily="34" charset="0"/>
          <a:ea typeface="華康粗黑體" pitchFamily="49" charset="-120"/>
          <a:sym typeface="Wingdings" panose="05000000000000000000" pitchFamily="2" charset="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latin typeface="Arial" panose="020B0604020202020204" pitchFamily="34" charset="0"/>
          <a:ea typeface="華康粗黑體" pitchFamily="49" charset="-120"/>
          <a:sym typeface="Wingdings" panose="05000000000000000000" pitchFamily="2" charset="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latin typeface="Arial" panose="020B0604020202020204" pitchFamily="34" charset="0"/>
          <a:ea typeface="華康粗黑體" pitchFamily="49" charset="-120"/>
          <a:sym typeface="Wingdings" panose="05000000000000000000" pitchFamily="2" charset="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latin typeface="Arial" panose="020B0604020202020204" pitchFamily="34" charset="0"/>
          <a:ea typeface="華康粗黑體" pitchFamily="49" charset="-120"/>
          <a:sym typeface="Wingdings" panose="05000000000000000000" pitchFamily="2" charset="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latin typeface="Arial" panose="020B0604020202020204" pitchFamily="34" charset="0"/>
          <a:ea typeface="華康粗黑體" pitchFamily="49" charset="-120"/>
          <a:sym typeface="Wingdings" panose="05000000000000000000" pitchFamily="2" charset="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latin typeface="Arial" panose="020B0604020202020204" pitchFamily="34" charset="0"/>
          <a:ea typeface="華康粗黑體" pitchFamily="49" charset="-120"/>
          <a:sym typeface="Wingdings" panose="05000000000000000000" pitchFamily="2" charset="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latin typeface="Arial" panose="020B0604020202020204" pitchFamily="34" charset="0"/>
          <a:ea typeface="華康粗黑體" pitchFamily="49" charset="-120"/>
          <a:sym typeface="Wingdings" panose="05000000000000000000" pitchFamily="2" charset="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7864" y="1772820"/>
            <a:ext cx="5544616" cy="1470025"/>
          </a:xfrm>
          <a:effectLst/>
        </p:spPr>
        <p:txBody>
          <a:bodyPr/>
          <a:lstStyle/>
          <a:p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中國人壽實習機會</a:t>
            </a:r>
            <a:endParaRPr lang="zh-TW" altLang="zh-TW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588224" y="371703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人力資源部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380312" y="4253468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111.05.13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087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數位行銷</a:t>
            </a:r>
            <a:r>
              <a:rPr lang="zh-TW" altLang="en-US" dirty="0"/>
              <a:t>技術</a:t>
            </a:r>
            <a:r>
              <a:rPr lang="zh-TW" altLang="en-US" dirty="0" smtClean="0"/>
              <a:t>部</a:t>
            </a:r>
            <a:r>
              <a:rPr lang="en-US" altLang="zh-TW" dirty="0" smtClean="0"/>
              <a:t>-</a:t>
            </a:r>
            <a:r>
              <a:rPr lang="zh-TW" altLang="en-US" dirty="0" smtClean="0"/>
              <a:t>謝</a:t>
            </a:r>
            <a:r>
              <a:rPr lang="zh-TW" altLang="en-US" dirty="0"/>
              <a:t>易</a:t>
            </a:r>
            <a:r>
              <a:rPr lang="zh-TW" altLang="en-US" dirty="0" smtClean="0"/>
              <a:t>儫 </a:t>
            </a:r>
            <a:r>
              <a:rPr lang="en-US" altLang="zh-TW" dirty="0" smtClean="0"/>
              <a:t>(</a:t>
            </a:r>
            <a:r>
              <a:rPr lang="zh-TW" altLang="en-US" dirty="0" smtClean="0"/>
              <a:t>研二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9" name="圖片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15286" r="25919" b="61013"/>
          <a:stretch/>
        </p:blipFill>
        <p:spPr bwMode="auto">
          <a:xfrm>
            <a:off x="393981" y="1637318"/>
            <a:ext cx="8138459" cy="1759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68708" r="26164" b="10061"/>
          <a:stretch/>
        </p:blipFill>
        <p:spPr bwMode="auto">
          <a:xfrm>
            <a:off x="395536" y="3356992"/>
            <a:ext cx="8270981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44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實習職缺</a:t>
            </a:r>
            <a:r>
              <a:rPr lang="en-US" altLang="zh-TW" dirty="0"/>
              <a:t>-</a:t>
            </a:r>
            <a:r>
              <a:rPr lang="zh-TW" altLang="en-US" kern="0" dirty="0"/>
              <a:t>數位行銷技術部</a:t>
            </a:r>
            <a:r>
              <a:rPr lang="en-US" altLang="zh-TW" kern="0" dirty="0"/>
              <a:t>3</a:t>
            </a:r>
            <a:r>
              <a:rPr lang="zh-TW" altLang="en-US" dirty="0"/>
              <a:t>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graphicFrame>
        <p:nvGraphicFramePr>
          <p:cNvPr id="7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49207"/>
              </p:ext>
            </p:extLst>
          </p:nvPr>
        </p:nvGraphicFramePr>
        <p:xfrm>
          <a:off x="467544" y="734958"/>
          <a:ext cx="8425636" cy="507030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603151938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57996318"/>
                    </a:ext>
                  </a:extLst>
                </a:gridCol>
                <a:gridCol w="1080820">
                  <a:extLst>
                    <a:ext uri="{9D8B030D-6E8A-4147-A177-3AD203B41FA5}">
                      <a16:colId xmlns:a16="http://schemas.microsoft.com/office/drawing/2014/main" val="263149454"/>
                    </a:ext>
                  </a:extLst>
                </a:gridCol>
              </a:tblGrid>
              <a:tr h="48239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400" b="1" kern="0" dirty="0">
                          <a:solidFill>
                            <a:schemeClr val="lt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數位行銷技術部</a:t>
                      </a:r>
                      <a:endParaRPr lang="en-US" altLang="zh-TW" sz="2400" b="1" kern="0" dirty="0">
                        <a:solidFill>
                          <a:schemeClr val="lt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400" b="1" kern="0" dirty="0">
                        <a:solidFill>
                          <a:schemeClr val="lt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5812" marR="15812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282987"/>
                  </a:ext>
                </a:extLst>
              </a:tr>
              <a:tr h="1283818">
                <a:tc gridSpan="3"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zh-TW" altLang="en-US" sz="18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各業務通路、電話客服、智能服務等系統之專案執行規劃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系統分析及設計。</a:t>
                      </a: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應用程式開發建置、測試與維運作業。</a:t>
                      </a: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系統之委外、開發、設計及管理。</a:t>
                      </a: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0" dirty="0">
                        <a:solidFill>
                          <a:schemeClr val="lt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5812" marR="15812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41501"/>
                  </a:ext>
                </a:extLst>
              </a:tr>
              <a:tr h="482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工作內容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相關技術與能力需求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需求人數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92509"/>
                  </a:ext>
                </a:extLst>
              </a:tr>
              <a:tr h="14237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金融產業的資料收集與分析，專案簡報製作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參與產品功能設計發想及討論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測試案例及文件撰寫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進行不同載具、作業系統測試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學習成果發表及心得分享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個性正向樂觀，具抗壓性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願意團隊合作，溝通溝通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勇於接收挑戰，主動進取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名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146315"/>
                  </a:ext>
                </a:extLst>
              </a:tr>
              <a:tr h="13978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保險相關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Java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、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API 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、手機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App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系統設計、開發維護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技術文件撰寫與製作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測試案例撰寫及測試作業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學習成果發表及心得分享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程式設計邏輯及溝通能力佳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熟悉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Java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、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App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程式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(i</a:t>
                      </a:r>
                      <a:r>
                        <a:rPr lang="en-US" alt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OS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與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Android)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技術尤佳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學習力強，可迅速學習各項新技術與開發技能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anose="02020603050405020304" pitchFamily="18" charset="0"/>
                        </a:rPr>
                        <a:t>名</a:t>
                      </a:r>
                      <a:endParaRPr lang="zh-TW" alt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35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9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實習職缺</a:t>
            </a:r>
            <a:r>
              <a:rPr lang="en-US" altLang="zh-TW" dirty="0"/>
              <a:t>-</a:t>
            </a:r>
            <a:r>
              <a:rPr lang="zh-TW" altLang="en-US" dirty="0"/>
              <a:t>數位服務技術部</a:t>
            </a:r>
            <a:r>
              <a:rPr lang="en-US" altLang="zh-TW" dirty="0"/>
              <a:t>1</a:t>
            </a:r>
            <a:r>
              <a:rPr lang="zh-TW" altLang="en-US" dirty="0"/>
              <a:t>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31152"/>
              </p:ext>
            </p:extLst>
          </p:nvPr>
        </p:nvGraphicFramePr>
        <p:xfrm>
          <a:off x="395536" y="981075"/>
          <a:ext cx="8352928" cy="464180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138461750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758103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16095748"/>
                    </a:ext>
                  </a:extLst>
                </a:gridCol>
              </a:tblGrid>
              <a:tr h="48239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400" b="1" kern="0" dirty="0">
                          <a:solidFill>
                            <a:schemeClr val="lt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數位服務技術部</a:t>
                      </a:r>
                      <a:endParaRPr lang="zh-TW" altLang="zh-TW" sz="2400" b="1" kern="100" dirty="0">
                        <a:solidFill>
                          <a:schemeClr val="lt1"/>
                        </a:solidFill>
                        <a:effectLst/>
                        <a:latin typeface="+mj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400" b="1" kern="0" dirty="0">
                        <a:solidFill>
                          <a:schemeClr val="lt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5812" marR="15812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481051"/>
                  </a:ext>
                </a:extLst>
              </a:tr>
              <a:tr h="1677495">
                <a:tc gridSpan="3"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zh-TW" altLang="en-US" sz="18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客戶數位通路經營、內勤行政作業數位化、策略技術發展規劃、提供共用服務平台</a:t>
                      </a:r>
                      <a:endParaRPr lang="en-US" altLang="zh-TW" sz="18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客戶</a:t>
                      </a:r>
                      <a:r>
                        <a:rPr lang="en-US" alt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APP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、網路投保、企業網站等開發維運。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企業員工相關營運網頁系統開發。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企業中台、</a:t>
                      </a:r>
                      <a:r>
                        <a:rPr lang="en-US" alt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RESTFUL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API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架構中台、</a:t>
                      </a:r>
                      <a:r>
                        <a:rPr lang="en-US" alt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RPA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機器人、風險控管監控分析模型系統。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雲端發展評估與規劃、</a:t>
                      </a:r>
                      <a:r>
                        <a:rPr lang="en-US" alt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DevOps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策略與自動化技術、源碼掃描平台管理。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0" dirty="0">
                        <a:solidFill>
                          <a:schemeClr val="lt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5812" marR="15812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69578"/>
                  </a:ext>
                </a:extLst>
              </a:tr>
              <a:tr h="482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工作內容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相關技術與能力需求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需求人數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480723"/>
                  </a:ext>
                </a:extLst>
              </a:tr>
              <a:tr h="1999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員工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座位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、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分機表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前後台設計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通訊錄網頁版優化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前後台設計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企業內特約商店、行銷、共銷網站</a:t>
                      </a:r>
                      <a:r>
                        <a:rPr lang="en-US" alt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前後台設計</a:t>
                      </a:r>
                      <a:r>
                        <a:rPr lang="en-US" alt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可學習如何設計企業管理權限、各角色分權</a:t>
                      </a:r>
                      <a:endParaRPr lang="zh-TW" alt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0" kern="0" dirty="0"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en-US" sz="1600" b="0" kern="0" dirty="0">
                          <a:effectLst/>
                          <a:latin typeface="+mj-ea"/>
                          <a:ea typeface="+mj-ea"/>
                        </a:rPr>
                        <a:t>Java</a:t>
                      </a:r>
                      <a:r>
                        <a:rPr lang="zh-TW" altLang="en-US" sz="1600" b="0" kern="0" dirty="0">
                          <a:effectLst/>
                          <a:latin typeface="+mj-ea"/>
                          <a:ea typeface="+mj-ea"/>
                        </a:rPr>
                        <a:t>網頁程式開發</a:t>
                      </a:r>
                      <a:endParaRPr lang="en-US" sz="1600" b="0" kern="0" dirty="0"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0" kern="0" dirty="0">
                          <a:effectLst/>
                          <a:latin typeface="+mj-ea"/>
                          <a:ea typeface="+mj-ea"/>
                        </a:rPr>
                        <a:t>2.JSP</a:t>
                      </a:r>
                      <a:r>
                        <a:rPr lang="zh-TW" altLang="en-US" sz="1600" b="0" kern="0" dirty="0">
                          <a:effectLst/>
                          <a:latin typeface="+mj-ea"/>
                          <a:ea typeface="+mj-ea"/>
                        </a:rPr>
                        <a:t>，</a:t>
                      </a:r>
                      <a:r>
                        <a:rPr lang="en-US" altLang="zh-TW" sz="1600" b="0" kern="0" dirty="0" err="1">
                          <a:effectLst/>
                          <a:latin typeface="+mj-ea"/>
                          <a:ea typeface="+mj-ea"/>
                        </a:rPr>
                        <a:t>Javascript</a:t>
                      </a:r>
                      <a:r>
                        <a:rPr lang="zh-TW" altLang="en-US" sz="1600" b="0" kern="0" dirty="0">
                          <a:effectLst/>
                          <a:latin typeface="+mj-ea"/>
                          <a:ea typeface="+mj-ea"/>
                        </a:rPr>
                        <a:t>前端語言</a:t>
                      </a:r>
                      <a:endParaRPr lang="en-US" altLang="zh-TW" sz="1600" b="0" kern="0" dirty="0"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0" kern="0" dirty="0"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altLang="en-US" sz="1600" b="0" kern="0" dirty="0">
                          <a:effectLst/>
                          <a:latin typeface="+mj-ea"/>
                          <a:ea typeface="+mj-ea"/>
                        </a:rPr>
                        <a:t>樂觀進取、勇於發問</a:t>
                      </a:r>
                      <a:endParaRPr lang="en-US" altLang="zh-TW" sz="1600" b="0" kern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名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1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4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實習職缺</a:t>
            </a:r>
            <a:r>
              <a:rPr lang="en-US" altLang="zh-TW" dirty="0"/>
              <a:t>-</a:t>
            </a:r>
            <a:r>
              <a:rPr lang="zh-TW" altLang="en-US" dirty="0"/>
              <a:t>資訊工程部</a:t>
            </a:r>
            <a:r>
              <a:rPr lang="en-US" altLang="zh-TW" dirty="0"/>
              <a:t>5</a:t>
            </a:r>
            <a:r>
              <a:rPr lang="zh-TW" altLang="en-US" dirty="0"/>
              <a:t>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68718"/>
              </p:ext>
            </p:extLst>
          </p:nvPr>
        </p:nvGraphicFramePr>
        <p:xfrm>
          <a:off x="251520" y="886663"/>
          <a:ext cx="8568952" cy="477458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922383">
                  <a:extLst>
                    <a:ext uri="{9D8B030D-6E8A-4147-A177-3AD203B41FA5}">
                      <a16:colId xmlns:a16="http://schemas.microsoft.com/office/drawing/2014/main" val="1384617507"/>
                    </a:ext>
                  </a:extLst>
                </a:gridCol>
                <a:gridCol w="2788021">
                  <a:extLst>
                    <a:ext uri="{9D8B030D-6E8A-4147-A177-3AD203B41FA5}">
                      <a16:colId xmlns:a16="http://schemas.microsoft.com/office/drawing/2014/main" val="175810303"/>
                    </a:ext>
                  </a:extLst>
                </a:gridCol>
                <a:gridCol w="858548">
                  <a:extLst>
                    <a:ext uri="{9D8B030D-6E8A-4147-A177-3AD203B41FA5}">
                      <a16:colId xmlns:a16="http://schemas.microsoft.com/office/drawing/2014/main" val="1216095748"/>
                    </a:ext>
                  </a:extLst>
                </a:gridCol>
              </a:tblGrid>
              <a:tr h="48239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0" dirty="0">
                          <a:solidFill>
                            <a:schemeClr val="lt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資訊工程</a:t>
                      </a:r>
                      <a:r>
                        <a:rPr lang="zh-TW" altLang="zh-TW" sz="2400" b="1" kern="0" dirty="0">
                          <a:solidFill>
                            <a:schemeClr val="lt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部</a:t>
                      </a:r>
                      <a:endParaRPr lang="zh-TW" altLang="zh-TW" sz="2400" b="1" kern="100" dirty="0">
                        <a:solidFill>
                          <a:schemeClr val="lt1"/>
                        </a:solidFill>
                        <a:effectLst/>
                        <a:latin typeface="+mj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400" b="1" kern="0" dirty="0">
                        <a:solidFill>
                          <a:schemeClr val="lt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5812" marR="15812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481051"/>
                  </a:ext>
                </a:extLst>
              </a:tr>
              <a:tr h="2469930">
                <a:tc gridSpan="3"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zh-TW" altLang="en-US" sz="18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掌理資訊系統硬體、系統軟體、網路、資訊機房等基礎架構規劃、日常維運等業務</a:t>
                      </a:r>
                      <a:endParaRPr lang="en-US" altLang="zh-TW" sz="18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企業</a:t>
                      </a: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區域網路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與安全架構規劃及維運。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個人端軟硬體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維護、需求及問題處理。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資訊機房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規劃、維運及日常作業。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資訊系統帳號授權維運、部門</a:t>
                      </a: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內稽內控管理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資料庫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技術支援、容量管理、效能監控及維運配合支援。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伺服器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管理、儲存設備管理、作業系統管理、備份系統管理</a:t>
                      </a:r>
                    </a:p>
                    <a:p>
                      <a:pPr marL="800100" lvl="1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監控系統管理、系統資源管理、</a:t>
                      </a:r>
                      <a:r>
                        <a:rPr lang="en-US" alt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DR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設備管理、硬體資產管理、基礎架構設計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800" b="1" kern="0" dirty="0">
                        <a:solidFill>
                          <a:schemeClr val="lt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5812" marR="15812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869578"/>
                  </a:ext>
                </a:extLst>
              </a:tr>
              <a:tr h="482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工作內容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相關技術與能力需求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需求人數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480723"/>
                  </a:ext>
                </a:extLst>
              </a:tr>
              <a:tr h="1339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依公司設計的</a:t>
                      </a: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網路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規範，根據網路系統日誌，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做初步網路問題排除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可了解大型金融及企業網路的規模及設計原理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具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TCP/IP IPV4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及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V6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基礎知識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名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1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11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實習職缺</a:t>
            </a:r>
            <a:r>
              <a:rPr lang="en-US" altLang="zh-TW" dirty="0"/>
              <a:t>-</a:t>
            </a:r>
            <a:r>
              <a:rPr lang="zh-TW" altLang="en-US" dirty="0"/>
              <a:t>資訊工程部</a:t>
            </a:r>
            <a:r>
              <a:rPr lang="en-US" altLang="zh-TW" dirty="0"/>
              <a:t>5</a:t>
            </a:r>
            <a:r>
              <a:rPr lang="zh-TW" altLang="en-US" dirty="0"/>
              <a:t>名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186261"/>
              </p:ext>
            </p:extLst>
          </p:nvPr>
        </p:nvGraphicFramePr>
        <p:xfrm>
          <a:off x="351673" y="836712"/>
          <a:ext cx="8324783" cy="475903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651674">
                  <a:extLst>
                    <a:ext uri="{9D8B030D-6E8A-4147-A177-3AD203B41FA5}">
                      <a16:colId xmlns:a16="http://schemas.microsoft.com/office/drawing/2014/main" val="21819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278314437"/>
                    </a:ext>
                  </a:extLst>
                </a:gridCol>
                <a:gridCol w="864797">
                  <a:extLst>
                    <a:ext uri="{9D8B030D-6E8A-4147-A177-3AD203B41FA5}">
                      <a16:colId xmlns:a16="http://schemas.microsoft.com/office/drawing/2014/main" val="927578657"/>
                    </a:ext>
                  </a:extLst>
                </a:gridCol>
              </a:tblGrid>
              <a:tr h="48239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0" dirty="0">
                          <a:solidFill>
                            <a:schemeClr val="lt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資訊工程</a:t>
                      </a:r>
                      <a:r>
                        <a:rPr lang="zh-TW" altLang="zh-TW" sz="2400" b="1" kern="0" dirty="0">
                          <a:solidFill>
                            <a:schemeClr val="lt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部</a:t>
                      </a:r>
                      <a:endParaRPr lang="zh-TW" altLang="zh-TW" sz="2400" b="1" kern="100" dirty="0">
                        <a:solidFill>
                          <a:schemeClr val="lt1"/>
                        </a:solidFill>
                        <a:effectLst/>
                        <a:latin typeface="+mj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400" b="1" kern="0" dirty="0">
                        <a:solidFill>
                          <a:schemeClr val="lt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5812" marR="15812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86942"/>
                  </a:ext>
                </a:extLst>
              </a:tr>
              <a:tr h="482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工作內容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相關技術與能力需求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需求人數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919783"/>
                  </a:ext>
                </a:extLst>
              </a:tr>
              <a:tr h="1843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安裝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Windows/Linux</a:t>
                      </a: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伺服器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可了解企業對於伺服器組態設定目的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調配及設定</a:t>
                      </a: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虛擬化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資源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了解企業對於虛擬化的資源運用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參與災害備援演練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了解企業永續經營及備原規劃。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4. 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儲存設備架構規劃與維運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了解儲存設備效能管控與資源調整設計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1605" marR="11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熟悉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Windows/Linux 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系統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對網路有初步了解與概念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熟悉虛擬化操作及原理。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1605" marR="11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名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18455"/>
                  </a:ext>
                </a:extLst>
              </a:tr>
              <a:tr h="1843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高權帳號回收及高權系統管理。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了解資訊系統高權限的管控方式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資訊單位</a:t>
                      </a:r>
                      <a:r>
                        <a:rPr lang="zh-TW" sz="16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內稽內控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管理。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lvl="1"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了解企業內控制度及熟悉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ISMS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管理規範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1605" marR="11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工作細心及作業品質佳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對相關法規有興趣及文字撰寫能力。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1605" marR="11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名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839169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086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實習職缺</a:t>
            </a:r>
            <a:r>
              <a:rPr lang="en-US" altLang="zh-TW" dirty="0"/>
              <a:t>-</a:t>
            </a:r>
            <a:r>
              <a:rPr lang="zh-TW" altLang="en-US" dirty="0"/>
              <a:t>資訊工程部</a:t>
            </a:r>
            <a:r>
              <a:rPr lang="en-US" altLang="zh-TW" dirty="0"/>
              <a:t>5</a:t>
            </a:r>
            <a:r>
              <a:rPr lang="zh-TW" altLang="en-US" dirty="0"/>
              <a:t>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781853"/>
              </p:ext>
            </p:extLst>
          </p:nvPr>
        </p:nvGraphicFramePr>
        <p:xfrm>
          <a:off x="233018" y="764704"/>
          <a:ext cx="8631317" cy="514195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958208">
                  <a:extLst>
                    <a:ext uri="{9D8B030D-6E8A-4147-A177-3AD203B41FA5}">
                      <a16:colId xmlns:a16="http://schemas.microsoft.com/office/drawing/2014/main" val="21819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278314437"/>
                    </a:ext>
                  </a:extLst>
                </a:gridCol>
                <a:gridCol w="864797">
                  <a:extLst>
                    <a:ext uri="{9D8B030D-6E8A-4147-A177-3AD203B41FA5}">
                      <a16:colId xmlns:a16="http://schemas.microsoft.com/office/drawing/2014/main" val="927578657"/>
                    </a:ext>
                  </a:extLst>
                </a:gridCol>
              </a:tblGrid>
              <a:tr h="37752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0" dirty="0">
                          <a:solidFill>
                            <a:schemeClr val="lt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資訊工程</a:t>
                      </a:r>
                      <a:r>
                        <a:rPr lang="zh-TW" altLang="zh-TW" sz="2400" b="1" kern="0" dirty="0">
                          <a:solidFill>
                            <a:schemeClr val="lt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部</a:t>
                      </a:r>
                      <a:endParaRPr lang="zh-TW" altLang="zh-TW" sz="2400" b="1" kern="100" dirty="0">
                        <a:solidFill>
                          <a:schemeClr val="lt1"/>
                        </a:solidFill>
                        <a:effectLst/>
                        <a:latin typeface="+mj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400" b="1" kern="0" dirty="0">
                        <a:solidFill>
                          <a:schemeClr val="lt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5812" marR="15812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86942"/>
                  </a:ext>
                </a:extLst>
              </a:tr>
              <a:tr h="377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工作內容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相關技術與能力需求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需求人數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919783"/>
                  </a:ext>
                </a:extLst>
              </a:tr>
              <a:tr h="973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資料庫日常監控回覆及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DB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系統安裝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可學習企業對於資料庫的建置管理與效能調教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SQL/Oracle/PostgreSQL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等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資訊相關科系及對資料庫管理有興趣，具資料庫語法技能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anose="02020603050405020304" pitchFamily="18" charset="0"/>
                        </a:rPr>
                        <a:t>名</a:t>
                      </a:r>
                      <a:endParaRPr lang="zh-TW" alt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87699"/>
                  </a:ext>
                </a:extLst>
              </a:tr>
              <a:tr h="1524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服務窗口一線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: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紀錄使用者電腦問題的報修，追蹤處理進度，透過二線問題解決方式，學系必製作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SOP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藉由使用者問題報修，了解企業資訊架構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協助使用者資訊問題諮詢，如回覆表單申請方式、系統操作、軟體安裝等。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藉由使用者問題諮詢，了解企業資訊需求及運作原理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個人電腦資產管理，依使用者電腦需求或人員異動進行資訊資產異動或調配。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可了解企業資產管控的方式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參與維運服務管理平台</a:t>
                      </a:r>
                      <a:endParaRPr lang="en-US" altLang="zh-TW" sz="1600" b="0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 (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學習分析使用者需求，設計友善</a:t>
                      </a:r>
                      <a:r>
                        <a:rPr lang="zh-TW" alt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資訊的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介面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1605" marR="11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熟悉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Windows 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作業系統，基礎網路、伺服器運作原理。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有良好的溝通及服務熱忱。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資料處理能力及細心負責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4.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熟悉網頁基礎程式撰寫。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11605" marR="11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600" b="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Times New Roman" panose="02020603050405020304" pitchFamily="18" charset="0"/>
                        </a:rPr>
                        <a:t>名</a:t>
                      </a:r>
                      <a:endParaRPr lang="zh-TW" altLang="zh-TW" sz="1600" b="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812" marR="158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887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88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34481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195736" y="2564904"/>
            <a:ext cx="4824535" cy="863744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600" b="1" dirty="0">
                <a:solidFill>
                  <a:srgbClr val="FF0000"/>
                </a:solidFill>
              </a:rPr>
              <a:t>期待您加入中國人壽</a:t>
            </a:r>
          </a:p>
          <a:p>
            <a:pPr marL="0" indent="0" algn="ctr">
              <a:buNone/>
            </a:pPr>
            <a:r>
              <a:rPr lang="en-US" altLang="zh-TW" sz="3600" b="1" dirty="0">
                <a:solidFill>
                  <a:srgbClr val="FF0000"/>
                </a:solidFill>
              </a:rPr>
              <a:t>Welcome to join us!!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1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1543" y="44624"/>
            <a:ext cx="6842125" cy="549275"/>
          </a:xfrm>
        </p:spPr>
        <p:txBody>
          <a:bodyPr/>
          <a:lstStyle/>
          <a:p>
            <a:pPr algn="l"/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Agenda</a:t>
            </a:r>
            <a:endParaRPr lang="zh-TW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10081548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250827" y="981081"/>
            <a:ext cx="8642350" cy="309599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	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332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開發金控裡最大子公司</a:t>
            </a:r>
            <a:r>
              <a:rPr lang="en-US" altLang="zh-TW" dirty="0"/>
              <a:t>-</a:t>
            </a:r>
            <a:r>
              <a:rPr lang="zh-TW" altLang="en-US" dirty="0"/>
              <a:t>中國人壽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r="3067"/>
          <a:stretch/>
        </p:blipFill>
        <p:spPr>
          <a:xfrm>
            <a:off x="35496" y="1196752"/>
            <a:ext cx="8928993" cy="46085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86940" y="1772816"/>
            <a:ext cx="1872209" cy="3744416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884368" y="1844824"/>
            <a:ext cx="8024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100" b="1" dirty="0"/>
              <a:t>100%</a:t>
            </a:r>
            <a:endParaRPr lang="zh-TW" altLang="en-US" sz="1100" b="1" dirty="0"/>
          </a:p>
        </p:txBody>
      </p:sp>
      <p:sp>
        <p:nvSpPr>
          <p:cNvPr id="9" name="矩形 8"/>
          <p:cNvSpPr/>
          <p:nvPr/>
        </p:nvSpPr>
        <p:spPr>
          <a:xfrm>
            <a:off x="8244408" y="2636912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200292" y="2121417"/>
            <a:ext cx="1325399" cy="430887"/>
          </a:xfrm>
          <a:prstGeom prst="rect">
            <a:avLst/>
          </a:prstGeom>
          <a:solidFill>
            <a:srgbClr val="0B7F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第四階段</a:t>
            </a:r>
            <a:r>
              <a:rPr lang="en-US" altLang="zh-TW" sz="11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ctr"/>
            <a:r>
              <a:rPr lang="zh-TW" altLang="en-US" sz="11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併購中國人壽</a:t>
            </a:r>
          </a:p>
        </p:txBody>
      </p:sp>
    </p:spTree>
    <p:extLst>
      <p:ext uri="{BB962C8B-B14F-4D97-AF65-F5344CB8AC3E}">
        <p14:creationId xmlns:p14="http://schemas.microsoft.com/office/powerpoint/2010/main" val="292249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6"/>
          <p:cNvSpPr>
            <a:spLocks noGrp="1"/>
          </p:cNvSpPr>
          <p:nvPr>
            <p:ph type="title"/>
          </p:nvPr>
        </p:nvSpPr>
        <p:spPr>
          <a:xfrm>
            <a:off x="806896" y="-72479"/>
            <a:ext cx="8229600" cy="765175"/>
          </a:xfrm>
        </p:spPr>
        <p:txBody>
          <a:bodyPr/>
          <a:lstStyle/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集團使命、願景及價值</a:t>
            </a:r>
          </a:p>
        </p:txBody>
      </p:sp>
      <p:sp>
        <p:nvSpPr>
          <p:cNvPr id="63491" name="文字方塊 8"/>
          <p:cNvSpPr txBox="1">
            <a:spLocks noChangeArrowheads="1"/>
          </p:cNvSpPr>
          <p:nvPr/>
        </p:nvSpPr>
        <p:spPr bwMode="auto">
          <a:xfrm rot="-2416864">
            <a:off x="2928938" y="2740025"/>
            <a:ext cx="121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chemeClr val="bg1"/>
                </a:solidFill>
                <a:latin typeface="微軟正黑體" panose="020B0604030504040204" pitchFamily="34" charset="-120"/>
              </a:rPr>
              <a:t>保戶</a:t>
            </a:r>
          </a:p>
        </p:txBody>
      </p:sp>
      <p:sp>
        <p:nvSpPr>
          <p:cNvPr id="63492" name="文字方塊 9"/>
          <p:cNvSpPr txBox="1">
            <a:spLocks noChangeArrowheads="1"/>
          </p:cNvSpPr>
          <p:nvPr/>
        </p:nvSpPr>
        <p:spPr bwMode="auto">
          <a:xfrm rot="3206033">
            <a:off x="5122069" y="3182144"/>
            <a:ext cx="1211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chemeClr val="bg1"/>
                </a:solidFill>
                <a:latin typeface="微軟正黑體" panose="020B0604030504040204" pitchFamily="34" charset="-120"/>
              </a:rPr>
              <a:t>員工</a:t>
            </a:r>
          </a:p>
        </p:txBody>
      </p:sp>
      <p:sp>
        <p:nvSpPr>
          <p:cNvPr id="63493" name="文字方塊 10"/>
          <p:cNvSpPr txBox="1">
            <a:spLocks noChangeArrowheads="1"/>
          </p:cNvSpPr>
          <p:nvPr/>
        </p:nvSpPr>
        <p:spPr bwMode="auto">
          <a:xfrm rot="-2416864">
            <a:off x="4729163" y="5187950"/>
            <a:ext cx="1211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chemeClr val="bg1"/>
                </a:solidFill>
                <a:latin typeface="微軟正黑體" panose="020B0604030504040204" pitchFamily="34" charset="-120"/>
              </a:rPr>
              <a:t>股東</a:t>
            </a:r>
          </a:p>
        </p:txBody>
      </p:sp>
      <p:sp>
        <p:nvSpPr>
          <p:cNvPr id="63494" name="文字方塊 11"/>
          <p:cNvSpPr txBox="1">
            <a:spLocks noChangeArrowheads="1"/>
          </p:cNvSpPr>
          <p:nvPr/>
        </p:nvSpPr>
        <p:spPr bwMode="auto">
          <a:xfrm rot="3397562">
            <a:off x="2506663" y="4724400"/>
            <a:ext cx="12112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chemeClr val="bg1"/>
                </a:solidFill>
                <a:latin typeface="微軟正黑體" panose="020B0604030504040204" pitchFamily="34" charset="-120"/>
              </a:rPr>
              <a:t>社會</a:t>
            </a:r>
          </a:p>
        </p:txBody>
      </p:sp>
      <p:pic>
        <p:nvPicPr>
          <p:cNvPr id="63495" name="圖片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8" y="809624"/>
            <a:ext cx="8021102" cy="52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80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公司位置</a:t>
            </a:r>
            <a:r>
              <a:rPr lang="en-US" altLang="zh-TW" dirty="0"/>
              <a:t>-</a:t>
            </a:r>
            <a:r>
              <a:rPr lang="zh-TW" altLang="en-US" dirty="0"/>
              <a:t>鄰近小巨蛋捷運站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6" name="五角星形 5"/>
          <p:cNvSpPr/>
          <p:nvPr/>
        </p:nvSpPr>
        <p:spPr>
          <a:xfrm>
            <a:off x="1691680" y="3717032"/>
            <a:ext cx="216024" cy="263140"/>
          </a:xfrm>
          <a:prstGeom prst="star5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/>
          <a:stretch/>
        </p:blipFill>
        <p:spPr>
          <a:xfrm>
            <a:off x="0" y="980728"/>
            <a:ext cx="6930273" cy="455456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156176" y="30828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中國人壽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942243"/>
            <a:ext cx="3198365" cy="458593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048218" y="2492896"/>
            <a:ext cx="148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  </a:t>
            </a:r>
            <a:r>
              <a:rPr lang="zh-TW" altLang="en-US" dirty="0">
                <a:solidFill>
                  <a:srgbClr val="FF0000"/>
                </a:solidFill>
              </a:rPr>
              <a:t>台北小巨蛋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4932040" y="2862228"/>
            <a:ext cx="0" cy="310264"/>
          </a:xfrm>
          <a:prstGeom prst="straightConnector1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3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新穎舒適的辦公環境及福利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0" y="3054570"/>
            <a:ext cx="6300191" cy="28950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790309"/>
            <a:ext cx="6228184" cy="2907817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90310"/>
            <a:ext cx="2319870" cy="5159294"/>
          </a:xfrm>
        </p:spPr>
      </p:pic>
    </p:spTree>
    <p:extLst>
      <p:ext uri="{BB962C8B-B14F-4D97-AF65-F5344CB8AC3E}">
        <p14:creationId xmlns:p14="http://schemas.microsoft.com/office/powerpoint/2010/main" val="335363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豐富的社團活動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35"/>
          <a:stretch/>
        </p:blipFill>
        <p:spPr>
          <a:xfrm>
            <a:off x="539552" y="532937"/>
            <a:ext cx="8021138" cy="571228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955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來中壽實習你將獲得</a:t>
            </a:r>
            <a:r>
              <a:rPr lang="en-US" altLang="zh-TW" dirty="0"/>
              <a:t>….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1547664" y="2935785"/>
            <a:ext cx="1730316" cy="1102415"/>
          </a:xfrm>
          <a:prstGeom prst="rect">
            <a:avLst/>
          </a:prstGeom>
          <a:solidFill>
            <a:srgbClr val="007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ea typeface="Noto Sans TC" panose="020B0500000000000000"/>
              </a:rPr>
              <a:t>業務實作</a:t>
            </a:r>
          </a:p>
        </p:txBody>
      </p:sp>
      <p:sp>
        <p:nvSpPr>
          <p:cNvPr id="7" name="矩形 6"/>
          <p:cNvSpPr/>
          <p:nvPr/>
        </p:nvSpPr>
        <p:spPr>
          <a:xfrm>
            <a:off x="1577812" y="4369721"/>
            <a:ext cx="1554028" cy="1102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rgbClr val="0000FF"/>
                </a:solidFill>
                <a:ea typeface="Noto Sans TC" panose="020B0500000000000000"/>
              </a:rPr>
              <a:t>參與專案</a:t>
            </a:r>
            <a:endParaRPr lang="en-US" altLang="zh-TW" sz="2000" dirty="0">
              <a:solidFill>
                <a:srgbClr val="0000FF"/>
              </a:solidFill>
              <a:ea typeface="Noto Sans TC" panose="020B050000000000000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rgbClr val="0000FF"/>
                </a:solidFill>
                <a:ea typeface="Noto Sans TC" panose="020B0500000000000000"/>
              </a:rPr>
              <a:t>企業觀點</a:t>
            </a:r>
            <a:endParaRPr lang="en-US" altLang="zh-TW" sz="2000" dirty="0">
              <a:solidFill>
                <a:srgbClr val="0000FF"/>
              </a:solidFill>
              <a:ea typeface="Noto Sans TC" panose="020B050000000000000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rgbClr val="0000FF"/>
                </a:solidFill>
                <a:ea typeface="Noto Sans TC" panose="020B0500000000000000"/>
              </a:rPr>
              <a:t>職場文化</a:t>
            </a:r>
          </a:p>
        </p:txBody>
      </p:sp>
      <p:sp>
        <p:nvSpPr>
          <p:cNvPr id="8" name="矩形 7"/>
          <p:cNvSpPr/>
          <p:nvPr/>
        </p:nvSpPr>
        <p:spPr>
          <a:xfrm>
            <a:off x="3869835" y="2929561"/>
            <a:ext cx="1730316" cy="1102415"/>
          </a:xfrm>
          <a:prstGeom prst="rect">
            <a:avLst/>
          </a:prstGeom>
          <a:solidFill>
            <a:srgbClr val="4D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ea typeface="Noto Sans TC" panose="020B0500000000000000"/>
              </a:rPr>
              <a:t>專屬教練</a:t>
            </a:r>
          </a:p>
        </p:txBody>
      </p:sp>
      <p:sp>
        <p:nvSpPr>
          <p:cNvPr id="9" name="矩形 8"/>
          <p:cNvSpPr/>
          <p:nvPr/>
        </p:nvSpPr>
        <p:spPr>
          <a:xfrm>
            <a:off x="3851920" y="4414518"/>
            <a:ext cx="1730316" cy="1102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rgbClr val="0000FF"/>
                </a:solidFill>
                <a:ea typeface="Noto Sans TC" panose="020B0500000000000000"/>
              </a:rPr>
              <a:t>專屬導師</a:t>
            </a:r>
            <a:endParaRPr lang="en-US" altLang="zh-TW" sz="2000" dirty="0">
              <a:solidFill>
                <a:srgbClr val="0000FF"/>
              </a:solidFill>
              <a:ea typeface="Noto Sans TC" panose="020B050000000000000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rgbClr val="0000FF"/>
                </a:solidFill>
                <a:ea typeface="Noto Sans TC" panose="020B0500000000000000"/>
              </a:rPr>
              <a:t>傳授經驗</a:t>
            </a:r>
          </a:p>
        </p:txBody>
      </p:sp>
      <p:sp>
        <p:nvSpPr>
          <p:cNvPr id="10" name="矩形 9"/>
          <p:cNvSpPr/>
          <p:nvPr/>
        </p:nvSpPr>
        <p:spPr>
          <a:xfrm>
            <a:off x="6102083" y="2938797"/>
            <a:ext cx="1730316" cy="1102415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ea typeface="Noto Sans TC" panose="020B0500000000000000"/>
              </a:rPr>
              <a:t>合理報酬</a:t>
            </a:r>
          </a:p>
        </p:txBody>
      </p:sp>
      <p:sp>
        <p:nvSpPr>
          <p:cNvPr id="11" name="矩形 10"/>
          <p:cNvSpPr/>
          <p:nvPr/>
        </p:nvSpPr>
        <p:spPr>
          <a:xfrm>
            <a:off x="1982202" y="1052736"/>
            <a:ext cx="5326102" cy="12287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>
              <a:ea typeface="Noto Sans TC" panose="020B050000000000000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73232" y="4615112"/>
            <a:ext cx="2359208" cy="62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rgbClr val="0000FF"/>
                </a:solidFill>
                <a:ea typeface="Noto Sans TC" panose="020B0500000000000000"/>
              </a:rPr>
              <a:t>月薪</a:t>
            </a:r>
            <a:r>
              <a:rPr lang="en-US" altLang="zh-TW" sz="2000" dirty="0">
                <a:solidFill>
                  <a:srgbClr val="0000FF"/>
                </a:solidFill>
                <a:ea typeface="Noto Sans TC" panose="020B0500000000000000"/>
              </a:rPr>
              <a:t>$30,000</a:t>
            </a:r>
          </a:p>
          <a:p>
            <a:r>
              <a:rPr lang="zh-TW" altLang="en-US" sz="2000" dirty="0">
                <a:solidFill>
                  <a:srgbClr val="0000FF"/>
                </a:solidFill>
                <a:ea typeface="Noto Sans TC" panose="020B050000000000000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ea typeface="Noto Sans TC" panose="020B0500000000000000"/>
              </a:rPr>
              <a:t>(</a:t>
            </a:r>
            <a:r>
              <a:rPr lang="zh-TW" altLang="en-US" dirty="0">
                <a:solidFill>
                  <a:srgbClr val="0000FF"/>
                </a:solidFill>
                <a:ea typeface="Noto Sans TC" panose="020B0500000000000000"/>
              </a:rPr>
              <a:t>含勞、健保及勞退</a:t>
            </a:r>
            <a:r>
              <a:rPr lang="en-US" altLang="zh-TW" sz="2000" dirty="0">
                <a:solidFill>
                  <a:srgbClr val="0000FF"/>
                </a:solidFill>
                <a:ea typeface="Noto Sans TC" panose="020B0500000000000000"/>
              </a:rPr>
              <a:t>)</a:t>
            </a:r>
            <a:endParaRPr lang="zh-TW" altLang="en-US" sz="2000" dirty="0">
              <a:solidFill>
                <a:srgbClr val="0000FF"/>
              </a:solidFill>
              <a:ea typeface="Noto Sans TC" panose="020B050000000000000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87824" y="1167668"/>
            <a:ext cx="3384376" cy="550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chemeClr val="bg1"/>
                </a:solidFill>
                <a:ea typeface="Noto Sans TC" panose="020B0500000000000000"/>
              </a:rPr>
              <a:t>符合資格者，優先獲取</a:t>
            </a:r>
          </a:p>
        </p:txBody>
      </p:sp>
      <p:sp>
        <p:nvSpPr>
          <p:cNvPr id="3" name="矩形 2"/>
          <p:cNvSpPr/>
          <p:nvPr/>
        </p:nvSpPr>
        <p:spPr>
          <a:xfrm>
            <a:off x="3113036" y="1717917"/>
            <a:ext cx="3717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ea typeface="Noto Sans TC" panose="020B0500000000000000"/>
              </a:rPr>
              <a:t>儲備幹部</a:t>
            </a:r>
            <a:r>
              <a:rPr lang="en-US" altLang="zh-TW" dirty="0">
                <a:solidFill>
                  <a:schemeClr val="bg1"/>
                </a:solidFill>
                <a:ea typeface="Noto Sans TC" panose="020B0500000000000000"/>
              </a:rPr>
              <a:t>(</a:t>
            </a:r>
            <a:r>
              <a:rPr lang="en-US" altLang="zh-TW" dirty="0" err="1">
                <a:solidFill>
                  <a:schemeClr val="bg1"/>
                </a:solidFill>
                <a:ea typeface="Noto Sans TC" panose="020B0500000000000000"/>
              </a:rPr>
              <a:t>YouLead</a:t>
            </a:r>
            <a:r>
              <a:rPr lang="en-US" altLang="zh-TW" dirty="0">
                <a:solidFill>
                  <a:schemeClr val="bg1"/>
                </a:solidFill>
                <a:ea typeface="Noto Sans TC" panose="020B0500000000000000"/>
              </a:rPr>
              <a:t>) </a:t>
            </a:r>
            <a:r>
              <a:rPr lang="zh-TW" altLang="en-US" dirty="0">
                <a:solidFill>
                  <a:schemeClr val="bg1"/>
                </a:solidFill>
                <a:ea typeface="Noto Sans TC" panose="020B0500000000000000"/>
              </a:rPr>
              <a:t>面試資格</a:t>
            </a:r>
          </a:p>
        </p:txBody>
      </p:sp>
    </p:spTree>
    <p:extLst>
      <p:ext uri="{BB962C8B-B14F-4D97-AF65-F5344CB8AC3E}">
        <p14:creationId xmlns:p14="http://schemas.microsoft.com/office/powerpoint/2010/main" val="14444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數位服務技術部</a:t>
            </a:r>
            <a:r>
              <a:rPr lang="en-US" altLang="zh-TW" dirty="0"/>
              <a:t>-</a:t>
            </a:r>
            <a:r>
              <a:rPr lang="zh-TW" altLang="zh-TW" dirty="0" smtClean="0"/>
              <a:t>黃</a:t>
            </a:r>
            <a:r>
              <a:rPr lang="zh-TW" altLang="en-US" dirty="0"/>
              <a:t>同學</a:t>
            </a:r>
            <a:r>
              <a:rPr lang="en-US" altLang="zh-TW" dirty="0" smtClean="0"/>
              <a:t> </a:t>
            </a:r>
            <a:r>
              <a:rPr lang="en-US" altLang="zh-TW" dirty="0"/>
              <a:t>(</a:t>
            </a:r>
            <a:r>
              <a:rPr lang="zh-TW" altLang="en-US" dirty="0"/>
              <a:t>淡江大三生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2000" dirty="0"/>
              <a:t>在中壽實習的日子有快一年的時間，前面大概一個月左右，了解部門背後所</a:t>
            </a:r>
            <a:r>
              <a:rPr lang="zh-TW" altLang="zh-TW" sz="2000" b="1" dirty="0">
                <a:solidFill>
                  <a:srgbClr val="C00000"/>
                </a:solidFill>
              </a:rPr>
              <a:t>應用的</a:t>
            </a:r>
            <a:r>
              <a:rPr lang="en-US" altLang="zh-TW" sz="2000" b="1" dirty="0">
                <a:solidFill>
                  <a:srgbClr val="C00000"/>
                </a:solidFill>
              </a:rPr>
              <a:t>Platform</a:t>
            </a:r>
            <a:r>
              <a:rPr lang="zh-TW" altLang="zh-TW" sz="2000" b="1" dirty="0">
                <a:solidFill>
                  <a:srgbClr val="C00000"/>
                </a:solidFill>
              </a:rPr>
              <a:t>和</a:t>
            </a:r>
            <a:r>
              <a:rPr lang="en-US" altLang="zh-TW" sz="2000" b="1" dirty="0">
                <a:solidFill>
                  <a:srgbClr val="C00000"/>
                </a:solidFill>
              </a:rPr>
              <a:t>Service</a:t>
            </a:r>
            <a:r>
              <a:rPr lang="zh-TW" altLang="zh-TW" sz="2000" dirty="0"/>
              <a:t>有哪些，還有一些名詞需要去了解，比如說甚麼是</a:t>
            </a:r>
            <a:r>
              <a:rPr lang="zh-TW" altLang="zh-TW" sz="2000" b="1" dirty="0">
                <a:solidFill>
                  <a:srgbClr val="C00000"/>
                </a:solidFill>
              </a:rPr>
              <a:t>雲原生、容器</a:t>
            </a:r>
            <a:r>
              <a:rPr lang="zh-TW" altLang="zh-TW" sz="2000" dirty="0"/>
              <a:t>的意思是甚麼等等。在這一個多月內，剛接觸</a:t>
            </a:r>
            <a:r>
              <a:rPr lang="zh-TW" altLang="zh-TW" sz="2000" b="1" dirty="0">
                <a:solidFill>
                  <a:srgbClr val="C00000"/>
                </a:solidFill>
              </a:rPr>
              <a:t>架構管理</a:t>
            </a:r>
            <a:r>
              <a:rPr lang="zh-TW" altLang="zh-TW" sz="2000" dirty="0"/>
              <a:t>的我，還沒辦法深入到實作，並做出可以</a:t>
            </a:r>
            <a:r>
              <a:rPr lang="en-US" altLang="zh-TW" sz="2000" dirty="0"/>
              <a:t>Working</a:t>
            </a:r>
            <a:r>
              <a:rPr lang="zh-TW" altLang="zh-TW" sz="2000" dirty="0"/>
              <a:t>的服務，反而是去複習基本的</a:t>
            </a:r>
            <a:r>
              <a:rPr lang="en-US" altLang="zh-TW" sz="2000" dirty="0" err="1"/>
              <a:t>linux</a:t>
            </a:r>
            <a:r>
              <a:rPr lang="zh-TW" altLang="zh-TW" sz="2000" dirty="0"/>
              <a:t>語法以及開發一些</a:t>
            </a:r>
            <a:r>
              <a:rPr lang="en-US" altLang="zh-TW" sz="2000" dirty="0"/>
              <a:t>python</a:t>
            </a:r>
            <a:r>
              <a:rPr lang="zh-TW" altLang="zh-TW" sz="2000" dirty="0"/>
              <a:t>程式</a:t>
            </a:r>
            <a:r>
              <a:rPr lang="en-US" altLang="zh-TW" sz="2000" dirty="0"/>
              <a:t>(</a:t>
            </a:r>
            <a:r>
              <a:rPr lang="zh-TW" altLang="zh-TW" sz="2000" dirty="0"/>
              <a:t>大部分是爬蟲的技術</a:t>
            </a:r>
            <a:r>
              <a:rPr lang="en-US" altLang="zh-TW" sz="2000" dirty="0"/>
              <a:t>)</a:t>
            </a:r>
            <a:r>
              <a:rPr lang="zh-TW" altLang="zh-TW" sz="2000" dirty="0"/>
              <a:t>去熟悉作業環境</a:t>
            </a: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zh-TW" altLang="zh-TW" sz="2000" dirty="0"/>
              <a:t>實習之前，說實話，</a:t>
            </a:r>
            <a:r>
              <a:rPr lang="zh-TW" altLang="zh-TW" sz="2000" b="1" u="sng" dirty="0"/>
              <a:t>我對於往後的職涯感覺，就像剛畢業的大學生一樣，沒有任何方向</a:t>
            </a:r>
            <a:r>
              <a:rPr lang="zh-TW" altLang="zh-TW" sz="2000" dirty="0"/>
              <a:t>，就像只會打一些基本邏輯程式的馬農一樣，挫折感蠻大的，有許多技術上的資源跟方法必須從網路上找答案，但在這實習的階段，我漸漸</a:t>
            </a:r>
            <a:r>
              <a:rPr lang="zh-TW" altLang="zh-TW" sz="2000" b="1" u="sng" dirty="0">
                <a:solidFill>
                  <a:srgbClr val="C00000"/>
                </a:solidFill>
              </a:rPr>
              <a:t>求知慾越來越大</a:t>
            </a:r>
            <a:r>
              <a:rPr lang="zh-TW" altLang="zh-TW" sz="2000" dirty="0"/>
              <a:t>，應該說，對於自己感興趣的</a:t>
            </a:r>
            <a:r>
              <a:rPr lang="zh-TW" altLang="zh-TW" sz="2000" b="1" u="sng" dirty="0">
                <a:solidFill>
                  <a:srgbClr val="C00000"/>
                </a:solidFill>
              </a:rPr>
              <a:t>內容會想認真鑽研</a:t>
            </a:r>
            <a:r>
              <a:rPr lang="zh-TW" altLang="zh-TW" sz="2000" dirty="0"/>
              <a:t>，</a:t>
            </a:r>
            <a:r>
              <a:rPr lang="zh-TW" altLang="zh-TW" sz="2000" b="1" u="sng" dirty="0"/>
              <a:t>已經做出的成品</a:t>
            </a:r>
            <a:r>
              <a:rPr lang="zh-TW" altLang="zh-TW" sz="2000" b="1" u="sng" dirty="0">
                <a:solidFill>
                  <a:srgbClr val="C00000"/>
                </a:solidFill>
              </a:rPr>
              <a:t>會想強化它的功能</a:t>
            </a:r>
            <a:r>
              <a:rPr lang="zh-TW" altLang="zh-TW" sz="2000" dirty="0"/>
              <a:t>，這些都是我在在學時學不到的，在學時，學校可能會丟給我可能往後運用不到的知識，在這可以去尋找我自己感興趣的知識，就像後面幾個月都在</a:t>
            </a:r>
            <a:r>
              <a:rPr lang="zh-TW" altLang="zh-TW" sz="2000" b="1" u="sng" dirty="0"/>
              <a:t>研究</a:t>
            </a:r>
            <a:r>
              <a:rPr lang="en-US" altLang="zh-TW" sz="2000" b="1" u="sng" dirty="0"/>
              <a:t>20MA</a:t>
            </a:r>
            <a:r>
              <a:rPr lang="zh-TW" altLang="zh-TW" sz="2000" b="1" u="sng" dirty="0"/>
              <a:t>的分析以及快速部屬方式</a:t>
            </a:r>
            <a:r>
              <a:rPr lang="zh-TW" altLang="zh-TW" sz="2000" dirty="0"/>
              <a:t>。在中壽非常感謝這段時間持續輔導我的師父，在每個月底和月初指派任務以及審核我的</a:t>
            </a:r>
            <a:r>
              <a:rPr lang="en-US" altLang="zh-TW" sz="2000" dirty="0"/>
              <a:t>Project</a:t>
            </a:r>
            <a:r>
              <a:rPr lang="zh-TW" altLang="zh-TW" sz="2000" dirty="0"/>
              <a:t>，也</a:t>
            </a:r>
            <a:r>
              <a:rPr lang="zh-TW" altLang="zh-TW" sz="2000" b="1" dirty="0">
                <a:solidFill>
                  <a:srgbClr val="C00000"/>
                </a:solidFill>
              </a:rPr>
              <a:t>讓我自己對我未來的路更加清晰</a:t>
            </a:r>
            <a:r>
              <a:rPr lang="zh-TW" altLang="zh-TW" sz="2000" dirty="0">
                <a:solidFill>
                  <a:srgbClr val="C00000"/>
                </a:solidFill>
              </a:rPr>
              <a:t>。</a:t>
            </a:r>
            <a:endParaRPr lang="zh-TW" altLang="en-US" sz="2000" dirty="0">
              <a:solidFill>
                <a:srgbClr val="C00000"/>
              </a:solidFill>
            </a:endParaRP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F622F-0E62-44DF-B4AE-0A5BDF074A7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5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微軟正黑+Calibri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國人壽溫馨版首頁_20090724_re">
  <a:themeElements>
    <a:clrScheme name="中國人壽溫馨版首頁_20090724_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中國人壽溫馨版首頁_20090724_re">
      <a:majorFont>
        <a:latin typeface="Arial"/>
        <a:ea typeface="華康粗黑體"/>
        <a:cs typeface=""/>
      </a:majorFont>
      <a:minorFont>
        <a:latin typeface="Arial"/>
        <a:ea typeface="華康粗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中國人壽溫馨版首頁_20090724_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國人壽溫馨版首頁_20090724_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國人壽溫馨版首頁_20090724_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國人壽溫馨版首頁_20090724_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國人壽溫馨版首頁_20090724_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國人壽溫馨版首頁_20090724_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國人壽溫馨版首頁_20090724_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國人壽溫馨版首頁_20090724_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國人壽溫馨版首頁_20090724_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國人壽溫馨版首頁_20090724_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國人壽溫馨版首頁_20090724_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國人壽溫馨版首頁_20090724_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6283</TotalTime>
  <Words>1448</Words>
  <Application>Microsoft Office PowerPoint</Application>
  <PresentationFormat>如螢幕大小 (4:3)</PresentationFormat>
  <Paragraphs>173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Noto Sans TC</vt:lpstr>
      <vt:lpstr>華康粗黑體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預設簡報設計</vt:lpstr>
      <vt:lpstr>中國人壽溫馨版首頁_20090724_re</vt:lpstr>
      <vt:lpstr>中國人壽實習機會</vt:lpstr>
      <vt:lpstr>Agenda</vt:lpstr>
      <vt:lpstr>開發金控裡最大子公司-中國人壽</vt:lpstr>
      <vt:lpstr>      集團使命、願景及價值</vt:lpstr>
      <vt:lpstr>公司位置-鄰近小巨蛋捷運站</vt:lpstr>
      <vt:lpstr>新穎舒適的辦公環境及福利</vt:lpstr>
      <vt:lpstr>豐富的社團活動</vt:lpstr>
      <vt:lpstr>來中壽實習你將獲得….</vt:lpstr>
      <vt:lpstr>數位服務技術部-黃同學 (淡江大三生)</vt:lpstr>
      <vt:lpstr>數位行銷技術部-謝易儫 (研二)</vt:lpstr>
      <vt:lpstr>實習職缺-數位行銷技術部3名</vt:lpstr>
      <vt:lpstr>實習職缺-數位服務技術部1名</vt:lpstr>
      <vt:lpstr>實習職缺-資訊工程部5名</vt:lpstr>
      <vt:lpstr>實習職缺-資訊工程部5名</vt:lpstr>
      <vt:lpstr>實習職缺-資訊工程部5名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Chinalife</dc:creator>
  <cp:lastModifiedBy>余兆琦-人力資源部任用管理科</cp:lastModifiedBy>
  <cp:revision>582</cp:revision>
  <cp:lastPrinted>2021-11-25T00:55:30Z</cp:lastPrinted>
  <dcterms:created xsi:type="dcterms:W3CDTF">2009-07-27T08:03:24Z</dcterms:created>
  <dcterms:modified xsi:type="dcterms:W3CDTF">2022-05-13T10:56:49Z</dcterms:modified>
</cp:coreProperties>
</file>