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96" r:id="rId1"/>
  </p:sldMasterIdLst>
  <p:notesMasterIdLst>
    <p:notesMasterId r:id="rId45"/>
  </p:notesMasterIdLst>
  <p:handoutMasterIdLst>
    <p:handoutMasterId r:id="rId46"/>
  </p:handoutMasterIdLst>
  <p:sldIdLst>
    <p:sldId id="486" r:id="rId2"/>
    <p:sldId id="473" r:id="rId3"/>
    <p:sldId id="531" r:id="rId4"/>
    <p:sldId id="545" r:id="rId5"/>
    <p:sldId id="546" r:id="rId6"/>
    <p:sldId id="500" r:id="rId7"/>
    <p:sldId id="510" r:id="rId8"/>
    <p:sldId id="501" r:id="rId9"/>
    <p:sldId id="492" r:id="rId10"/>
    <p:sldId id="495" r:id="rId11"/>
    <p:sldId id="355" r:id="rId12"/>
    <p:sldId id="497" r:id="rId13"/>
    <p:sldId id="498" r:id="rId14"/>
    <p:sldId id="496" r:id="rId15"/>
    <p:sldId id="502" r:id="rId16"/>
    <p:sldId id="511" r:id="rId17"/>
    <p:sldId id="451" r:id="rId18"/>
    <p:sldId id="476" r:id="rId19"/>
    <p:sldId id="488" r:id="rId20"/>
    <p:sldId id="508" r:id="rId21"/>
    <p:sldId id="544" r:id="rId22"/>
    <p:sldId id="543" r:id="rId23"/>
    <p:sldId id="542" r:id="rId24"/>
    <p:sldId id="504" r:id="rId25"/>
    <p:sldId id="413" r:id="rId26"/>
    <p:sldId id="523" r:id="rId27"/>
    <p:sldId id="414" r:id="rId28"/>
    <p:sldId id="415" r:id="rId29"/>
    <p:sldId id="416" r:id="rId30"/>
    <p:sldId id="417" r:id="rId31"/>
    <p:sldId id="525" r:id="rId32"/>
    <p:sldId id="1344" r:id="rId33"/>
    <p:sldId id="552" r:id="rId34"/>
    <p:sldId id="4720" r:id="rId35"/>
    <p:sldId id="554" r:id="rId36"/>
    <p:sldId id="556" r:id="rId37"/>
    <p:sldId id="1343" r:id="rId38"/>
    <p:sldId id="1340" r:id="rId39"/>
    <p:sldId id="505" r:id="rId40"/>
    <p:sldId id="4721" r:id="rId41"/>
    <p:sldId id="4726" r:id="rId42"/>
    <p:sldId id="4724" r:id="rId43"/>
    <p:sldId id="541" r:id="rId44"/>
  </p:sldIdLst>
  <p:sldSz cx="9144000" cy="6858000" type="screen4x3"/>
  <p:notesSz cx="6735763" cy="98663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73725613-B7D3-4830-B59A-ABAF975C1644}">
          <p14:sldIdLst>
            <p14:sldId id="486"/>
            <p14:sldId id="473"/>
            <p14:sldId id="531"/>
            <p14:sldId id="545"/>
            <p14:sldId id="546"/>
            <p14:sldId id="500"/>
            <p14:sldId id="510"/>
            <p14:sldId id="501"/>
            <p14:sldId id="492"/>
            <p14:sldId id="495"/>
            <p14:sldId id="355"/>
            <p14:sldId id="497"/>
            <p14:sldId id="498"/>
            <p14:sldId id="496"/>
            <p14:sldId id="502"/>
            <p14:sldId id="511"/>
            <p14:sldId id="451"/>
            <p14:sldId id="476"/>
            <p14:sldId id="488"/>
            <p14:sldId id="508"/>
            <p14:sldId id="544"/>
            <p14:sldId id="543"/>
            <p14:sldId id="542"/>
            <p14:sldId id="504"/>
            <p14:sldId id="413"/>
            <p14:sldId id="523"/>
            <p14:sldId id="414"/>
            <p14:sldId id="415"/>
            <p14:sldId id="416"/>
            <p14:sldId id="417"/>
            <p14:sldId id="525"/>
            <p14:sldId id="1344"/>
            <p14:sldId id="552"/>
            <p14:sldId id="4720"/>
            <p14:sldId id="554"/>
            <p14:sldId id="556"/>
            <p14:sldId id="1343"/>
            <p14:sldId id="1340"/>
            <p14:sldId id="505"/>
            <p14:sldId id="4721"/>
            <p14:sldId id="4726"/>
            <p14:sldId id="4724"/>
            <p14:sldId id="5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72">
          <p15:clr>
            <a:srgbClr val="A4A3A4"/>
          </p15:clr>
        </p15:guide>
        <p15:guide id="2" pos="897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BFC"/>
    <a:srgbClr val="05CCD1"/>
    <a:srgbClr val="FFFFFF"/>
    <a:srgbClr val="000099"/>
    <a:srgbClr val="000000"/>
    <a:srgbClr val="D1E7F6"/>
    <a:srgbClr val="6666FF"/>
    <a:srgbClr val="0099FF"/>
    <a:srgbClr val="66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4" autoAdjust="0"/>
    <p:restoredTop sz="68852" autoAdjust="0"/>
  </p:normalViewPr>
  <p:slideViewPr>
    <p:cSldViewPr snapToGrid="0">
      <p:cViewPr varScale="1">
        <p:scale>
          <a:sx n="78" d="100"/>
          <a:sy n="78" d="100"/>
        </p:scale>
        <p:origin x="2328" y="84"/>
      </p:cViewPr>
      <p:guideLst>
        <p:guide orient="horz" pos="1172"/>
        <p:guide pos="897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0" d="100"/>
        <a:sy n="200" d="100"/>
      </p:scale>
      <p:origin x="0" y="4908"/>
    </p:cViewPr>
  </p:sorterViewPr>
  <p:notesViewPr>
    <p:cSldViewPr snapToGrid="0">
      <p:cViewPr varScale="1">
        <p:scale>
          <a:sx n="73" d="100"/>
          <a:sy n="73" d="100"/>
        </p:scale>
        <p:origin x="-2160" y="-96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.xml"/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view3D>
      <c:rotX val="33"/>
      <c:hPercent val="50"/>
      <c:rotY val="0"/>
      <c:depthPercent val="2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190127538078256E-2"/>
          <c:y val="1.8949977416440833E-2"/>
          <c:w val="0.97114828583230073"/>
          <c:h val="0.98105007798360888"/>
        </c:manualLayout>
      </c:layout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8745-43BB-B85B-97191BAAFBC4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8745-43BB-B85B-97191BAAFBC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8745-43BB-B85B-97191BAAFBC4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8745-43BB-B85B-97191BAAFBC4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9-8745-43BB-B85B-97191BAAFBC4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8745-43BB-B85B-97191BAAFBC4}"/>
              </c:ext>
            </c:extLst>
          </c:dPt>
          <c:dPt>
            <c:idx val="6"/>
            <c:bubble3D val="0"/>
            <c:explosion val="7"/>
            <c:spPr>
              <a:solidFill>
                <a:schemeClr val="accent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8745-43BB-B85B-97191BAAFBC4}"/>
              </c:ext>
            </c:extLst>
          </c:dPt>
          <c:cat>
            <c:strRef>
              <c:f>工作表1!$A$2:$A$10</c:f>
              <c:strCache>
                <c:ptCount val="4"/>
                <c:pt idx="0">
                  <c:v>第一季</c:v>
                </c:pt>
                <c:pt idx="1">
                  <c:v>第二季</c:v>
                </c:pt>
                <c:pt idx="2">
                  <c:v>第三季</c:v>
                </c:pt>
                <c:pt idx="3">
                  <c:v>第四季</c:v>
                </c:pt>
              </c:strCache>
            </c:strRef>
          </c:cat>
          <c:val>
            <c:numRef>
              <c:f>工作表1!$B$2:$B$10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745-43BB-B85B-97191BAAFB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view3D>
      <c:rotX val="30"/>
      <c:hPercent val="20"/>
      <c:rotY val="0"/>
      <c:depthPercent val="2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spPr>
            <a:solidFill>
              <a:srgbClr val="FFFFFF">
                <a:alpha val="69804"/>
              </a:srgbClr>
            </a:solidFill>
          </c:spPr>
          <c:explosion val="6"/>
          <c:dPt>
            <c:idx val="6"/>
            <c:bubble3D val="0"/>
            <c:explosion val="7"/>
            <c:extLst>
              <c:ext xmlns:c16="http://schemas.microsoft.com/office/drawing/2014/chart" uri="{C3380CC4-5D6E-409C-BE32-E72D297353CC}">
                <c16:uniqueId val="{00000000-9619-4D7E-8ABE-DB3BEC904F1E}"/>
              </c:ext>
            </c:extLst>
          </c:dPt>
          <c:cat>
            <c:strRef>
              <c:f>工作表1!$A$2:$A$10</c:f>
              <c:strCache>
                <c:ptCount val="4"/>
                <c:pt idx="0">
                  <c:v>第一季</c:v>
                </c:pt>
                <c:pt idx="1">
                  <c:v>第二季</c:v>
                </c:pt>
                <c:pt idx="2">
                  <c:v>第三季</c:v>
                </c:pt>
                <c:pt idx="3">
                  <c:v>第四季</c:v>
                </c:pt>
              </c:strCache>
            </c:strRef>
          </c:cat>
          <c:val>
            <c:numRef>
              <c:f>工作表1!$B$2:$B$10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19-4D7E-8ABE-DB3BEC904F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zh-TW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2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36994392798398E-2"/>
          <c:y val="3.3369943927983982E-3"/>
          <c:w val="0.95105741557229018"/>
          <c:h val="0.92658612335843527"/>
        </c:manualLayout>
      </c:layout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EDF2-470B-A0FC-3BA30DAB654C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DF2-470B-A0FC-3BA30DAB654C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EDF2-470B-A0FC-3BA30DAB654C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EDF2-470B-A0FC-3BA30DAB654C}"/>
              </c:ext>
            </c:extLst>
          </c:dPt>
          <c:dPt>
            <c:idx val="6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EDF2-470B-A0FC-3BA30DAB654C}"/>
              </c:ext>
            </c:extLst>
          </c:dPt>
          <c:dPt>
            <c:idx val="7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EDF2-470B-A0FC-3BA30DAB654C}"/>
              </c:ext>
            </c:extLst>
          </c:dPt>
          <c:dPt>
            <c:idx val="8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EDF2-470B-A0FC-3BA30DAB654C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EDF2-470B-A0FC-3BA30DAB654C}"/>
              </c:ext>
            </c:extLst>
          </c:dPt>
          <c:cat>
            <c:strRef>
              <c:f>工作表1!$A$2:$A$12</c:f>
              <c:strCache>
                <c:ptCount val="11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A</c:v>
                </c:pt>
                <c:pt idx="5">
                  <c:v>B</c:v>
                </c:pt>
                <c:pt idx="6">
                  <c:v>C</c:v>
                </c:pt>
                <c:pt idx="7">
                  <c:v>D</c:v>
                </c:pt>
                <c:pt idx="8">
                  <c:v>A</c:v>
                </c:pt>
                <c:pt idx="9">
                  <c:v>B</c:v>
                </c:pt>
                <c:pt idx="10">
                  <c:v>C</c:v>
                </c:pt>
              </c:strCache>
            </c:strRef>
          </c:cat>
          <c:val>
            <c:numRef>
              <c:f>工作表1!$B$2:$B$12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DF2-470B-A0FC-3BA30DAB65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66666666666669"/>
          <c:y val="0"/>
          <c:w val="0.73465645749098929"/>
          <c:h val="1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欄1</c:v>
                </c:pt>
              </c:strCache>
            </c:strRef>
          </c:tx>
          <c:spPr>
            <a:gradFill>
              <a:gsLst>
                <a:gs pos="0">
                  <a:srgbClr val="0000FF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t="100000" r="100000"/>
              </a:path>
            </a:gradFill>
          </c:spPr>
          <c:dPt>
            <c:idx val="0"/>
            <c:bubble3D val="0"/>
            <c:spPr>
              <a:gradFill flip="none" rotWithShape="1">
                <a:gsLst>
                  <a:gs pos="53000">
                    <a:srgbClr val="92D050">
                      <a:lumMod val="70000"/>
                    </a:srgbClr>
                  </a:gs>
                  <a:gs pos="93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</c:spPr>
            <c:extLst>
              <c:ext xmlns:c16="http://schemas.microsoft.com/office/drawing/2014/chart" uri="{C3380CC4-5D6E-409C-BE32-E72D297353CC}">
                <c16:uniqueId val="{00000001-FD3B-4EBE-9C30-A65B2E4BEACB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30000">
                    <a:srgbClr val="FFC000">
                      <a:lumMod val="90000"/>
                    </a:srgbClr>
                  </a:gs>
                  <a:gs pos="81000">
                    <a:schemeClr val="bg1">
                      <a:alpha val="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</c:spPr>
            <c:extLst>
              <c:ext xmlns:c16="http://schemas.microsoft.com/office/drawing/2014/chart" uri="{C3380CC4-5D6E-409C-BE32-E72D297353CC}">
                <c16:uniqueId val="{00000003-FD3B-4EBE-9C30-A65B2E4BEACB}"/>
              </c:ext>
            </c:extLst>
          </c:dPt>
          <c:dPt>
            <c:idx val="2"/>
            <c:bubble3D val="0"/>
            <c:spPr>
              <a:gradFill>
                <a:gsLst>
                  <a:gs pos="51000">
                    <a:srgbClr val="FF6600">
                      <a:lumMod val="75000"/>
                    </a:srgbClr>
                  </a:gs>
                  <a:gs pos="87000">
                    <a:schemeClr val="bg1">
                      <a:alpha val="0"/>
                    </a:schemeClr>
                  </a:gs>
                </a:gsLst>
                <a:path path="circle">
                  <a:fillToRect t="100000" r="100000"/>
                </a:path>
              </a:gradFill>
            </c:spPr>
            <c:extLst>
              <c:ext xmlns:c16="http://schemas.microsoft.com/office/drawing/2014/chart" uri="{C3380CC4-5D6E-409C-BE32-E72D297353CC}">
                <c16:uniqueId val="{00000005-FD3B-4EBE-9C30-A65B2E4BEACB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52000">
                    <a:srgbClr val="C00000">
                      <a:lumMod val="70000"/>
                    </a:srgbClr>
                  </a:gs>
                  <a:gs pos="87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c:spPr>
            <c:extLst>
              <c:ext xmlns:c16="http://schemas.microsoft.com/office/drawing/2014/chart" uri="{C3380CC4-5D6E-409C-BE32-E72D297353CC}">
                <c16:uniqueId val="{00000007-FD3B-4EBE-9C30-A65B2E4BEACB}"/>
              </c:ext>
            </c:extLst>
          </c:dPt>
          <c:dPt>
            <c:idx val="4"/>
            <c:bubble3D val="0"/>
            <c:spPr>
              <a:gradFill flip="none" rotWithShape="1">
                <a:gsLst>
                  <a:gs pos="49000">
                    <a:srgbClr val="A80EC2">
                      <a:lumMod val="70000"/>
                    </a:srgbClr>
                  </a:gs>
                  <a:gs pos="78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c:spPr>
            <c:extLst>
              <c:ext xmlns:c16="http://schemas.microsoft.com/office/drawing/2014/chart" uri="{C3380CC4-5D6E-409C-BE32-E72D297353CC}">
                <c16:uniqueId val="{00000009-FD3B-4EBE-9C30-A65B2E4BEACB}"/>
              </c:ext>
            </c:extLst>
          </c:dPt>
          <c:dPt>
            <c:idx val="5"/>
            <c:bubble3D val="0"/>
            <c:spPr>
              <a:gradFill flip="none" rotWithShape="1">
                <a:gsLst>
                  <a:gs pos="51000">
                    <a:srgbClr val="7030A0">
                      <a:lumMod val="85000"/>
                    </a:srgbClr>
                  </a:gs>
                  <a:gs pos="85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c:spPr>
            <c:extLst>
              <c:ext xmlns:c16="http://schemas.microsoft.com/office/drawing/2014/chart" uri="{C3380CC4-5D6E-409C-BE32-E72D297353CC}">
                <c16:uniqueId val="{0000000B-FD3B-4EBE-9C30-A65B2E4BEACB}"/>
              </c:ext>
            </c:extLst>
          </c:dPt>
          <c:dPt>
            <c:idx val="6"/>
            <c:bubble3D val="0"/>
            <c:spPr>
              <a:gradFill flip="none" rotWithShape="1">
                <a:gsLst>
                  <a:gs pos="50000">
                    <a:schemeClr val="accent6">
                      <a:lumMod val="75000"/>
                    </a:schemeClr>
                  </a:gs>
                  <a:gs pos="87000">
                    <a:schemeClr val="bg1">
                      <a:alpha val="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</c:spPr>
            <c:extLst>
              <c:ext xmlns:c16="http://schemas.microsoft.com/office/drawing/2014/chart" uri="{C3380CC4-5D6E-409C-BE32-E72D297353CC}">
                <c16:uniqueId val="{0000000D-FD3B-4EBE-9C30-A65B2E4BEACB}"/>
              </c:ext>
            </c:extLst>
          </c:dPt>
          <c:dPt>
            <c:idx val="7"/>
            <c:bubble3D val="0"/>
            <c:spPr>
              <a:gradFill flip="none" rotWithShape="1">
                <a:gsLst>
                  <a:gs pos="50000">
                    <a:srgbClr val="637EF3">
                      <a:lumMod val="63000"/>
                    </a:srgbClr>
                  </a:gs>
                  <a:gs pos="78000">
                    <a:schemeClr val="bg1">
                      <a:alpha val="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</c:spPr>
            <c:extLst>
              <c:ext xmlns:c16="http://schemas.microsoft.com/office/drawing/2014/chart" uri="{C3380CC4-5D6E-409C-BE32-E72D297353CC}">
                <c16:uniqueId val="{0000000F-FD3B-4EBE-9C30-A65B2E4BEACB}"/>
              </c:ext>
            </c:extLst>
          </c:dPt>
          <c:dPt>
            <c:idx val="8"/>
            <c:bubble3D val="0"/>
            <c:spPr>
              <a:gradFill flip="none" rotWithShape="1">
                <a:gsLst>
                  <a:gs pos="52000">
                    <a:srgbClr val="3366FF">
                      <a:lumMod val="87000"/>
                      <a:lumOff val="13000"/>
                    </a:srgbClr>
                  </a:gs>
                  <a:gs pos="82000">
                    <a:schemeClr val="bg1">
                      <a:alpha val="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</c:spPr>
            <c:extLst>
              <c:ext xmlns:c16="http://schemas.microsoft.com/office/drawing/2014/chart" uri="{C3380CC4-5D6E-409C-BE32-E72D297353CC}">
                <c16:uniqueId val="{00000011-FD3B-4EBE-9C30-A65B2E4BEACB}"/>
              </c:ext>
            </c:extLst>
          </c:dPt>
          <c:dPt>
            <c:idx val="9"/>
            <c:bubble3D val="0"/>
            <c:spPr>
              <a:gradFill flip="none" rotWithShape="1">
                <a:gsLst>
                  <a:gs pos="50000">
                    <a:srgbClr val="637EF3">
                      <a:lumMod val="82000"/>
                      <a:lumOff val="18000"/>
                    </a:srgbClr>
                  </a:gs>
                  <a:gs pos="86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c:spPr>
            <c:extLst>
              <c:ext xmlns:c16="http://schemas.microsoft.com/office/drawing/2014/chart" uri="{C3380CC4-5D6E-409C-BE32-E72D297353CC}">
                <c16:uniqueId val="{00000013-FD3B-4EBE-9C30-A65B2E4BEACB}"/>
              </c:ext>
            </c:extLst>
          </c:dPt>
          <c:dPt>
            <c:idx val="10"/>
            <c:bubble3D val="0"/>
            <c:spPr>
              <a:gradFill flip="none" rotWithShape="1">
                <a:gsLst>
                  <a:gs pos="50000">
                    <a:schemeClr val="accent1">
                      <a:lumMod val="50000"/>
                    </a:schemeClr>
                  </a:gs>
                  <a:gs pos="79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c:spPr>
            <c:extLst>
              <c:ext xmlns:c16="http://schemas.microsoft.com/office/drawing/2014/chart" uri="{C3380CC4-5D6E-409C-BE32-E72D297353CC}">
                <c16:uniqueId val="{00000015-FD3B-4EBE-9C30-A65B2E4BEACB}"/>
              </c:ext>
            </c:extLst>
          </c:dPt>
          <c:dPt>
            <c:idx val="11"/>
            <c:bubble3D val="0"/>
            <c:spPr>
              <a:gradFill flip="none" rotWithShape="1">
                <a:gsLst>
                  <a:gs pos="50000">
                    <a:srgbClr val="00B050">
                      <a:lumMod val="70000"/>
                    </a:srgbClr>
                  </a:gs>
                  <a:gs pos="88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c:spPr>
            <c:extLst>
              <c:ext xmlns:c16="http://schemas.microsoft.com/office/drawing/2014/chart" uri="{C3380CC4-5D6E-409C-BE32-E72D297353CC}">
                <c16:uniqueId val="{00000017-FD3B-4EBE-9C30-A65B2E4BEACB}"/>
              </c:ext>
            </c:extLst>
          </c:dPt>
          <c:cat>
            <c:numRef>
              <c:f>工作表1!$A$2:$A$13</c:f>
              <c:numCache>
                <c:formatCode>General</c:formatCode>
                <c:ptCount val="12"/>
              </c:numCache>
            </c:numRef>
          </c:cat>
          <c:val>
            <c:numRef>
              <c:f>工作表1!$B$2:$B$13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D3B-4EBE-9C30-A65B2E4BEA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0.51694</cdr:x>
      <cdr:y>0.10373</cdr:y>
    </cdr:from>
    <cdr:to>
      <cdr:x>0.67508</cdr:x>
      <cdr:y>0.18369</cdr:y>
    </cdr:to>
    <cdr:pic>
      <cdr:nvPicPr>
        <cdr:cNvPr id="2" name="Picture 3" descr="C:\Users\User\Desktop\GoogleCloud_356x120.png">
          <a:extLst xmlns:a="http://schemas.openxmlformats.org/drawingml/2006/main">
            <a:ext uri="{FF2B5EF4-FFF2-40B4-BE49-F238E27FC236}">
              <a16:creationId xmlns:a16="http://schemas.microsoft.com/office/drawing/2014/main" id="{F78DF00D-8A50-4975-B1C1-F618ECB487F1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705254" y="612559"/>
          <a:ext cx="1439443" cy="472174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0.65585</cdr:x>
      <cdr:y>0.15744</cdr:y>
    </cdr:from>
    <cdr:to>
      <cdr:x>0.77663</cdr:x>
      <cdr:y>0.21066</cdr:y>
    </cdr:to>
    <cdr:pic>
      <cdr:nvPicPr>
        <cdr:cNvPr id="3" name="Picture 4" descr="C:\Users\User\Desktop\Salesforce_Partner_Badge_Hrzntl_RGBcopy.png">
          <a:extLst xmlns:a="http://schemas.openxmlformats.org/drawingml/2006/main">
            <a:ext uri="{FF2B5EF4-FFF2-40B4-BE49-F238E27FC236}">
              <a16:creationId xmlns:a16="http://schemas.microsoft.com/office/drawing/2014/main" id="{1A392DDD-8494-4B04-AC97-737171F2E824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5969615" y="929712"/>
          <a:ext cx="1099353" cy="314227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0.52556</cdr:x>
      <cdr:y>0.15856</cdr:y>
    </cdr:from>
    <cdr:to>
      <cdr:x>0.64362</cdr:x>
      <cdr:y>0.2009</cdr:y>
    </cdr:to>
    <cdr:pic>
      <cdr:nvPicPr>
        <cdr:cNvPr id="4" name="圖片 3">
          <a:extLst xmlns:a="http://schemas.openxmlformats.org/drawingml/2006/main">
            <a:ext uri="{FF2B5EF4-FFF2-40B4-BE49-F238E27FC236}">
              <a16:creationId xmlns:a16="http://schemas.microsoft.com/office/drawing/2014/main" id="{2BA668BD-9109-42C5-A6A3-33FF2211393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 cstate="email">
          <a:extLst>
            <a:ext uri="{28A0092B-C50C-407E-A947-70E740481C1C}">
              <a14:useLocalDpi xmlns:a14="http://schemas.microsoft.com/office/drawing/2010/main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783733" y="936294"/>
          <a:ext cx="1074579" cy="2500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defTabSz="913309" eaLnBrk="1" hangingPunct="1">
              <a:defRPr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 defTabSz="913309" eaLnBrk="1" hangingPunct="1">
              <a:defRPr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17825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defTabSz="913309" eaLnBrk="1" hangingPunct="1">
              <a:defRPr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2600"/>
            <a:ext cx="2919412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solidFill>
                  <a:schemeClr val="tx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82679542-1F79-46DF-8CB0-A12C8A3ECE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5760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334" tIns="46168" rIns="92334" bIns="46168" numCol="1" anchor="t" anchorCtr="0" compatLnSpc="1">
            <a:prstTxWarp prst="textNoShape">
              <a:avLst/>
            </a:prstTxWarp>
          </a:bodyPr>
          <a:lstStyle>
            <a:lvl1pPr defTabSz="924199" eaLnBrk="1" hangingPunct="1">
              <a:defRPr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334" tIns="46168" rIns="92334" bIns="46168" numCol="1" anchor="t" anchorCtr="0" compatLnSpc="1">
            <a:prstTxWarp prst="textNoShape">
              <a:avLst/>
            </a:prstTxWarp>
          </a:bodyPr>
          <a:lstStyle>
            <a:lvl1pPr algn="r" defTabSz="924199" eaLnBrk="1" hangingPunct="1">
              <a:defRPr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75" y="741363"/>
            <a:ext cx="4930775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7888"/>
            <a:ext cx="5389563" cy="44370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334" tIns="46168" rIns="92334" bIns="461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7825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334" tIns="46168" rIns="92334" bIns="46168" numCol="1" anchor="b" anchorCtr="0" compatLnSpc="1">
            <a:prstTxWarp prst="textNoShape">
              <a:avLst/>
            </a:prstTxWarp>
          </a:bodyPr>
          <a:lstStyle>
            <a:lvl1pPr defTabSz="924199" eaLnBrk="1" hangingPunct="1">
              <a:defRPr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2600"/>
            <a:ext cx="2919412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334" tIns="46168" rIns="92334" bIns="46168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solidFill>
                  <a:schemeClr val="tx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A4F7E1CD-2644-4D10-AEFA-AC8A20D67D2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58356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5FAB3F5-1AA2-4097-8B25-C5D01FD2DB3F}" type="slidenum">
              <a:rPr lang="en-US" altLang="zh-TW" smtClean="0"/>
              <a:pPr>
                <a:spcBef>
                  <a:spcPct val="0"/>
                </a:spcBef>
              </a:pPr>
              <a:t>1</a:t>
            </a:fld>
            <a:endParaRPr lang="en-US" altLang="zh-TW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42950"/>
            <a:ext cx="4929188" cy="36972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6300"/>
            <a:ext cx="4941887" cy="4437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609283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75" y="741363"/>
            <a:ext cx="4930775" cy="36988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31423-1690-4EF0-90A1-D010C15E75D4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1856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貴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署既有智慧分析決策支援系統為基礎，建置網頁式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(Web-based)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情資網脈視覺化分析工具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並擴充非結構化資料智慧化分析功能，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強化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既有功能及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ETL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檢核機制，以下將逐一說明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2E3E0-C4A6-411C-8052-E0335D67CAF8}" type="slidenum">
              <a:rPr lang="zh-TW" altLang="en-US" smtClean="0">
                <a:solidFill>
                  <a:prstClr val="black"/>
                </a:solidFill>
              </a:rPr>
              <a:pPr/>
              <a:t>11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21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39775"/>
            <a:ext cx="4932363" cy="3698875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/>
          </a:p>
        </p:txBody>
      </p:sp>
      <p:sp>
        <p:nvSpPr>
          <p:cNvPr id="307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781">
              <a:spcBef>
                <a:spcPct val="30000"/>
              </a:spcBef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835" indent="-285706" defTabSz="923781">
              <a:spcBef>
                <a:spcPct val="30000"/>
              </a:spcBef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2822" indent="-228565" defTabSz="923781">
              <a:spcBef>
                <a:spcPct val="30000"/>
              </a:spcBef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599951" indent="-228565" defTabSz="923781">
              <a:spcBef>
                <a:spcPct val="30000"/>
              </a:spcBef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080" indent="-228565" defTabSz="923781">
              <a:spcBef>
                <a:spcPct val="30000"/>
              </a:spcBef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209" indent="-228565" defTabSz="923781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338" indent="-228565" defTabSz="923781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8467" indent="-228565" defTabSz="923781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5596" indent="-228565" defTabSz="923781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CADB15D-7E19-4E8B-8485-9D55E01EDD9D}" type="slidenum">
              <a:rPr lang="zh-TW" altLang="en-US"/>
              <a:pPr>
                <a:spcBef>
                  <a:spcPct val="0"/>
                </a:spcBef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909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39775"/>
            <a:ext cx="4932363" cy="3698875"/>
          </a:xfrm>
          <a:ln/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/>
              <a:t>智慧監控 </a:t>
            </a:r>
            <a:r>
              <a:rPr lang="en-US" altLang="zh-TW" dirty="0"/>
              <a:t>-&gt; </a:t>
            </a:r>
            <a:r>
              <a:rPr lang="zh-TW" altLang="en-US" dirty="0"/>
              <a:t>智慧關懷</a:t>
            </a:r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7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835" indent="-285706" defTabSz="9237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2822" indent="-228565" defTabSz="9237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599951" indent="-228565" defTabSz="9237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080" indent="-228565" defTabSz="9237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209" indent="-228565" defTabSz="92378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338" indent="-228565" defTabSz="92378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8467" indent="-228565" defTabSz="92378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5596" indent="-228565" defTabSz="92378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C2A9632-E700-47A8-A131-1A153EB6722C}" type="slidenum">
              <a:rPr lang="zh-TW" altLang="en-US"/>
              <a:pPr>
                <a:spcBef>
                  <a:spcPct val="0"/>
                </a:spcBef>
              </a:pPr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611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75" y="741363"/>
            <a:ext cx="4930775" cy="36988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164" indent="-170164">
              <a:buFont typeface="Arial" panose="020B0604020202020204" pitchFamily="34" charset="0"/>
              <a:buChar char="•"/>
            </a:pPr>
            <a:r>
              <a:rPr lang="zh-TW" altLang="en-US" dirty="0"/>
              <a:t>一進來</a:t>
            </a:r>
            <a:r>
              <a:rPr lang="en-US" altLang="zh-TW" dirty="0"/>
              <a:t>RFID</a:t>
            </a:r>
            <a:r>
              <a:rPr lang="zh-TW" altLang="en-US" dirty="0"/>
              <a:t>監控</a:t>
            </a:r>
            <a:endParaRPr lang="en-US" altLang="zh-TW" dirty="0"/>
          </a:p>
          <a:p>
            <a:pPr marL="170164" indent="-170164">
              <a:buFont typeface="Arial" panose="020B0604020202020204" pitchFamily="34" charset="0"/>
              <a:buChar char="•"/>
            </a:pPr>
            <a:r>
              <a:rPr lang="zh-TW" altLang="en-US" dirty="0"/>
              <a:t>監控中心</a:t>
            </a:r>
            <a:endParaRPr lang="en-US" altLang="zh-TW" dirty="0"/>
          </a:p>
          <a:p>
            <a:pPr marL="170164" indent="-170164">
              <a:buFont typeface="Arial" panose="020B0604020202020204" pitchFamily="34" charset="0"/>
              <a:buChar char="•"/>
            </a:pPr>
            <a:r>
              <a:rPr lang="en-US" altLang="zh-TW" dirty="0"/>
              <a:t>AI</a:t>
            </a:r>
            <a:r>
              <a:rPr lang="zh-TW" altLang="en-US" dirty="0"/>
              <a:t>影像辨識</a:t>
            </a:r>
            <a:endParaRPr lang="en-US" altLang="zh-TW" dirty="0"/>
          </a:p>
          <a:p>
            <a:pPr marL="170164" indent="-170164">
              <a:buFont typeface="Arial" panose="020B0604020202020204" pitchFamily="34" charset="0"/>
              <a:buChar char="•"/>
            </a:pPr>
            <a:r>
              <a:rPr lang="zh-TW" altLang="en-US" dirty="0"/>
              <a:t>行控中心</a:t>
            </a:r>
            <a:endParaRPr lang="en-US" altLang="zh-TW" dirty="0"/>
          </a:p>
          <a:p>
            <a:pPr marL="170164" indent="-170164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170164" indent="-170164">
              <a:buFont typeface="Arial" panose="020B0604020202020204" pitchFamily="34" charset="0"/>
              <a:buChar char="•"/>
            </a:pPr>
            <a:r>
              <a:rPr lang="zh-TW" altLang="en-US" dirty="0"/>
              <a:t>建置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31423-1690-4EF0-90A1-D010C15E75D4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6468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067EAAA8-5918-4335-A41D-E4A60048D3E3}" type="slidenum">
              <a:rPr lang="zh-TW" altLang="en-US" smtClean="0">
                <a:solidFill>
                  <a:schemeClr val="tx1"/>
                </a:solidFill>
                <a:ea typeface="新細明體" pitchFamily="18" charset="-120"/>
              </a:rPr>
              <a:pPr/>
              <a:t>15</a:t>
            </a:fld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937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7E1CD-2644-4D10-AEFA-AC8A20D67D28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4363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DA86AF52-2F72-44A6-8785-BA58FB207715}" type="slidenum">
              <a:rPr lang="en-US" altLang="zh-TW" smtClean="0">
                <a:solidFill>
                  <a:schemeClr val="tx1"/>
                </a:solidFill>
                <a:ea typeface="新細明體" pitchFamily="18" charset="-120"/>
              </a:rPr>
              <a:pPr/>
              <a:t>17</a:t>
            </a:fld>
            <a:endParaRPr lang="en-US" altLang="zh-TW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0291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3686BCF-D388-4DCC-8DC4-A5B31DD2ADDC}" type="slidenum">
              <a:rPr lang="en-US" altLang="zh-TW" smtClean="0"/>
              <a:pPr>
                <a:spcBef>
                  <a:spcPct val="0"/>
                </a:spcBef>
              </a:pPr>
              <a:t>18</a:t>
            </a:fld>
            <a:endParaRPr lang="en-US" altLang="zh-TW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77875"/>
            <a:ext cx="4914900" cy="368617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714875"/>
            <a:ext cx="4941888" cy="43846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6937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B99120A-D831-4042-A600-5F9C75CB0D1C}" type="slidenum">
              <a:rPr lang="zh-TW" altLang="en-US" smtClean="0"/>
              <a:pPr>
                <a:spcBef>
                  <a:spcPct val="0"/>
                </a:spcBef>
              </a:pPr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6192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067EAAA8-5918-4335-A41D-E4A60048D3E3}" type="slidenum">
              <a:rPr lang="zh-TW" altLang="en-US" smtClean="0">
                <a:solidFill>
                  <a:schemeClr val="tx1"/>
                </a:solidFill>
                <a:ea typeface="新細明體" pitchFamily="18" charset="-120"/>
              </a:rPr>
              <a:pPr/>
              <a:t>2</a:t>
            </a:fld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3352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B99120A-D831-4042-A600-5F9C75CB0D1C}" type="slidenum">
              <a:rPr lang="zh-TW" altLang="en-US" smtClean="0"/>
              <a:pPr>
                <a:spcBef>
                  <a:spcPct val="0"/>
                </a:spcBef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7078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代理世界</a:t>
            </a:r>
            <a:r>
              <a:rPr lang="en-US" altLang="zh-TW" dirty="0"/>
              <a:t>no1</a:t>
            </a:r>
            <a:r>
              <a:rPr lang="zh-TW" altLang="en-US" dirty="0"/>
              <a:t>的產品</a:t>
            </a:r>
            <a:endParaRPr lang="en-US" altLang="zh-TW" dirty="0"/>
          </a:p>
          <a:p>
            <a:r>
              <a:rPr lang="zh-TW" altLang="en-US" dirty="0"/>
              <a:t>舉個例子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F7E1CD-2644-4D10-AEFA-AC8A20D67D28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8049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/>
              <a:t>資安堡壘 分層</a:t>
            </a:r>
            <a:r>
              <a:rPr lang="en-US" altLang="zh-TW" dirty="0"/>
              <a:t>?</a:t>
            </a:r>
          </a:p>
          <a:p>
            <a:r>
              <a:rPr lang="en-US" altLang="zh-TW" dirty="0"/>
              <a:t>DDOS</a:t>
            </a:r>
            <a:r>
              <a:rPr lang="zh-TW" altLang="en-US" dirty="0"/>
              <a:t> </a:t>
            </a:r>
            <a:r>
              <a:rPr lang="en-US" altLang="zh-TW" dirty="0"/>
              <a:t>-&gt; APT</a:t>
            </a:r>
          </a:p>
          <a:p>
            <a:endParaRPr lang="en-US" altLang="zh-TW" dirty="0"/>
          </a:p>
          <a:p>
            <a:r>
              <a:rPr lang="zh-TW" altLang="en-US" dirty="0"/>
              <a:t>各領域實作、規劃</a:t>
            </a:r>
          </a:p>
        </p:txBody>
      </p:sp>
      <p:sp>
        <p:nvSpPr>
          <p:cNvPr id="593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D427E0D-4626-4229-BE7D-58DA4E057A72}" type="slidenum">
              <a:rPr lang="en-US" altLang="zh-TW" smtClean="0"/>
              <a:pPr>
                <a:spcBef>
                  <a:spcPct val="0"/>
                </a:spcBef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992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/>
          </a:p>
        </p:txBody>
      </p:sp>
      <p:sp>
        <p:nvSpPr>
          <p:cNvPr id="706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B0FA6B1D-A54E-44CF-B8E2-F905AB19FC06}" type="slidenum">
              <a:rPr lang="en-US" altLang="zh-TW" smtClean="0">
                <a:solidFill>
                  <a:schemeClr val="tx1"/>
                </a:solidFill>
                <a:ea typeface="新細明體" pitchFamily="18" charset="-120"/>
              </a:rPr>
              <a:pPr/>
              <a:t>23</a:t>
            </a:fld>
            <a:endParaRPr lang="en-US" altLang="zh-TW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3102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067EAAA8-5918-4335-A41D-E4A60048D3E3}" type="slidenum">
              <a:rPr lang="zh-TW" altLang="en-US" smtClean="0">
                <a:solidFill>
                  <a:schemeClr val="tx1"/>
                </a:solidFill>
                <a:ea typeface="新細明體" pitchFamily="18" charset="-120"/>
              </a:rPr>
              <a:pPr/>
              <a:t>24</a:t>
            </a:fld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79883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5F6DBA6-2A8C-4708-9B23-163E777B1001}" type="slidenum">
              <a:rPr lang="en-US" altLang="zh-TW" smtClean="0"/>
              <a:pPr>
                <a:spcBef>
                  <a:spcPct val="0"/>
                </a:spcBef>
              </a:pPr>
              <a:t>25</a:t>
            </a:fld>
            <a:endParaRPr lang="en-US" altLang="zh-TW"/>
          </a:p>
        </p:txBody>
      </p:sp>
      <p:sp>
        <p:nvSpPr>
          <p:cNvPr id="624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endParaRPr lang="en-US" altLang="zh-TW" dirty="0">
              <a:solidFill>
                <a:srgbClr val="FFFF66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5186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5F6DBA6-2A8C-4708-9B23-163E777B1001}" type="slidenum">
              <a:rPr lang="en-US" altLang="zh-TW" smtClean="0"/>
              <a:pPr>
                <a:spcBef>
                  <a:spcPct val="0"/>
                </a:spcBef>
              </a:pPr>
              <a:t>26</a:t>
            </a:fld>
            <a:endParaRPr lang="en-US" altLang="zh-TW"/>
          </a:p>
        </p:txBody>
      </p:sp>
      <p:sp>
        <p:nvSpPr>
          <p:cNvPr id="624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endParaRPr lang="en-US" altLang="zh-TW" dirty="0">
              <a:solidFill>
                <a:srgbClr val="FFFF66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5186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E521A6D-29EF-4911-9910-7C5F4FFA0CCB}" type="slidenum">
              <a:rPr lang="en-US" altLang="zh-TW" smtClean="0"/>
              <a:pPr>
                <a:spcBef>
                  <a:spcPct val="0"/>
                </a:spcBef>
              </a:pPr>
              <a:t>27</a:t>
            </a:fld>
            <a:endParaRPr lang="en-US" altLang="zh-TW"/>
          </a:p>
        </p:txBody>
      </p:sp>
      <p:sp>
        <p:nvSpPr>
          <p:cNvPr id="6349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TW" dirty="0">
              <a:solidFill>
                <a:srgbClr val="FFFF66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2247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4E4D819-3424-4B1A-B80C-2CD2203C9052}" type="slidenum">
              <a:rPr lang="en-US" altLang="zh-TW" smtClean="0"/>
              <a:pPr>
                <a:spcBef>
                  <a:spcPct val="0"/>
                </a:spcBef>
              </a:pPr>
              <a:t>28</a:t>
            </a:fld>
            <a:endParaRPr lang="en-US" altLang="zh-TW"/>
          </a:p>
        </p:txBody>
      </p:sp>
      <p:sp>
        <p:nvSpPr>
          <p:cNvPr id="6451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endParaRPr lang="en-US" altLang="zh-TW" dirty="0">
              <a:solidFill>
                <a:srgbClr val="FFFF66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47906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696AF28-4FEA-475A-9C5E-9ACB6256B3B6}" type="slidenum">
              <a:rPr lang="en-US" altLang="zh-TW" smtClean="0"/>
              <a:pPr>
                <a:spcBef>
                  <a:spcPct val="0"/>
                </a:spcBef>
              </a:pPr>
              <a:t>29</a:t>
            </a:fld>
            <a:endParaRPr lang="en-US" altLang="zh-TW"/>
          </a:p>
        </p:txBody>
      </p:sp>
      <p:sp>
        <p:nvSpPr>
          <p:cNvPr id="6553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kumimoji="1" lang="zh-TW" altLang="zh-TW" sz="120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  <a:p>
            <a:endParaRPr kumimoji="1" lang="zh-TW" altLang="zh-TW" sz="120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altLang="zh-TW" dirty="0">
              <a:solidFill>
                <a:srgbClr val="FFFF66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329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/>
              <a:t>1975</a:t>
            </a:r>
            <a:r>
              <a:rPr lang="zh-TW" altLang="en-US" dirty="0"/>
              <a:t>年</a:t>
            </a:r>
            <a:endParaRPr lang="en-US" altLang="zh-TW" dirty="0"/>
          </a:p>
          <a:p>
            <a:r>
              <a:rPr lang="zh-TW" altLang="en-US" dirty="0"/>
              <a:t>上市公司</a:t>
            </a:r>
            <a:endParaRPr lang="en-US" altLang="zh-TW" dirty="0"/>
          </a:p>
          <a:p>
            <a:r>
              <a:rPr lang="zh-TW" altLang="en-US" dirty="0"/>
              <a:t>台灣前三大系統整合商</a:t>
            </a:r>
            <a:endParaRPr lang="en-US" altLang="zh-TW" dirty="0"/>
          </a:p>
          <a:p>
            <a:r>
              <a:rPr lang="zh-TW" altLang="en-US" dirty="0"/>
              <a:t>解釋系統整合為何</a:t>
            </a:r>
            <a:r>
              <a:rPr lang="en-US" altLang="zh-TW" dirty="0"/>
              <a:t>?</a:t>
            </a:r>
            <a:r>
              <a:rPr lang="zh-TW" altLang="en-US" dirty="0"/>
              <a:t> 教務行政</a:t>
            </a:r>
            <a:r>
              <a:rPr lang="en-US" altLang="zh-TW" dirty="0"/>
              <a:t>(</a:t>
            </a:r>
            <a:r>
              <a:rPr lang="zh-TW" altLang="en-US" dirty="0"/>
              <a:t>選課系統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凌群發跡，交易所 </a:t>
            </a:r>
            <a:r>
              <a:rPr lang="en-US" altLang="zh-TW" dirty="0"/>
              <a:t>-&gt; </a:t>
            </a:r>
            <a:r>
              <a:rPr lang="zh-TW" altLang="en-US" dirty="0"/>
              <a:t>中心搓合</a:t>
            </a:r>
            <a:endParaRPr lang="en-US" altLang="zh-TW" dirty="0"/>
          </a:p>
          <a:p>
            <a:r>
              <a:rPr lang="zh-TW" altLang="en-US" dirty="0"/>
              <a:t>券商</a:t>
            </a:r>
            <a:r>
              <a:rPr lang="en-US" altLang="zh-TW" dirty="0"/>
              <a:t>80%</a:t>
            </a:r>
            <a:r>
              <a:rPr lang="zh-TW" altLang="en-US" dirty="0"/>
              <a:t>有業務往來</a:t>
            </a:r>
            <a:endParaRPr lang="en-US" altLang="zh-TW" dirty="0"/>
          </a:p>
          <a:p>
            <a:r>
              <a:rPr lang="zh-TW" altLang="en-US" dirty="0"/>
              <a:t>中華電信光纖</a:t>
            </a:r>
            <a:endParaRPr lang="en-US" altLang="zh-TW" dirty="0"/>
          </a:p>
          <a:p>
            <a:r>
              <a:rPr lang="zh-TW" altLang="en-US" dirty="0"/>
              <a:t>內政雲</a:t>
            </a:r>
            <a:r>
              <a:rPr lang="en-US" altLang="zh-TW" dirty="0"/>
              <a:t>?</a:t>
            </a:r>
            <a:r>
              <a:rPr lang="zh-TW" altLang="en-US" dirty="0"/>
              <a:t> 國防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中華衛星</a:t>
            </a:r>
            <a:r>
              <a:rPr lang="en-US" altLang="zh-TW" dirty="0"/>
              <a:t>?</a:t>
            </a:r>
            <a:r>
              <a:rPr lang="zh-TW" altLang="en-US" dirty="0"/>
              <a:t> 地面系統監控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Grace</a:t>
            </a:r>
            <a:r>
              <a:rPr lang="zh-TW" altLang="en-US" dirty="0"/>
              <a:t>建議</a:t>
            </a:r>
            <a:endParaRPr lang="en-US" altLang="zh-TW" dirty="0"/>
          </a:p>
          <a:p>
            <a:r>
              <a:rPr lang="zh-TW" altLang="en-US" dirty="0"/>
              <a:t>台灣證券交易所</a:t>
            </a:r>
            <a:endParaRPr lang="en-US" altLang="zh-TW" dirty="0"/>
          </a:p>
          <a:p>
            <a:r>
              <a:rPr lang="zh-TW" altLang="en-US" dirty="0"/>
              <a:t>搓合</a:t>
            </a:r>
            <a:r>
              <a:rPr lang="en-US" altLang="zh-TW" dirty="0"/>
              <a:t>open</a:t>
            </a:r>
            <a:r>
              <a:rPr lang="zh-TW" altLang="en-US" dirty="0"/>
              <a:t>，有沒有人買過股票</a:t>
            </a:r>
          </a:p>
        </p:txBody>
      </p:sp>
      <p:sp>
        <p:nvSpPr>
          <p:cNvPr id="409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7B738FAB-7323-465B-95CF-6CB9EC9F7CD9}" type="slidenum">
              <a:rPr lang="en-US" altLang="zh-TW" smtClean="0">
                <a:solidFill>
                  <a:schemeClr val="tx1"/>
                </a:solidFill>
                <a:ea typeface="新細明體" pitchFamily="18" charset="-120"/>
              </a:rPr>
              <a:pPr/>
              <a:t>3</a:t>
            </a:fld>
            <a:endParaRPr lang="en-US" altLang="zh-TW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78831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5C69CDC-114C-46FE-A24B-3479EF3CC794}" type="slidenum">
              <a:rPr lang="en-US" altLang="zh-TW" smtClean="0"/>
              <a:pPr>
                <a:spcBef>
                  <a:spcPct val="0"/>
                </a:spcBef>
              </a:pPr>
              <a:t>30</a:t>
            </a:fld>
            <a:endParaRPr lang="en-US" altLang="zh-TW"/>
          </a:p>
        </p:txBody>
      </p:sp>
      <p:sp>
        <p:nvSpPr>
          <p:cNvPr id="665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中央到地方都有</a:t>
            </a:r>
            <a:endParaRPr kumimoji="1" lang="zh-TW" altLang="zh-TW" sz="120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0958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5C69CDC-114C-46FE-A24B-3479EF3CC794}" type="slidenum">
              <a:rPr lang="en-US" altLang="zh-TW" smtClean="0"/>
              <a:pPr>
                <a:spcBef>
                  <a:spcPct val="0"/>
                </a:spcBef>
              </a:pPr>
              <a:t>31</a:t>
            </a:fld>
            <a:endParaRPr lang="en-US" altLang="zh-TW"/>
          </a:p>
        </p:txBody>
      </p:sp>
      <p:sp>
        <p:nvSpPr>
          <p:cNvPr id="665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kumimoji="1" lang="zh-TW" altLang="zh-TW" sz="120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0958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067EAAA8-5918-4335-A41D-E4A60048D3E3}" type="slidenum">
              <a:rPr lang="zh-TW" altLang="en-US" smtClean="0">
                <a:solidFill>
                  <a:schemeClr val="tx1"/>
                </a:solidFill>
                <a:ea typeface="新細明體" pitchFamily="18" charset="-120"/>
              </a:rPr>
              <a:pPr/>
              <a:t>32</a:t>
            </a:fld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22927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5G</a:t>
            </a:r>
            <a:r>
              <a:rPr lang="zh-TW" altLang="en-US" dirty="0"/>
              <a:t>交通創新獎 第一名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F7E1CD-2644-4D10-AEFA-AC8A20D67D28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70008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一般電商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上線後 中元節 </a:t>
            </a:r>
            <a:r>
              <a:rPr lang="en-US" altLang="zh-TW" dirty="0"/>
              <a:t>167%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F7E1CD-2644-4D10-AEFA-AC8A20D67D28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87411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MIS3.0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F7E1CD-2644-4D10-AEFA-AC8A20D67D28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01193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067EAAA8-5918-4335-A41D-E4A60048D3E3}" type="slidenum">
              <a:rPr lang="zh-TW" altLang="en-US" smtClean="0">
                <a:solidFill>
                  <a:schemeClr val="tx1"/>
                </a:solidFill>
                <a:ea typeface="新細明體" pitchFamily="18" charset="-120"/>
              </a:rPr>
              <a:pPr/>
              <a:t>39</a:t>
            </a:fld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61887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【第一階段】新人訓練及一般技能訓練</a:t>
            </a:r>
          </a:p>
          <a:p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1.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了解公司組織制度：包括公司組織、規章制度、經營理念、營運概況、公司文化、工作倫理、</a:t>
            </a:r>
          </a:p>
          <a:p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品質政策、員工福利、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OA/MIS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系統操作等認識。</a:t>
            </a:r>
          </a:p>
          <a:p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2.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強化學習開發技術：提供開發標準與規範、範例程式予同仁參考，並陸續分派簡易程式，透</a:t>
            </a:r>
          </a:p>
          <a:p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過工作學習方式養成良好的開發技能與習慣，資深同仁與主管亦從旁指導與協助。</a:t>
            </a:r>
          </a:p>
          <a:p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3.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熟悉軟體開發程序：使研發人員熟悉相關軟體製程表單的填寫，善用公司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ERP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系統</a:t>
            </a:r>
          </a:p>
          <a:p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（含工作日誌、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CMMI Level 5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專案管理系統、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Bug Report System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、知識管理系統）。</a:t>
            </a:r>
          </a:p>
          <a:p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4.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學習自動開發工具：含開發工具（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Java/</a:t>
            </a:r>
            <a:r>
              <a:rPr kumimoji="1" lang="en-US" altLang="zh-TW" sz="1200" kern="1200" dirty="0" err="1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.Net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IDE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、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Modeling Tool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）、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Unit Test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工具、構型管理</a:t>
            </a:r>
          </a:p>
          <a:p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工具、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Auto Build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環境、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Auto Test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環境、系統測試環境。</a:t>
            </a:r>
          </a:p>
          <a:p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5.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參與不同性質工作：同時安排相關訓練課程，使研發人員熟悉所需的開發流程，並做為後續</a:t>
            </a:r>
          </a:p>
          <a:p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工作生涯及培訓規劃的調整參考。</a:t>
            </a:r>
          </a:p>
          <a:p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【第二階段】專業職能訓練及跨領域的職場學習</a:t>
            </a:r>
          </a:p>
          <a:p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1.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參與多面向研發：依據公司研發策略與需要，指派協助參與不同的研發小組的開發工作，從</a:t>
            </a:r>
          </a:p>
          <a:p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最基層程式撰寫工作，累積開發技能，進而培養研究能力與整合能力。</a:t>
            </a:r>
          </a:p>
          <a:p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2.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培養分析架構能力：指派負責既有研發產品維護工作，訓練與培養維護能力，進而分析原有</a:t>
            </a:r>
          </a:p>
          <a:p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架構、設計之優、缺點，提出改善建議。</a:t>
            </a:r>
          </a:p>
          <a:p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3.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熟稔軟體工程常規：本公司有各領域的技術顧問與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CMMI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輔導顧問，會依照工作性質，給予</a:t>
            </a:r>
          </a:p>
          <a:p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不定期指導或施以相關訓練，以加強對技術、軟體開發程序與品質的概念。</a:t>
            </a:r>
          </a:p>
          <a:p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4.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參與測試與驗證工作：建立品質價值觀與認知，進而調整自我的工作習慣與模式。</a:t>
            </a:r>
          </a:p>
          <a:p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5.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參加各類技術研討會：公司內部會不定期舉辦各類的研討會與原廠訓練課程，或參與相關的</a:t>
            </a:r>
          </a:p>
          <a:p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資訊展覽與會議，藉以學習先進技術，進而提升創新的研發能力。</a:t>
            </a:r>
          </a:p>
          <a:p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【第三階段】獨立作業能力的培養</a:t>
            </a:r>
          </a:p>
          <a:p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1.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負責單一模組的研發工作：負責規劃、分析、設計、開發、測試、包裝出貨等過程。</a:t>
            </a:r>
          </a:p>
          <a:p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2.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軟體研發製程的進階訓練：包括擬訂計畫、實施計畫管理、需求管理、架構設計、測試等，</a:t>
            </a:r>
          </a:p>
          <a:p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並指派資深同仁與流程稽核同仁從旁指導。</a:t>
            </a:r>
          </a:p>
          <a:p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3.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團隊領導能力之培養發展：除了在專業技能上的持續性養成之外，也會不定期安排溝通技</a:t>
            </a:r>
          </a:p>
          <a:p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巧、人際關係、團隊合作、時間管理、績效管理、領導統馭、激勵技巧、策略規劃、專案管理、</a:t>
            </a:r>
          </a:p>
          <a:p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組織發展等訓練機會。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F7E1CD-2644-4D10-AEFA-AC8A20D67D28}" type="slidenum">
              <a:rPr lang="en-US" altLang="zh-TW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69791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7E1CD-2644-4D10-AEFA-AC8A20D67D28}" type="slidenum">
              <a:rPr lang="en-US" altLang="zh-TW" smtClean="0"/>
              <a:pPr>
                <a:defRPr/>
              </a:pPr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2024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7E1CD-2644-4D10-AEFA-AC8A20D67D28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3016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7E1CD-2644-4D10-AEFA-AC8A20D67D28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45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067EAAA8-5918-4335-A41D-E4A60048D3E3}" type="slidenum">
              <a:rPr lang="zh-TW" altLang="en-US" smtClean="0">
                <a:solidFill>
                  <a:schemeClr val="tx1"/>
                </a:solidFill>
                <a:ea typeface="新細明體" pitchFamily="18" charset="-120"/>
              </a:rPr>
              <a:pPr/>
              <a:t>6</a:t>
            </a:fld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2653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7E1CD-2644-4D10-AEFA-AC8A20D67D28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8744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067EAAA8-5918-4335-A41D-E4A60048D3E3}" type="slidenum">
              <a:rPr lang="zh-TW" altLang="en-US" smtClean="0">
                <a:solidFill>
                  <a:schemeClr val="tx1"/>
                </a:solidFill>
                <a:ea typeface="新細明體" pitchFamily="18" charset="-120"/>
              </a:rPr>
              <a:pPr/>
              <a:t>8</a:t>
            </a:fld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2362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75" y="741363"/>
            <a:ext cx="4930775" cy="36988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31423-1690-4EF0-90A1-D010C15E75D4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018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auto"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925" y="1721634"/>
            <a:ext cx="7772400" cy="1470025"/>
          </a:xfrm>
        </p:spPr>
        <p:txBody>
          <a:bodyPr/>
          <a:lstStyle>
            <a:lvl1pPr algn="ctr">
              <a:defRPr sz="4400">
                <a:solidFill>
                  <a:srgbClr val="000099"/>
                </a:solidFill>
              </a:defRPr>
            </a:lvl1pPr>
          </a:lstStyle>
          <a:p>
            <a:pPr lv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59725" y="3477409"/>
            <a:ext cx="6400800" cy="838200"/>
          </a:xfrm>
        </p:spPr>
        <p:txBody>
          <a:bodyPr/>
          <a:lstStyle>
            <a:lvl1pPr marL="0" indent="0" algn="ctr">
              <a:buFontTx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34008096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bg bwMode="auto"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925" y="1721634"/>
            <a:ext cx="7772400" cy="1470025"/>
          </a:xfrm>
        </p:spPr>
        <p:txBody>
          <a:bodyPr/>
          <a:lstStyle>
            <a:lvl1pPr algn="ctr">
              <a:defRPr sz="4400">
                <a:solidFill>
                  <a:srgbClr val="000099"/>
                </a:solidFill>
              </a:defRPr>
            </a:lvl1pPr>
          </a:lstStyle>
          <a:p>
            <a:pPr lv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59725" y="3477409"/>
            <a:ext cx="6400800" cy="838200"/>
          </a:xfrm>
        </p:spPr>
        <p:txBody>
          <a:bodyPr/>
          <a:lstStyle>
            <a:lvl1pPr marL="0" indent="0" algn="ctr">
              <a:buFontTx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pic>
        <p:nvPicPr>
          <p:cNvPr id="5" name="Picture 2" descr="C:\Users\User\Desktop\凌群電腦logo [轉換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3" y="6064520"/>
            <a:ext cx="1839432" cy="49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00099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000" y="266378"/>
            <a:ext cx="8640000" cy="685800"/>
          </a:xfrm>
        </p:spPr>
        <p:txBody>
          <a:bodyPr/>
          <a:lstStyle>
            <a:lvl1pPr algn="l"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5488" y="1108075"/>
            <a:ext cx="8640000" cy="521811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 sz="2400">
                <a:solidFill>
                  <a:schemeClr val="tx1"/>
                </a:solidFill>
              </a:defRPr>
            </a:lvl2pPr>
            <a:lvl3pPr algn="l">
              <a:defRPr sz="2400">
                <a:solidFill>
                  <a:schemeClr val="tx1"/>
                </a:solidFill>
              </a:defRPr>
            </a:lvl3pPr>
            <a:lvl4pPr algn="l">
              <a:defRPr sz="2000">
                <a:solidFill>
                  <a:schemeClr val="tx1"/>
                </a:solidFill>
              </a:defRPr>
            </a:lvl4pPr>
            <a:lvl5pPr algn="l"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0443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000" y="265113"/>
            <a:ext cx="8640000" cy="685801"/>
          </a:xfrm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1510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45488" y="980185"/>
            <a:ext cx="414000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45488" y="1619947"/>
            <a:ext cx="4140000" cy="4677746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746887" y="980185"/>
            <a:ext cx="414000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746887" y="1619947"/>
            <a:ext cx="4140000" cy="4677746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252000" y="265113"/>
            <a:ext cx="8640000" cy="68580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7DCDD-03C4-4BBB-A6F5-87AE6AE6749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243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2000" y="266378"/>
            <a:ext cx="8640000" cy="685800"/>
          </a:xfrm>
        </p:spPr>
        <p:txBody>
          <a:bodyPr/>
          <a:lstStyle>
            <a:lvl1pPr algn="l"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263525" y="1131888"/>
            <a:ext cx="8607098" cy="4920120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0080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2000" y="265113"/>
            <a:ext cx="86400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按一下以編輯標題樣式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95288" y="981075"/>
            <a:ext cx="8359775" cy="52514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eaLnBrk="0" hangingPunct="0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pPr>
              <a:spcBef>
                <a:spcPct val="20000"/>
              </a:spcBef>
              <a:buClr>
                <a:srgbClr val="006699"/>
              </a:buClr>
              <a:buFontTx/>
              <a:buChar char="•"/>
              <a:defRPr/>
            </a:pPr>
            <a:endParaRPr lang="zh-TW" altLang="en-US" sz="360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5488" y="1108075"/>
            <a:ext cx="8640000" cy="52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704563" y="6551613"/>
            <a:ext cx="1905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75064" y="6551613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438" y="6543675"/>
            <a:ext cx="4572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496E4684-814F-435A-9E5D-79BC4C67B9BC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5438"/>
            <a:ext cx="6484937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User\Desktop\凌群電腦logo [轉換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185" y="6462127"/>
            <a:ext cx="1044000" cy="2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97" r:id="rId1"/>
    <p:sldLayoutId id="2147485098" r:id="rId2"/>
    <p:sldLayoutId id="2147485099" r:id="rId3"/>
    <p:sldLayoutId id="2147485100" r:id="rId4"/>
    <p:sldLayoutId id="2147485101" r:id="rId5"/>
    <p:sldLayoutId id="2147485102" r:id="rId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rgbClr val="000099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微軟正黑體" pitchFamily="34" charset="-120"/>
          <a:ea typeface="微軟正黑體" pitchFamily="34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微軟正黑體" pitchFamily="34" charset="-120"/>
          <a:ea typeface="微軟正黑體" pitchFamily="34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微軟正黑體" pitchFamily="34" charset="-120"/>
          <a:ea typeface="微軟正黑體" pitchFamily="34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微軟正黑體" pitchFamily="34" charset="-120"/>
          <a:ea typeface="微軟正黑體" pitchFamily="34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rgbClr val="003399"/>
          </a:solidFill>
          <a:latin typeface="Times New Roman" pitchFamily="18" charset="0"/>
          <a:ea typeface="標楷體" pitchFamily="65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rgbClr val="003399"/>
          </a:solidFill>
          <a:latin typeface="Times New Roman" pitchFamily="18" charset="0"/>
          <a:ea typeface="標楷體" pitchFamily="65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rgbClr val="003399"/>
          </a:solidFill>
          <a:latin typeface="Times New Roman" pitchFamily="18" charset="0"/>
          <a:ea typeface="標楷體" pitchFamily="65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rgbClr val="003399"/>
          </a:solidFill>
          <a:latin typeface="Times New Roman" pitchFamily="18" charset="0"/>
          <a:ea typeface="標楷體" pitchFamily="65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Char char="•"/>
        <a:defRPr kumimoji="1" sz="2800" b="1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Font typeface="Times New Roman" pitchFamily="18" charset="0"/>
        <a:buChar char="▪"/>
        <a:defRPr kumimoji="1" sz="2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61.png"/><Relationship Id="rId1" Type="http://schemas.openxmlformats.org/officeDocument/2006/relationships/tags" Target="../tags/tag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89.png"/><Relationship Id="rId39" Type="http://schemas.openxmlformats.org/officeDocument/2006/relationships/image" Target="../media/image101.jpeg"/><Relationship Id="rId21" Type="http://schemas.openxmlformats.org/officeDocument/2006/relationships/image" Target="../media/image84.gif"/><Relationship Id="rId34" Type="http://schemas.openxmlformats.org/officeDocument/2006/relationships/image" Target="../media/image97.png"/><Relationship Id="rId42" Type="http://schemas.openxmlformats.org/officeDocument/2006/relationships/image" Target="../media/image104.png"/><Relationship Id="rId47" Type="http://schemas.openxmlformats.org/officeDocument/2006/relationships/image" Target="../media/image109.png"/><Relationship Id="rId50" Type="http://schemas.openxmlformats.org/officeDocument/2006/relationships/image" Target="../media/image11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9.png"/><Relationship Id="rId29" Type="http://schemas.openxmlformats.org/officeDocument/2006/relationships/image" Target="../media/image92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32" Type="http://schemas.openxmlformats.org/officeDocument/2006/relationships/image" Target="../media/image95.jpeg"/><Relationship Id="rId37" Type="http://schemas.openxmlformats.org/officeDocument/2006/relationships/image" Target="../media/image99.png"/><Relationship Id="rId40" Type="http://schemas.openxmlformats.org/officeDocument/2006/relationships/image" Target="../media/image102.gif"/><Relationship Id="rId45" Type="http://schemas.openxmlformats.org/officeDocument/2006/relationships/image" Target="../media/image107.png"/><Relationship Id="rId53" Type="http://schemas.openxmlformats.org/officeDocument/2006/relationships/image" Target="../media/image115.png"/><Relationship Id="rId5" Type="http://schemas.openxmlformats.org/officeDocument/2006/relationships/chart" Target="../charts/chart3.xml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31" Type="http://schemas.openxmlformats.org/officeDocument/2006/relationships/image" Target="../media/image94.png"/><Relationship Id="rId44" Type="http://schemas.openxmlformats.org/officeDocument/2006/relationships/image" Target="../media/image106.png"/><Relationship Id="rId52" Type="http://schemas.openxmlformats.org/officeDocument/2006/relationships/image" Target="../media/image114.png"/><Relationship Id="rId4" Type="http://schemas.openxmlformats.org/officeDocument/2006/relationships/chart" Target="../charts/chart2.xml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gif"/><Relationship Id="rId27" Type="http://schemas.openxmlformats.org/officeDocument/2006/relationships/image" Target="../media/image90.png"/><Relationship Id="rId30" Type="http://schemas.openxmlformats.org/officeDocument/2006/relationships/image" Target="../media/image93.png"/><Relationship Id="rId35" Type="http://schemas.openxmlformats.org/officeDocument/2006/relationships/hyperlink" Target="http://www.google.ch/imgres?imgurl=http://www.apfeltheater.ch/wordpress/wp-content/uploads/2011/09/Oracle-Logo1.jpg&amp;imgrefurl=http://www.apfeltheater.ch/wordpress/2011/09/11/google-vs-oracle-die-chefs-mussen-ran/&amp;usg=__eULozVZcnPhD_Eiq3GjJZKyi5AM=&amp;h=271&amp;w=1362&amp;sz=50&amp;hl=de&amp;start=2&amp;zoom=1&amp;tbnid=qYVM4hZQIUnTfM:&amp;tbnh=30&amp;tbnw=150&amp;ei=OtEWT9fFIeP54QSn8YTxAw&amp;prev=/search?q=orACLE&amp;hl=de&amp;gbv=2&amp;tbm=isch&amp;itbs=1" TargetMode="External"/><Relationship Id="rId43" Type="http://schemas.openxmlformats.org/officeDocument/2006/relationships/image" Target="../media/image105.jpeg"/><Relationship Id="rId48" Type="http://schemas.openxmlformats.org/officeDocument/2006/relationships/image" Target="../media/image110.gif"/><Relationship Id="rId8" Type="http://schemas.openxmlformats.org/officeDocument/2006/relationships/image" Target="../media/image71.png"/><Relationship Id="rId51" Type="http://schemas.openxmlformats.org/officeDocument/2006/relationships/image" Target="../media/image113.png"/><Relationship Id="rId3" Type="http://schemas.openxmlformats.org/officeDocument/2006/relationships/chart" Target="../charts/chart1.xml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33" Type="http://schemas.openxmlformats.org/officeDocument/2006/relationships/image" Target="../media/image96.png"/><Relationship Id="rId38" Type="http://schemas.openxmlformats.org/officeDocument/2006/relationships/image" Target="../media/image100.png"/><Relationship Id="rId46" Type="http://schemas.openxmlformats.org/officeDocument/2006/relationships/image" Target="../media/image108.png"/><Relationship Id="rId20" Type="http://schemas.openxmlformats.org/officeDocument/2006/relationships/image" Target="../media/image83.png"/><Relationship Id="rId41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91.png"/><Relationship Id="rId36" Type="http://schemas.openxmlformats.org/officeDocument/2006/relationships/image" Target="../media/image98.jpeg"/><Relationship Id="rId49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jpeg"/><Relationship Id="rId3" Type="http://schemas.openxmlformats.org/officeDocument/2006/relationships/chart" Target="../charts/chart4.xml"/><Relationship Id="rId21" Type="http://schemas.openxmlformats.org/officeDocument/2006/relationships/image" Target="../media/image133.png"/><Relationship Id="rId7" Type="http://schemas.openxmlformats.org/officeDocument/2006/relationships/image" Target="../media/image119.jpe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5" Type="http://schemas.openxmlformats.org/officeDocument/2006/relationships/image" Target="../media/image136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eg"/><Relationship Id="rId11" Type="http://schemas.openxmlformats.org/officeDocument/2006/relationships/image" Target="../media/image123.png"/><Relationship Id="rId24" Type="http://schemas.openxmlformats.org/officeDocument/2006/relationships/image" Target="../media/image135.jpe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23" Type="http://schemas.openxmlformats.org/officeDocument/2006/relationships/image" Target="../media/image95.jpeg"/><Relationship Id="rId10" Type="http://schemas.openxmlformats.org/officeDocument/2006/relationships/image" Target="../media/image122.png"/><Relationship Id="rId19" Type="http://schemas.openxmlformats.org/officeDocument/2006/relationships/image" Target="../media/image131.jpe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13" Type="http://schemas.openxmlformats.org/officeDocument/2006/relationships/image" Target="../media/image151.jpeg"/><Relationship Id="rId18" Type="http://schemas.openxmlformats.org/officeDocument/2006/relationships/image" Target="../media/image156.png"/><Relationship Id="rId3" Type="http://schemas.openxmlformats.org/officeDocument/2006/relationships/image" Target="../media/image141.png"/><Relationship Id="rId21" Type="http://schemas.openxmlformats.org/officeDocument/2006/relationships/image" Target="../media/image159.jpe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jpeg"/><Relationship Id="rId25" Type="http://schemas.openxmlformats.org/officeDocument/2006/relationships/image" Target="../media/image16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54.png"/><Relationship Id="rId20" Type="http://schemas.openxmlformats.org/officeDocument/2006/relationships/image" Target="../media/image1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4.jpeg"/><Relationship Id="rId11" Type="http://schemas.openxmlformats.org/officeDocument/2006/relationships/image" Target="../media/image149.gif"/><Relationship Id="rId24" Type="http://schemas.openxmlformats.org/officeDocument/2006/relationships/image" Target="../media/image162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23" Type="http://schemas.openxmlformats.org/officeDocument/2006/relationships/image" Target="../media/image161.png"/><Relationship Id="rId10" Type="http://schemas.openxmlformats.org/officeDocument/2006/relationships/image" Target="../media/image148.png"/><Relationship Id="rId19" Type="http://schemas.openxmlformats.org/officeDocument/2006/relationships/image" Target="../media/image157.png"/><Relationship Id="rId4" Type="http://schemas.openxmlformats.org/officeDocument/2006/relationships/image" Target="../media/image142.png"/><Relationship Id="rId9" Type="http://schemas.openxmlformats.org/officeDocument/2006/relationships/image" Target="../media/image147.jpeg"/><Relationship Id="rId14" Type="http://schemas.openxmlformats.org/officeDocument/2006/relationships/image" Target="../media/image152.jpeg"/><Relationship Id="rId22" Type="http://schemas.openxmlformats.org/officeDocument/2006/relationships/image" Target="../media/image1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13" Type="http://schemas.openxmlformats.org/officeDocument/2006/relationships/image" Target="../media/image174.png"/><Relationship Id="rId18" Type="http://schemas.openxmlformats.org/officeDocument/2006/relationships/image" Target="../media/image179.jpeg"/><Relationship Id="rId3" Type="http://schemas.openxmlformats.org/officeDocument/2006/relationships/image" Target="../media/image164.jpeg"/><Relationship Id="rId21" Type="http://schemas.openxmlformats.org/officeDocument/2006/relationships/image" Target="../media/image182.jpeg"/><Relationship Id="rId7" Type="http://schemas.openxmlformats.org/officeDocument/2006/relationships/image" Target="../media/image168.png"/><Relationship Id="rId12" Type="http://schemas.openxmlformats.org/officeDocument/2006/relationships/image" Target="../media/image173.png"/><Relationship Id="rId17" Type="http://schemas.openxmlformats.org/officeDocument/2006/relationships/image" Target="../media/image178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77.png"/><Relationship Id="rId20" Type="http://schemas.openxmlformats.org/officeDocument/2006/relationships/image" Target="../media/image18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7.jpeg"/><Relationship Id="rId11" Type="http://schemas.openxmlformats.org/officeDocument/2006/relationships/image" Target="../media/image172.png"/><Relationship Id="rId5" Type="http://schemas.openxmlformats.org/officeDocument/2006/relationships/image" Target="../media/image166.jpeg"/><Relationship Id="rId15" Type="http://schemas.openxmlformats.org/officeDocument/2006/relationships/image" Target="../media/image176.png"/><Relationship Id="rId10" Type="http://schemas.openxmlformats.org/officeDocument/2006/relationships/image" Target="../media/image171.jpeg"/><Relationship Id="rId19" Type="http://schemas.openxmlformats.org/officeDocument/2006/relationships/image" Target="../media/image180.pn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Relationship Id="rId14" Type="http://schemas.openxmlformats.org/officeDocument/2006/relationships/image" Target="../media/image1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2.png"/><Relationship Id="rId18" Type="http://schemas.openxmlformats.org/officeDocument/2006/relationships/image" Target="../media/image20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17" Type="http://schemas.openxmlformats.org/officeDocument/2006/relationships/image" Target="../media/image206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05.jpeg"/><Relationship Id="rId20" Type="http://schemas.openxmlformats.org/officeDocument/2006/relationships/image" Target="../media/image2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5.jpe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5" Type="http://schemas.openxmlformats.org/officeDocument/2006/relationships/image" Target="../media/image204.jpeg"/><Relationship Id="rId10" Type="http://schemas.openxmlformats.org/officeDocument/2006/relationships/image" Target="../media/image199.png"/><Relationship Id="rId19" Type="http://schemas.openxmlformats.org/officeDocument/2006/relationships/image" Target="../media/image208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0.png"/><Relationship Id="rId18" Type="http://schemas.openxmlformats.org/officeDocument/2006/relationships/image" Target="../media/image225.png"/><Relationship Id="rId3" Type="http://schemas.openxmlformats.org/officeDocument/2006/relationships/image" Target="../media/image210.png"/><Relationship Id="rId21" Type="http://schemas.openxmlformats.org/officeDocument/2006/relationships/image" Target="../media/image228.png"/><Relationship Id="rId7" Type="http://schemas.openxmlformats.org/officeDocument/2006/relationships/image" Target="../media/image214.png"/><Relationship Id="rId12" Type="http://schemas.openxmlformats.org/officeDocument/2006/relationships/image" Target="../media/image219.png"/><Relationship Id="rId17" Type="http://schemas.openxmlformats.org/officeDocument/2006/relationships/image" Target="../media/image224.png"/><Relationship Id="rId25" Type="http://schemas.openxmlformats.org/officeDocument/2006/relationships/image" Target="../media/image232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23.png"/><Relationship Id="rId20" Type="http://schemas.openxmlformats.org/officeDocument/2006/relationships/image" Target="../media/image2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3.jpeg"/><Relationship Id="rId11" Type="http://schemas.openxmlformats.org/officeDocument/2006/relationships/image" Target="../media/image218.jpeg"/><Relationship Id="rId24" Type="http://schemas.openxmlformats.org/officeDocument/2006/relationships/image" Target="../media/image231.png"/><Relationship Id="rId5" Type="http://schemas.openxmlformats.org/officeDocument/2006/relationships/image" Target="../media/image212.png"/><Relationship Id="rId15" Type="http://schemas.openxmlformats.org/officeDocument/2006/relationships/image" Target="../media/image222.png"/><Relationship Id="rId23" Type="http://schemas.openxmlformats.org/officeDocument/2006/relationships/image" Target="../media/image230.png"/><Relationship Id="rId10" Type="http://schemas.openxmlformats.org/officeDocument/2006/relationships/image" Target="../media/image217.png"/><Relationship Id="rId19" Type="http://schemas.openxmlformats.org/officeDocument/2006/relationships/image" Target="../media/image226.png"/><Relationship Id="rId4" Type="http://schemas.openxmlformats.org/officeDocument/2006/relationships/image" Target="../media/image211.png"/><Relationship Id="rId9" Type="http://schemas.openxmlformats.org/officeDocument/2006/relationships/image" Target="../media/image216.png"/><Relationship Id="rId14" Type="http://schemas.openxmlformats.org/officeDocument/2006/relationships/image" Target="../media/image221.png"/><Relationship Id="rId22" Type="http://schemas.openxmlformats.org/officeDocument/2006/relationships/image" Target="../media/image2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13" Type="http://schemas.openxmlformats.org/officeDocument/2006/relationships/image" Target="../media/image243.png"/><Relationship Id="rId18" Type="http://schemas.openxmlformats.org/officeDocument/2006/relationships/image" Target="../media/image248.png"/><Relationship Id="rId26" Type="http://schemas.openxmlformats.org/officeDocument/2006/relationships/image" Target="../media/image256.png"/><Relationship Id="rId3" Type="http://schemas.openxmlformats.org/officeDocument/2006/relationships/image" Target="../media/image233.png"/><Relationship Id="rId21" Type="http://schemas.openxmlformats.org/officeDocument/2006/relationships/image" Target="../media/image251.png"/><Relationship Id="rId7" Type="http://schemas.openxmlformats.org/officeDocument/2006/relationships/image" Target="../media/image237.png"/><Relationship Id="rId12" Type="http://schemas.openxmlformats.org/officeDocument/2006/relationships/image" Target="../media/image242.jpeg"/><Relationship Id="rId17" Type="http://schemas.openxmlformats.org/officeDocument/2006/relationships/image" Target="../media/image247.png"/><Relationship Id="rId25" Type="http://schemas.openxmlformats.org/officeDocument/2006/relationships/image" Target="../media/image255.jpe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46.png"/><Relationship Id="rId20" Type="http://schemas.openxmlformats.org/officeDocument/2006/relationships/image" Target="../media/image2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6.png"/><Relationship Id="rId11" Type="http://schemas.openxmlformats.org/officeDocument/2006/relationships/image" Target="../media/image241.png"/><Relationship Id="rId24" Type="http://schemas.openxmlformats.org/officeDocument/2006/relationships/image" Target="../media/image254.jpeg"/><Relationship Id="rId5" Type="http://schemas.openxmlformats.org/officeDocument/2006/relationships/image" Target="../media/image235.jpeg"/><Relationship Id="rId15" Type="http://schemas.openxmlformats.org/officeDocument/2006/relationships/image" Target="../media/image245.jpeg"/><Relationship Id="rId23" Type="http://schemas.openxmlformats.org/officeDocument/2006/relationships/image" Target="../media/image253.png"/><Relationship Id="rId10" Type="http://schemas.openxmlformats.org/officeDocument/2006/relationships/image" Target="../media/image240.png"/><Relationship Id="rId19" Type="http://schemas.openxmlformats.org/officeDocument/2006/relationships/image" Target="../media/image249.png"/><Relationship Id="rId4" Type="http://schemas.openxmlformats.org/officeDocument/2006/relationships/image" Target="../media/image234.png"/><Relationship Id="rId9" Type="http://schemas.openxmlformats.org/officeDocument/2006/relationships/image" Target="../media/image239.png"/><Relationship Id="rId14" Type="http://schemas.openxmlformats.org/officeDocument/2006/relationships/image" Target="../media/image244.png"/><Relationship Id="rId22" Type="http://schemas.openxmlformats.org/officeDocument/2006/relationships/image" Target="../media/image2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57.jpeg"/><Relationship Id="rId7" Type="http://schemas.openxmlformats.org/officeDocument/2006/relationships/image" Target="../media/image261.png"/><Relationship Id="rId12" Type="http://schemas.openxmlformats.org/officeDocument/2006/relationships/image" Target="../media/image2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0.png"/><Relationship Id="rId11" Type="http://schemas.openxmlformats.org/officeDocument/2006/relationships/image" Target="../media/image265.png"/><Relationship Id="rId5" Type="http://schemas.openxmlformats.org/officeDocument/2006/relationships/image" Target="../media/image259.png"/><Relationship Id="rId10" Type="http://schemas.openxmlformats.org/officeDocument/2006/relationships/image" Target="../media/image264.jpeg"/><Relationship Id="rId4" Type="http://schemas.openxmlformats.org/officeDocument/2006/relationships/image" Target="../media/image258.png"/><Relationship Id="rId9" Type="http://schemas.openxmlformats.org/officeDocument/2006/relationships/image" Target="../media/image2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67.png"/><Relationship Id="rId7" Type="http://schemas.microsoft.com/office/2007/relationships/hdphoto" Target="../media/hdphoto2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0.png"/><Relationship Id="rId5" Type="http://schemas.openxmlformats.org/officeDocument/2006/relationships/image" Target="../media/image269.jpeg"/><Relationship Id="rId10" Type="http://schemas.openxmlformats.org/officeDocument/2006/relationships/image" Target="../media/image273.png"/><Relationship Id="rId4" Type="http://schemas.openxmlformats.org/officeDocument/2006/relationships/image" Target="../media/image268.png"/><Relationship Id="rId9" Type="http://schemas.openxmlformats.org/officeDocument/2006/relationships/image" Target="../media/image27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6.png"/><Relationship Id="rId4" Type="http://schemas.openxmlformats.org/officeDocument/2006/relationships/image" Target="../media/image27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副標題 4"/>
          <p:cNvSpPr>
            <a:spLocks noGrp="1"/>
          </p:cNvSpPr>
          <p:nvPr>
            <p:ph type="subTitle" sz="quarter" idx="4294967295"/>
          </p:nvPr>
        </p:nvSpPr>
        <p:spPr>
          <a:xfrm>
            <a:off x="1092200" y="3476625"/>
            <a:ext cx="8051800" cy="8382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  <a:buNone/>
            </a:pPr>
            <a:r>
              <a:rPr lang="zh-TW" altLang="en-US" sz="2800" dirty="0"/>
              <a:t>爲企業創造競爭優勢的最佳系統整合公司</a:t>
            </a:r>
          </a:p>
        </p:txBody>
      </p:sp>
      <p:pic>
        <p:nvPicPr>
          <p:cNvPr id="1026" name="Picture 2" descr="C:\Users\User\Desktop\凌群電腦logo [轉換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5951"/>
            <a:ext cx="4083628" cy="112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0AF6E45-7427-4741-8621-3CA27BDFC196}"/>
              </a:ext>
            </a:extLst>
          </p:cNvPr>
          <p:cNvSpPr txBox="1"/>
          <p:nvPr/>
        </p:nvSpPr>
        <p:spPr>
          <a:xfrm>
            <a:off x="2800253" y="4652878"/>
            <a:ext cx="3541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報告人：酆偉寬 </a:t>
            </a:r>
            <a:r>
              <a: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William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公共安全</a:t>
            </a:r>
            <a:r>
              <a:rPr lang="en-US" altLang="zh-TW" sz="3200" dirty="0"/>
              <a:t>/</a:t>
            </a:r>
            <a:r>
              <a:rPr lang="zh-TW" altLang="en-US" sz="3200" dirty="0"/>
              <a:t>警政服務</a:t>
            </a:r>
            <a:r>
              <a:rPr lang="en-US" altLang="zh-TW" sz="3200" dirty="0"/>
              <a:t>Apps</a:t>
            </a:r>
            <a:r>
              <a:rPr lang="zh-TW" altLang="en-US" sz="3200" dirty="0"/>
              <a:t>全程守護民眾安全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298129" y="3167458"/>
            <a:ext cx="4925688" cy="2266625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110</a:t>
            </a:r>
            <a:r>
              <a:rPr lang="zh-TW" altLang="en-US" dirty="0"/>
              <a:t>報案定位、</a:t>
            </a:r>
            <a:r>
              <a:rPr lang="en-US" altLang="zh-TW" dirty="0"/>
              <a:t>165</a:t>
            </a:r>
            <a:r>
              <a:rPr lang="zh-TW" altLang="en-US" dirty="0"/>
              <a:t>反詐騙、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113</a:t>
            </a:r>
            <a:r>
              <a:rPr lang="zh-TW" altLang="en-US" dirty="0"/>
              <a:t>婦幼專線、警廣路況、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案件受理、違規拖吊查詢等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12</a:t>
            </a:r>
            <a:r>
              <a:rPr lang="zh-TW" altLang="en-US" dirty="0"/>
              <a:t>大功能。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10</a:t>
            </a:fld>
            <a:endParaRPr lang="en-US" altLang="zh-TW" dirty="0"/>
          </a:p>
        </p:txBody>
      </p:sp>
      <p:grpSp>
        <p:nvGrpSpPr>
          <p:cNvPr id="3" name="群組 2"/>
          <p:cNvGrpSpPr/>
          <p:nvPr/>
        </p:nvGrpSpPr>
        <p:grpSpPr>
          <a:xfrm>
            <a:off x="339214" y="1340833"/>
            <a:ext cx="5554560" cy="1679145"/>
            <a:chOff x="339214" y="1340833"/>
            <a:chExt cx="5554560" cy="1679145"/>
          </a:xfrm>
        </p:grpSpPr>
        <p:sp>
          <p:nvSpPr>
            <p:cNvPr id="17" name="矩形 16"/>
            <p:cNvSpPr/>
            <p:nvPr/>
          </p:nvSpPr>
          <p:spPr bwMode="auto">
            <a:xfrm>
              <a:off x="1156664" y="1353886"/>
              <a:ext cx="4737110" cy="1621848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2025568" y="1542650"/>
              <a:ext cx="375776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b="1" kern="0" dirty="0">
                  <a:solidFill>
                    <a:srgbClr val="FFC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上線以來突破</a:t>
              </a:r>
              <a:r>
                <a:rPr lang="en-US" altLang="zh-TW" sz="2800" b="1" kern="0" dirty="0">
                  <a:solidFill>
                    <a:srgbClr val="FFC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  <a:p>
              <a:pPr algn="ctr"/>
              <a:r>
                <a:rPr lang="en-US" altLang="zh-TW" sz="4400" b="1" kern="0" dirty="0">
                  <a:gradFill flip="none" rotWithShape="1">
                    <a:gsLst>
                      <a:gs pos="0">
                        <a:srgbClr val="C00000">
                          <a:lumMod val="23000"/>
                        </a:srgbClr>
                      </a:gs>
                      <a:gs pos="48000">
                        <a:srgbClr val="C00000">
                          <a:lumMod val="96000"/>
                        </a:srgbClr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127000">
                      <a:schemeClr val="bg1"/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158</a:t>
              </a:r>
              <a:r>
                <a:rPr lang="zh-TW" altLang="en-US" sz="4400" b="1" kern="0" dirty="0">
                  <a:gradFill flip="none" rotWithShape="1">
                    <a:gsLst>
                      <a:gs pos="0">
                        <a:srgbClr val="C00000">
                          <a:lumMod val="23000"/>
                        </a:srgbClr>
                      </a:gs>
                      <a:gs pos="48000">
                        <a:srgbClr val="C00000">
                          <a:lumMod val="96000"/>
                        </a:srgbClr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127000">
                      <a:schemeClr val="bg1"/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萬人次 </a:t>
              </a:r>
              <a:r>
                <a:rPr lang="zh-TW" altLang="en-US" sz="2800" b="1" kern="0" dirty="0">
                  <a:solidFill>
                    <a:srgbClr val="FFC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下載</a:t>
              </a:r>
            </a:p>
            <a:p>
              <a:endPara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028" name="Picture 4" descr="C:\Users\User\Desktop\thumbs-up-206539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14" y="1340833"/>
              <a:ext cx="1634901" cy="1634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C:\Users\User\Desktop\Screenshot_20200506-1352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09" y="1191658"/>
            <a:ext cx="2432626" cy="486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46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矩形 201"/>
          <p:cNvSpPr/>
          <p:nvPr/>
        </p:nvSpPr>
        <p:spPr>
          <a:xfrm>
            <a:off x="8361" y="1609841"/>
            <a:ext cx="9144000" cy="4129058"/>
          </a:xfrm>
          <a:prstGeom prst="rect">
            <a:avLst/>
          </a:prstGeom>
          <a:gradFill flip="none" rotWithShape="1">
            <a:gsLst>
              <a:gs pos="0">
                <a:srgbClr val="CBDFF9">
                  <a:alpha val="0"/>
                </a:srgbClr>
              </a:gs>
              <a:gs pos="51000">
                <a:schemeClr val="accent1">
                  <a:tint val="660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2458" y="458637"/>
            <a:ext cx="8267560" cy="425289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公共安全</a:t>
            </a:r>
            <a:r>
              <a:rPr lang="en-US" altLang="zh-TW" dirty="0"/>
              <a:t>/</a:t>
            </a:r>
            <a:r>
              <a:rPr lang="zh-TW" altLang="en-US" dirty="0"/>
              <a:t>警政署</a:t>
            </a:r>
            <a:r>
              <a:rPr lang="en-US" altLang="zh-TW" dirty="0"/>
              <a:t>AI</a:t>
            </a:r>
            <a:r>
              <a:rPr lang="zh-TW" altLang="en-US" dirty="0"/>
              <a:t>情資推薦</a:t>
            </a:r>
          </a:p>
        </p:txBody>
      </p:sp>
      <p:sp>
        <p:nvSpPr>
          <p:cNvPr id="175" name="矩形 174"/>
          <p:cNvSpPr/>
          <p:nvPr/>
        </p:nvSpPr>
        <p:spPr>
          <a:xfrm>
            <a:off x="118501" y="5965628"/>
            <a:ext cx="1564602" cy="597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76" name="圓角矩形 175"/>
          <p:cNvSpPr/>
          <p:nvPr/>
        </p:nvSpPr>
        <p:spPr>
          <a:xfrm>
            <a:off x="326235" y="4807428"/>
            <a:ext cx="8605142" cy="1670164"/>
          </a:xfrm>
          <a:prstGeom prst="roundRect">
            <a:avLst>
              <a:gd name="adj" fmla="val 7426"/>
            </a:avLst>
          </a:prstGeom>
          <a:solidFill>
            <a:schemeClr val="accent2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77" name="圓角矩形 176"/>
          <p:cNvSpPr/>
          <p:nvPr/>
        </p:nvSpPr>
        <p:spPr>
          <a:xfrm>
            <a:off x="803333" y="4846569"/>
            <a:ext cx="8057705" cy="1598402"/>
          </a:xfrm>
          <a:prstGeom prst="roundRect">
            <a:avLst>
              <a:gd name="adj" fmla="val 7426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78" name="圓角矩形 177"/>
          <p:cNvSpPr/>
          <p:nvPr/>
        </p:nvSpPr>
        <p:spPr>
          <a:xfrm>
            <a:off x="883400" y="4899955"/>
            <a:ext cx="2034759" cy="1487844"/>
          </a:xfrm>
          <a:prstGeom prst="roundRect">
            <a:avLst>
              <a:gd name="adj" fmla="val 8749"/>
            </a:avLst>
          </a:prstGeom>
          <a:solidFill>
            <a:schemeClr val="accent2">
              <a:lumMod val="75000"/>
            </a:schemeClr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79" name="圓角矩形 178"/>
          <p:cNvSpPr/>
          <p:nvPr/>
        </p:nvSpPr>
        <p:spPr>
          <a:xfrm>
            <a:off x="322675" y="2045674"/>
            <a:ext cx="8608702" cy="1633072"/>
          </a:xfrm>
          <a:prstGeom prst="roundRect">
            <a:avLst>
              <a:gd name="adj" fmla="val 9516"/>
            </a:avLst>
          </a:prstGeom>
          <a:solidFill>
            <a:srgbClr val="8A60DE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180" name="圓角矩形 179"/>
          <p:cNvSpPr/>
          <p:nvPr/>
        </p:nvSpPr>
        <p:spPr>
          <a:xfrm>
            <a:off x="324455" y="3792403"/>
            <a:ext cx="4588436" cy="913490"/>
          </a:xfrm>
          <a:prstGeom prst="roundRect">
            <a:avLst>
              <a:gd name="adj" fmla="val 20282"/>
            </a:avLst>
          </a:prstGeom>
          <a:solidFill>
            <a:schemeClr val="accent4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81" name="圓角矩形 180"/>
          <p:cNvSpPr/>
          <p:nvPr/>
        </p:nvSpPr>
        <p:spPr>
          <a:xfrm>
            <a:off x="781691" y="2088057"/>
            <a:ext cx="8099444" cy="1590690"/>
          </a:xfrm>
          <a:prstGeom prst="roundRect">
            <a:avLst>
              <a:gd name="adj" fmla="val 9516"/>
            </a:avLst>
          </a:prstGeom>
          <a:solidFill>
            <a:srgbClr val="B59AEA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183" name="圓角矩形 182"/>
          <p:cNvSpPr/>
          <p:nvPr/>
        </p:nvSpPr>
        <p:spPr>
          <a:xfrm>
            <a:off x="814703" y="2123404"/>
            <a:ext cx="2841109" cy="1510346"/>
          </a:xfrm>
          <a:prstGeom prst="roundRect">
            <a:avLst>
              <a:gd name="adj" fmla="val 11729"/>
            </a:avLst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84" name="圓角矩形 183"/>
          <p:cNvSpPr/>
          <p:nvPr/>
        </p:nvSpPr>
        <p:spPr>
          <a:xfrm>
            <a:off x="330555" y="1472777"/>
            <a:ext cx="8590774" cy="470057"/>
          </a:xfrm>
          <a:prstGeom prst="roundRect">
            <a:avLst>
              <a:gd name="adj" fmla="val 2279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87" name="圓角矩形 186"/>
          <p:cNvSpPr/>
          <p:nvPr/>
        </p:nvSpPr>
        <p:spPr>
          <a:xfrm>
            <a:off x="793871" y="3825758"/>
            <a:ext cx="4073707" cy="844062"/>
          </a:xfrm>
          <a:prstGeom prst="roundRect">
            <a:avLst>
              <a:gd name="adj" fmla="val 20282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prstClr val="white"/>
                </a:solidFill>
              </a:rPr>
              <a:t> </a:t>
            </a: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188" name="圓角矩形 187"/>
          <p:cNvSpPr/>
          <p:nvPr/>
        </p:nvSpPr>
        <p:spPr>
          <a:xfrm>
            <a:off x="856663" y="3913783"/>
            <a:ext cx="811191" cy="196312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5">
              <a:solidFill>
                <a:prstClr val="white"/>
              </a:solidFill>
            </a:endParaRPr>
          </a:p>
        </p:txBody>
      </p:sp>
      <p:sp>
        <p:nvSpPr>
          <p:cNvPr id="189" name="圓角矩形 188"/>
          <p:cNvSpPr/>
          <p:nvPr/>
        </p:nvSpPr>
        <p:spPr>
          <a:xfrm>
            <a:off x="1794833" y="3916387"/>
            <a:ext cx="875250" cy="18701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5">
              <a:solidFill>
                <a:prstClr val="white"/>
              </a:solidFill>
            </a:endParaRPr>
          </a:p>
        </p:txBody>
      </p:sp>
      <p:sp>
        <p:nvSpPr>
          <p:cNvPr id="190" name="圓角矩形 189"/>
          <p:cNvSpPr/>
          <p:nvPr/>
        </p:nvSpPr>
        <p:spPr>
          <a:xfrm>
            <a:off x="2820443" y="3916388"/>
            <a:ext cx="812178" cy="18523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5">
              <a:solidFill>
                <a:prstClr val="white"/>
              </a:solidFill>
            </a:endParaRPr>
          </a:p>
        </p:txBody>
      </p:sp>
      <p:sp>
        <p:nvSpPr>
          <p:cNvPr id="192" name="圓角矩形 191"/>
          <p:cNvSpPr/>
          <p:nvPr/>
        </p:nvSpPr>
        <p:spPr>
          <a:xfrm>
            <a:off x="863348" y="4407900"/>
            <a:ext cx="823198" cy="20068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5">
              <a:solidFill>
                <a:prstClr val="white"/>
              </a:solidFill>
            </a:endParaRPr>
          </a:p>
        </p:txBody>
      </p:sp>
      <p:sp>
        <p:nvSpPr>
          <p:cNvPr id="193" name="圓角矩形 192"/>
          <p:cNvSpPr/>
          <p:nvPr/>
        </p:nvSpPr>
        <p:spPr>
          <a:xfrm>
            <a:off x="861689" y="4158244"/>
            <a:ext cx="763746" cy="18701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5">
              <a:solidFill>
                <a:prstClr val="white"/>
              </a:solidFill>
            </a:endParaRPr>
          </a:p>
        </p:txBody>
      </p:sp>
      <p:sp>
        <p:nvSpPr>
          <p:cNvPr id="194" name="文字方塊 193"/>
          <p:cNvSpPr txBox="1"/>
          <p:nvPr/>
        </p:nvSpPr>
        <p:spPr>
          <a:xfrm>
            <a:off x="853459" y="3883422"/>
            <a:ext cx="826678" cy="248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 anchorCtr="1">
            <a:spAutoFit/>
          </a:bodyPr>
          <a:lstStyle/>
          <a:p>
            <a:pPr algn="ctr"/>
            <a:r>
              <a:rPr lang="zh-TW" altLang="en-US" sz="1015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關鍵字擷取</a:t>
            </a:r>
          </a:p>
        </p:txBody>
      </p:sp>
      <p:sp>
        <p:nvSpPr>
          <p:cNvPr id="195" name="文字方塊 194"/>
          <p:cNvSpPr txBox="1"/>
          <p:nvPr/>
        </p:nvSpPr>
        <p:spPr>
          <a:xfrm>
            <a:off x="1818813" y="3891340"/>
            <a:ext cx="833883" cy="2485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zh-TW" altLang="en-US" sz="1015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關鍵字解析</a:t>
            </a:r>
          </a:p>
        </p:txBody>
      </p:sp>
      <p:sp>
        <p:nvSpPr>
          <p:cNvPr id="196" name="文字方塊 195"/>
          <p:cNvSpPr txBox="1"/>
          <p:nvPr/>
        </p:nvSpPr>
        <p:spPr>
          <a:xfrm>
            <a:off x="2804862" y="3893121"/>
            <a:ext cx="834751" cy="248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1015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多語系檢索</a:t>
            </a:r>
          </a:p>
        </p:txBody>
      </p:sp>
      <p:sp>
        <p:nvSpPr>
          <p:cNvPr id="198" name="文字方塊 197"/>
          <p:cNvSpPr txBox="1"/>
          <p:nvPr/>
        </p:nvSpPr>
        <p:spPr>
          <a:xfrm>
            <a:off x="858842" y="4386413"/>
            <a:ext cx="833883" cy="2485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 anchorCtr="1">
            <a:spAutoFit/>
          </a:bodyPr>
          <a:lstStyle/>
          <a:p>
            <a:pPr algn="ctr"/>
            <a:r>
              <a:rPr lang="zh-TW" altLang="en-US" sz="1015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智慧化比對</a:t>
            </a:r>
          </a:p>
        </p:txBody>
      </p:sp>
      <p:sp>
        <p:nvSpPr>
          <p:cNvPr id="199" name="文字方塊 198"/>
          <p:cNvSpPr txBox="1"/>
          <p:nvPr/>
        </p:nvSpPr>
        <p:spPr>
          <a:xfrm>
            <a:off x="840626" y="4136757"/>
            <a:ext cx="833883" cy="2485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 anchorCtr="1">
            <a:spAutoFit/>
          </a:bodyPr>
          <a:lstStyle/>
          <a:p>
            <a:pPr algn="ctr"/>
            <a:r>
              <a:rPr lang="zh-TW" altLang="en-US" sz="1015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智慧化排名</a:t>
            </a:r>
          </a:p>
        </p:txBody>
      </p:sp>
      <p:sp>
        <p:nvSpPr>
          <p:cNvPr id="200" name="圓角矩形 199"/>
          <p:cNvSpPr/>
          <p:nvPr/>
        </p:nvSpPr>
        <p:spPr>
          <a:xfrm>
            <a:off x="1708884" y="4173824"/>
            <a:ext cx="673350" cy="16663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5">
              <a:solidFill>
                <a:prstClr val="white"/>
              </a:solidFill>
            </a:endParaRPr>
          </a:p>
        </p:txBody>
      </p:sp>
      <p:sp>
        <p:nvSpPr>
          <p:cNvPr id="201" name="圓角矩形 200"/>
          <p:cNvSpPr/>
          <p:nvPr/>
        </p:nvSpPr>
        <p:spPr>
          <a:xfrm>
            <a:off x="2443990" y="4158223"/>
            <a:ext cx="651540" cy="19872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5">
              <a:solidFill>
                <a:prstClr val="white"/>
              </a:solidFill>
            </a:endParaRPr>
          </a:p>
        </p:txBody>
      </p:sp>
      <p:sp>
        <p:nvSpPr>
          <p:cNvPr id="203" name="圓角矩形 202"/>
          <p:cNvSpPr/>
          <p:nvPr/>
        </p:nvSpPr>
        <p:spPr>
          <a:xfrm>
            <a:off x="1745026" y="4428757"/>
            <a:ext cx="628913" cy="1786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5">
              <a:solidFill>
                <a:prstClr val="white"/>
              </a:solidFill>
            </a:endParaRPr>
          </a:p>
        </p:txBody>
      </p:sp>
      <p:sp>
        <p:nvSpPr>
          <p:cNvPr id="204" name="圓角矩形 203"/>
          <p:cNvSpPr/>
          <p:nvPr/>
        </p:nvSpPr>
        <p:spPr>
          <a:xfrm>
            <a:off x="2447267" y="4422374"/>
            <a:ext cx="614151" cy="18498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5" dirty="0">
              <a:solidFill>
                <a:prstClr val="white"/>
              </a:solidFill>
            </a:endParaRPr>
          </a:p>
        </p:txBody>
      </p:sp>
      <p:sp>
        <p:nvSpPr>
          <p:cNvPr id="205" name="文字方塊 204"/>
          <p:cNvSpPr txBox="1"/>
          <p:nvPr/>
        </p:nvSpPr>
        <p:spPr>
          <a:xfrm>
            <a:off x="1690419" y="4133326"/>
            <a:ext cx="704040" cy="2485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zh-TW" altLang="en-US" sz="1015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詞庫建立</a:t>
            </a:r>
          </a:p>
        </p:txBody>
      </p:sp>
      <p:sp>
        <p:nvSpPr>
          <p:cNvPr id="206" name="文字方塊 205"/>
          <p:cNvSpPr txBox="1"/>
          <p:nvPr/>
        </p:nvSpPr>
        <p:spPr>
          <a:xfrm>
            <a:off x="2433366" y="4141534"/>
            <a:ext cx="704040" cy="2485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zh-TW" altLang="en-US" sz="1015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語意關係</a:t>
            </a:r>
          </a:p>
        </p:txBody>
      </p:sp>
      <p:sp>
        <p:nvSpPr>
          <p:cNvPr id="208" name="文字方塊 207"/>
          <p:cNvSpPr txBox="1"/>
          <p:nvPr/>
        </p:nvSpPr>
        <p:spPr>
          <a:xfrm>
            <a:off x="1692194" y="4392327"/>
            <a:ext cx="717921" cy="248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15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中文名詞</a:t>
            </a:r>
          </a:p>
        </p:txBody>
      </p:sp>
      <p:sp>
        <p:nvSpPr>
          <p:cNvPr id="209" name="文字方塊 208"/>
          <p:cNvSpPr txBox="1"/>
          <p:nvPr/>
        </p:nvSpPr>
        <p:spPr>
          <a:xfrm>
            <a:off x="2404704" y="4389890"/>
            <a:ext cx="704040" cy="2485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zh-TW" altLang="en-US" sz="1015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詞性標記</a:t>
            </a:r>
          </a:p>
        </p:txBody>
      </p:sp>
      <p:sp>
        <p:nvSpPr>
          <p:cNvPr id="212" name="文字方塊 211"/>
          <p:cNvSpPr txBox="1"/>
          <p:nvPr/>
        </p:nvSpPr>
        <p:spPr>
          <a:xfrm>
            <a:off x="233948" y="2365983"/>
            <a:ext cx="569387" cy="12125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eaVert" wrap="none" rtlCol="0">
            <a:spAutoFit/>
          </a:bodyPr>
          <a:lstStyle/>
          <a:p>
            <a:pPr>
              <a:lnSpc>
                <a:spcPts val="1477"/>
              </a:lnSpc>
            </a:pPr>
            <a:r>
              <a:rPr lang="zh-TW" altLang="en-US" sz="1477" b="1" dirty="0">
                <a:ln w="38100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智慧分析決策</a:t>
            </a:r>
            <a:endParaRPr lang="en-US" altLang="zh-TW" sz="1477" b="1" dirty="0">
              <a:ln w="381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  <a:p>
            <a:pPr>
              <a:lnSpc>
                <a:spcPts val="1477"/>
              </a:lnSpc>
            </a:pPr>
            <a:r>
              <a:rPr lang="zh-TW" altLang="en-US" sz="1477" b="1" spc="46" dirty="0">
                <a:ln w="38100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支  援  系  統</a:t>
            </a:r>
          </a:p>
        </p:txBody>
      </p:sp>
      <p:sp>
        <p:nvSpPr>
          <p:cNvPr id="213" name="文字方塊 212"/>
          <p:cNvSpPr txBox="1"/>
          <p:nvPr/>
        </p:nvSpPr>
        <p:spPr>
          <a:xfrm>
            <a:off x="255591" y="3851008"/>
            <a:ext cx="569387" cy="83612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eaVert" wrap="none" rtlCol="0">
            <a:spAutoFit/>
          </a:bodyPr>
          <a:lstStyle/>
          <a:p>
            <a:pPr>
              <a:lnSpc>
                <a:spcPts val="1477"/>
              </a:lnSpc>
            </a:pPr>
            <a:r>
              <a:rPr lang="zh-TW" altLang="en-US" sz="1477" b="1" dirty="0">
                <a:ln w="38100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情資蒐尋</a:t>
            </a:r>
            <a:endParaRPr lang="en-US" altLang="zh-TW" sz="1477" b="1" dirty="0">
              <a:ln w="381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  <a:p>
            <a:pPr>
              <a:lnSpc>
                <a:spcPts val="1477"/>
              </a:lnSpc>
            </a:pPr>
            <a:r>
              <a:rPr lang="zh-TW" altLang="en-US" sz="1477" b="1" dirty="0">
                <a:ln w="38100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引       擎</a:t>
            </a:r>
          </a:p>
        </p:txBody>
      </p:sp>
      <p:sp>
        <p:nvSpPr>
          <p:cNvPr id="214" name="文字方塊 213"/>
          <p:cNvSpPr txBox="1"/>
          <p:nvPr/>
        </p:nvSpPr>
        <p:spPr>
          <a:xfrm>
            <a:off x="235005" y="4965599"/>
            <a:ext cx="569387" cy="13939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eaVert" wrap="none" rtlCol="0">
            <a:spAutoFit/>
          </a:bodyPr>
          <a:lstStyle/>
          <a:p>
            <a:pPr>
              <a:lnSpc>
                <a:spcPts val="1477"/>
              </a:lnSpc>
            </a:pPr>
            <a:r>
              <a:rPr lang="zh-TW" altLang="en-US" sz="1477" b="1" dirty="0">
                <a:ln w="38100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情資資料匯入及</a:t>
            </a:r>
            <a:endParaRPr lang="en-US" altLang="zh-TW" sz="1477" b="1" dirty="0">
              <a:ln w="381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  <a:p>
            <a:pPr>
              <a:lnSpc>
                <a:spcPts val="1477"/>
              </a:lnSpc>
            </a:pPr>
            <a:r>
              <a:rPr lang="zh-TW" altLang="en-US" sz="1477" b="1" dirty="0">
                <a:ln w="38100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整                 合</a:t>
            </a:r>
          </a:p>
        </p:txBody>
      </p:sp>
      <p:sp>
        <p:nvSpPr>
          <p:cNvPr id="215" name="圓角矩形 214"/>
          <p:cNvSpPr/>
          <p:nvPr/>
        </p:nvSpPr>
        <p:spPr>
          <a:xfrm>
            <a:off x="4928647" y="5187317"/>
            <a:ext cx="1146198" cy="1194155"/>
          </a:xfrm>
          <a:prstGeom prst="roundRect">
            <a:avLst>
              <a:gd name="adj" fmla="val 753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18" name="向右箭號 217"/>
          <p:cNvSpPr/>
          <p:nvPr/>
        </p:nvSpPr>
        <p:spPr>
          <a:xfrm rot="16200000">
            <a:off x="3230553" y="3356751"/>
            <a:ext cx="470659" cy="620919"/>
          </a:xfrm>
          <a:prstGeom prst="rightArrow">
            <a:avLst>
              <a:gd name="adj1" fmla="val 50000"/>
              <a:gd name="adj2" fmla="val 6333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19" name="向右箭號 218"/>
          <p:cNvSpPr/>
          <p:nvPr/>
        </p:nvSpPr>
        <p:spPr>
          <a:xfrm rot="16200000">
            <a:off x="6102720" y="3349877"/>
            <a:ext cx="470659" cy="620919"/>
          </a:xfrm>
          <a:prstGeom prst="rightArrow">
            <a:avLst>
              <a:gd name="adj1" fmla="val 50000"/>
              <a:gd name="adj2" fmla="val 6333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20" name="文字方塊 219"/>
          <p:cNvSpPr txBox="1"/>
          <p:nvPr/>
        </p:nvSpPr>
        <p:spPr>
          <a:xfrm>
            <a:off x="1133151" y="4903400"/>
            <a:ext cx="1505540" cy="29117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1292" b="1" dirty="0">
                <a:ln w="38100">
                  <a:solidFill>
                    <a:srgbClr val="F7F7F7"/>
                  </a:solidFill>
                </a:ln>
                <a:solidFill>
                  <a:srgbClr val="4472C4">
                    <a:lumMod val="50000"/>
                  </a:srgbClr>
                </a:solidFill>
                <a:latin typeface="微軟正黑體" panose="020B0604030504040204" pitchFamily="34" charset="-120"/>
              </a:rPr>
              <a:t>既有各種資料來源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343155" y="1423209"/>
            <a:ext cx="415774" cy="651366"/>
            <a:chOff x="329951" y="1256059"/>
            <a:chExt cx="450422" cy="705647"/>
          </a:xfrm>
        </p:grpSpPr>
        <p:sp>
          <p:nvSpPr>
            <p:cNvPr id="211" name="文字方塊 210"/>
            <p:cNvSpPr txBox="1"/>
            <p:nvPr/>
          </p:nvSpPr>
          <p:spPr>
            <a:xfrm>
              <a:off x="334070" y="1257346"/>
              <a:ext cx="446303" cy="70436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eaVert" wrap="none" rtlCol="0">
              <a:spAutoFit/>
            </a:bodyPr>
            <a:lstStyle/>
            <a:p>
              <a:r>
                <a:rPr lang="zh-TW" altLang="en-US" sz="1477" b="1" dirty="0">
                  <a:ln w="38100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使用者</a:t>
              </a:r>
            </a:p>
          </p:txBody>
        </p:sp>
        <p:sp>
          <p:nvSpPr>
            <p:cNvPr id="221" name="文字方塊 220"/>
            <p:cNvSpPr txBox="1"/>
            <p:nvPr/>
          </p:nvSpPr>
          <p:spPr>
            <a:xfrm>
              <a:off x="329951" y="1256059"/>
              <a:ext cx="446303" cy="704360"/>
            </a:xfrm>
            <a:prstGeom prst="rect">
              <a:avLst/>
            </a:prstGeom>
            <a:noFill/>
            <a:effectLst/>
          </p:spPr>
          <p:txBody>
            <a:bodyPr vert="eaVert" wrap="none" rtlCol="0">
              <a:spAutoFit/>
            </a:bodyPr>
            <a:lstStyle/>
            <a:p>
              <a:r>
                <a:rPr lang="zh-TW" altLang="en-US" sz="1477" b="1" dirty="0">
                  <a:solidFill>
                    <a:srgbClr val="4472C4">
                      <a:lumMod val="75000"/>
                    </a:srgbClr>
                  </a:solidFill>
                </a:rPr>
                <a:t>使用者</a:t>
              </a:r>
            </a:p>
          </p:txBody>
        </p:sp>
      </p:grpSp>
      <p:sp>
        <p:nvSpPr>
          <p:cNvPr id="222" name="文字方塊 221"/>
          <p:cNvSpPr txBox="1"/>
          <p:nvPr/>
        </p:nvSpPr>
        <p:spPr>
          <a:xfrm>
            <a:off x="229293" y="2363148"/>
            <a:ext cx="569387" cy="1212511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 wrap="none" rtlCol="0">
            <a:spAutoFit/>
          </a:bodyPr>
          <a:lstStyle/>
          <a:p>
            <a:pPr>
              <a:lnSpc>
                <a:spcPts val="1477"/>
              </a:lnSpc>
            </a:pPr>
            <a:r>
              <a:rPr lang="zh-TW" altLang="en-US" sz="1477" b="1" dirty="0">
                <a:solidFill>
                  <a:srgbClr val="7030A0"/>
                </a:solidFill>
              </a:rPr>
              <a:t>智慧分析決策</a:t>
            </a:r>
            <a:endParaRPr lang="en-US" altLang="zh-TW" sz="1477" b="1" dirty="0">
              <a:solidFill>
                <a:srgbClr val="7030A0"/>
              </a:solidFill>
            </a:endParaRPr>
          </a:p>
          <a:p>
            <a:pPr>
              <a:lnSpc>
                <a:spcPts val="1477"/>
              </a:lnSpc>
            </a:pPr>
            <a:r>
              <a:rPr lang="zh-TW" altLang="en-US" sz="1477" b="1" spc="46" dirty="0">
                <a:solidFill>
                  <a:srgbClr val="7030A0"/>
                </a:solidFill>
              </a:rPr>
              <a:t>支  援  系  統</a:t>
            </a:r>
          </a:p>
        </p:txBody>
      </p:sp>
      <p:sp>
        <p:nvSpPr>
          <p:cNvPr id="223" name="文字方塊 222"/>
          <p:cNvSpPr txBox="1"/>
          <p:nvPr/>
        </p:nvSpPr>
        <p:spPr>
          <a:xfrm>
            <a:off x="250000" y="3847468"/>
            <a:ext cx="569387" cy="836126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 wrap="none" rtlCol="0">
            <a:spAutoFit/>
          </a:bodyPr>
          <a:lstStyle/>
          <a:p>
            <a:pPr>
              <a:lnSpc>
                <a:spcPts val="1477"/>
              </a:lnSpc>
            </a:pPr>
            <a:r>
              <a:rPr lang="zh-TW" altLang="en-US" sz="1477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情資蒐尋</a:t>
            </a:r>
            <a:endParaRPr lang="en-US" altLang="zh-TW" sz="1477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ts val="1477"/>
              </a:lnSpc>
            </a:pPr>
            <a:r>
              <a:rPr lang="zh-TW" altLang="en-US" sz="1477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引       擎</a:t>
            </a:r>
          </a:p>
        </p:txBody>
      </p:sp>
      <p:sp>
        <p:nvSpPr>
          <p:cNvPr id="224" name="文字方塊 223"/>
          <p:cNvSpPr txBox="1"/>
          <p:nvPr/>
        </p:nvSpPr>
        <p:spPr>
          <a:xfrm>
            <a:off x="227581" y="4963720"/>
            <a:ext cx="569387" cy="1393971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 wrap="none" rtlCol="0">
            <a:spAutoFit/>
          </a:bodyPr>
          <a:lstStyle/>
          <a:p>
            <a:pPr>
              <a:lnSpc>
                <a:spcPts val="1477"/>
              </a:lnSpc>
            </a:pPr>
            <a:r>
              <a:rPr lang="zh-TW" altLang="en-US" sz="1477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情資資料匯入及</a:t>
            </a:r>
            <a:endParaRPr lang="en-US" altLang="zh-TW" sz="1477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ts val="1477"/>
              </a:lnSpc>
            </a:pPr>
            <a:r>
              <a:rPr lang="zh-TW" altLang="en-US" sz="1477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整                 合</a:t>
            </a:r>
          </a:p>
        </p:txBody>
      </p:sp>
      <p:sp>
        <p:nvSpPr>
          <p:cNvPr id="225" name="文字方塊 224"/>
          <p:cNvSpPr txBox="1"/>
          <p:nvPr/>
        </p:nvSpPr>
        <p:spPr>
          <a:xfrm>
            <a:off x="1129663" y="4905010"/>
            <a:ext cx="1517609" cy="2911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zh-TW" altLang="en-US" sz="1292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</a:rPr>
              <a:t>既有各種資料來源</a:t>
            </a:r>
          </a:p>
        </p:txBody>
      </p:sp>
      <p:pic>
        <p:nvPicPr>
          <p:cNvPr id="226" name="圖片 2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89" y="5192926"/>
            <a:ext cx="550985" cy="364346"/>
          </a:xfrm>
          <a:prstGeom prst="rect">
            <a:avLst/>
          </a:prstGeom>
        </p:spPr>
      </p:pic>
      <p:pic>
        <p:nvPicPr>
          <p:cNvPr id="227" name="圖片 2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04" y="5196889"/>
            <a:ext cx="550985" cy="364346"/>
          </a:xfrm>
          <a:prstGeom prst="rect">
            <a:avLst/>
          </a:prstGeom>
        </p:spPr>
      </p:pic>
      <p:pic>
        <p:nvPicPr>
          <p:cNvPr id="228" name="圖片 2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16" y="5194908"/>
            <a:ext cx="550985" cy="364346"/>
          </a:xfrm>
          <a:prstGeom prst="rect">
            <a:avLst/>
          </a:prstGeom>
        </p:spPr>
      </p:pic>
      <p:pic>
        <p:nvPicPr>
          <p:cNvPr id="229" name="圖片 2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08" y="5589199"/>
            <a:ext cx="550985" cy="364346"/>
          </a:xfrm>
          <a:prstGeom prst="rect">
            <a:avLst/>
          </a:prstGeom>
        </p:spPr>
      </p:pic>
      <p:pic>
        <p:nvPicPr>
          <p:cNvPr id="230" name="圖片 2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23" y="5593162"/>
            <a:ext cx="550985" cy="364346"/>
          </a:xfrm>
          <a:prstGeom prst="rect">
            <a:avLst/>
          </a:prstGeom>
        </p:spPr>
      </p:pic>
      <p:pic>
        <p:nvPicPr>
          <p:cNvPr id="231" name="圖片 2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35" y="5591181"/>
            <a:ext cx="550985" cy="364346"/>
          </a:xfrm>
          <a:prstGeom prst="rect">
            <a:avLst/>
          </a:prstGeom>
        </p:spPr>
      </p:pic>
      <p:pic>
        <p:nvPicPr>
          <p:cNvPr id="232" name="圖片 2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71" y="5985473"/>
            <a:ext cx="550985" cy="364346"/>
          </a:xfrm>
          <a:prstGeom prst="rect">
            <a:avLst/>
          </a:prstGeom>
        </p:spPr>
      </p:pic>
      <p:pic>
        <p:nvPicPr>
          <p:cNvPr id="233" name="圖片 2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85" y="5989436"/>
            <a:ext cx="550985" cy="364346"/>
          </a:xfrm>
          <a:prstGeom prst="rect">
            <a:avLst/>
          </a:prstGeom>
        </p:spPr>
      </p:pic>
      <p:pic>
        <p:nvPicPr>
          <p:cNvPr id="234" name="圖片 2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8" y="5987455"/>
            <a:ext cx="550985" cy="364346"/>
          </a:xfrm>
          <a:prstGeom prst="rect">
            <a:avLst/>
          </a:prstGeom>
        </p:spPr>
      </p:pic>
      <p:sp>
        <p:nvSpPr>
          <p:cNvPr id="235" name="文字方塊 234"/>
          <p:cNvSpPr txBox="1"/>
          <p:nvPr/>
        </p:nvSpPr>
        <p:spPr>
          <a:xfrm>
            <a:off x="929913" y="5734952"/>
            <a:ext cx="633046" cy="2343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E</a:t>
            </a:r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化報案</a:t>
            </a:r>
          </a:p>
        </p:txBody>
      </p:sp>
      <p:sp>
        <p:nvSpPr>
          <p:cNvPr id="236" name="文字方塊 235"/>
          <p:cNvSpPr txBox="1"/>
          <p:nvPr/>
        </p:nvSpPr>
        <p:spPr>
          <a:xfrm>
            <a:off x="914796" y="6014706"/>
            <a:ext cx="642220" cy="3763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不良幫派資料</a:t>
            </a:r>
          </a:p>
        </p:txBody>
      </p:sp>
      <p:sp>
        <p:nvSpPr>
          <p:cNvPr id="237" name="文字方塊 236"/>
          <p:cNvSpPr txBox="1"/>
          <p:nvPr/>
        </p:nvSpPr>
        <p:spPr>
          <a:xfrm>
            <a:off x="1572652" y="5731055"/>
            <a:ext cx="651395" cy="3763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刑案系統</a:t>
            </a:r>
          </a:p>
        </p:txBody>
      </p:sp>
      <p:sp>
        <p:nvSpPr>
          <p:cNvPr id="238" name="文字方塊 237"/>
          <p:cNvSpPr txBox="1"/>
          <p:nvPr/>
        </p:nvSpPr>
        <p:spPr>
          <a:xfrm>
            <a:off x="1578082" y="6012664"/>
            <a:ext cx="641862" cy="51841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第三、四級毒品</a:t>
            </a:r>
          </a:p>
        </p:txBody>
      </p:sp>
      <p:sp>
        <p:nvSpPr>
          <p:cNvPr id="239" name="文字方塊 238"/>
          <p:cNvSpPr txBox="1"/>
          <p:nvPr/>
        </p:nvSpPr>
        <p:spPr>
          <a:xfrm>
            <a:off x="2236454" y="5203729"/>
            <a:ext cx="642220" cy="51841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大陸地區人民系統</a:t>
            </a:r>
          </a:p>
        </p:txBody>
      </p:sp>
      <p:sp>
        <p:nvSpPr>
          <p:cNvPr id="240" name="文字方塊 239"/>
          <p:cNvSpPr txBox="1"/>
          <p:nvPr/>
        </p:nvSpPr>
        <p:spPr>
          <a:xfrm>
            <a:off x="2235727" y="5594921"/>
            <a:ext cx="648891" cy="51841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性侵害</a:t>
            </a:r>
            <a:endParaRPr lang="en-US" altLang="zh-TW" sz="923" b="1" dirty="0">
              <a:solidFill>
                <a:prstClr val="black">
                  <a:lumMod val="65000"/>
                  <a:lumOff val="35000"/>
                </a:prstClr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</a:endParaRPr>
          </a:p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防治系統</a:t>
            </a:r>
          </a:p>
        </p:txBody>
      </p:sp>
      <p:sp>
        <p:nvSpPr>
          <p:cNvPr id="241" name="文字方塊 240"/>
          <p:cNvSpPr txBox="1"/>
          <p:nvPr/>
        </p:nvSpPr>
        <p:spPr>
          <a:xfrm>
            <a:off x="2235728" y="6006877"/>
            <a:ext cx="641265" cy="51841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交通違規等系統</a:t>
            </a:r>
          </a:p>
        </p:txBody>
      </p:sp>
      <p:sp>
        <p:nvSpPr>
          <p:cNvPr id="242" name="文字方塊 241"/>
          <p:cNvSpPr txBox="1"/>
          <p:nvPr/>
        </p:nvSpPr>
        <p:spPr>
          <a:xfrm>
            <a:off x="1639925" y="5209441"/>
            <a:ext cx="523487" cy="51841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治安顧慮人口</a:t>
            </a:r>
          </a:p>
        </p:txBody>
      </p:sp>
      <p:sp>
        <p:nvSpPr>
          <p:cNvPr id="243" name="文字方塊 242"/>
          <p:cNvSpPr txBox="1"/>
          <p:nvPr/>
        </p:nvSpPr>
        <p:spPr>
          <a:xfrm>
            <a:off x="883786" y="5322120"/>
            <a:ext cx="667713" cy="2343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人口系統</a:t>
            </a:r>
          </a:p>
        </p:txBody>
      </p:sp>
      <p:sp>
        <p:nvSpPr>
          <p:cNvPr id="244" name="圓角矩形 243"/>
          <p:cNvSpPr/>
          <p:nvPr/>
        </p:nvSpPr>
        <p:spPr>
          <a:xfrm>
            <a:off x="3511170" y="5102822"/>
            <a:ext cx="508933" cy="1114407"/>
          </a:xfrm>
          <a:prstGeom prst="roundRect">
            <a:avLst>
              <a:gd name="adj" fmla="val 27226"/>
            </a:avLst>
          </a:prstGeom>
          <a:solidFill>
            <a:schemeClr val="accent2">
              <a:lumMod val="75000"/>
            </a:schemeClr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45" name="文字方塊 244"/>
          <p:cNvSpPr txBox="1"/>
          <p:nvPr/>
        </p:nvSpPr>
        <p:spPr>
          <a:xfrm>
            <a:off x="3585820" y="5220360"/>
            <a:ext cx="349776" cy="88767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zh-TW" altLang="en-US" sz="1292" b="1" dirty="0">
                <a:solidFill>
                  <a:prstClr val="white"/>
                </a:solidFill>
              </a:rPr>
              <a:t>資</a:t>
            </a:r>
            <a:endParaRPr lang="en-US" altLang="zh-TW" sz="1292" b="1" dirty="0">
              <a:solidFill>
                <a:prstClr val="white"/>
              </a:solidFill>
            </a:endParaRPr>
          </a:p>
          <a:p>
            <a:r>
              <a:rPr lang="zh-TW" altLang="en-US" sz="1292" b="1" dirty="0">
                <a:solidFill>
                  <a:prstClr val="white"/>
                </a:solidFill>
              </a:rPr>
              <a:t>料</a:t>
            </a:r>
            <a:endParaRPr lang="en-US" altLang="zh-TW" sz="1292" b="1" dirty="0">
              <a:solidFill>
                <a:prstClr val="white"/>
              </a:solidFill>
            </a:endParaRPr>
          </a:p>
          <a:p>
            <a:r>
              <a:rPr lang="zh-TW" altLang="en-US" sz="1292" b="1" dirty="0">
                <a:solidFill>
                  <a:prstClr val="white"/>
                </a:solidFill>
              </a:rPr>
              <a:t>轉</a:t>
            </a:r>
            <a:endParaRPr lang="en-US" altLang="zh-TW" sz="1292" b="1" dirty="0">
              <a:solidFill>
                <a:prstClr val="white"/>
              </a:solidFill>
            </a:endParaRPr>
          </a:p>
          <a:p>
            <a:r>
              <a:rPr lang="zh-TW" altLang="en-US" sz="1292" b="1" dirty="0">
                <a:solidFill>
                  <a:prstClr val="white"/>
                </a:solidFill>
              </a:rPr>
              <a:t>置</a:t>
            </a:r>
          </a:p>
        </p:txBody>
      </p:sp>
      <p:sp>
        <p:nvSpPr>
          <p:cNvPr id="246" name="向右箭號 245"/>
          <p:cNvSpPr/>
          <p:nvPr/>
        </p:nvSpPr>
        <p:spPr>
          <a:xfrm>
            <a:off x="3012219" y="5371786"/>
            <a:ext cx="470659" cy="620919"/>
          </a:xfrm>
          <a:prstGeom prst="rightArrow">
            <a:avLst>
              <a:gd name="adj1" fmla="val 50000"/>
              <a:gd name="adj2" fmla="val 6333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grpSp>
        <p:nvGrpSpPr>
          <p:cNvPr id="249" name="群組 248"/>
          <p:cNvGrpSpPr/>
          <p:nvPr/>
        </p:nvGrpSpPr>
        <p:grpSpPr>
          <a:xfrm>
            <a:off x="4848184" y="4906524"/>
            <a:ext cx="2034759" cy="1487844"/>
            <a:chOff x="-2371986" y="4164343"/>
            <a:chExt cx="2204322" cy="1611831"/>
          </a:xfrm>
        </p:grpSpPr>
        <p:sp>
          <p:nvSpPr>
            <p:cNvPr id="250" name="圓角矩形 249"/>
            <p:cNvSpPr/>
            <p:nvPr/>
          </p:nvSpPr>
          <p:spPr>
            <a:xfrm>
              <a:off x="-2371986" y="4164343"/>
              <a:ext cx="2204322" cy="1611831"/>
            </a:xfrm>
            <a:prstGeom prst="roundRect">
              <a:avLst>
                <a:gd name="adj" fmla="val 8749"/>
              </a:avLst>
            </a:prstGeom>
            <a:solidFill>
              <a:schemeClr val="accent2">
                <a:lumMod val="75000"/>
              </a:schemeClr>
            </a:solidFill>
            <a:ln w="28575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51" name="文字方塊 250"/>
            <p:cNvSpPr txBox="1"/>
            <p:nvPr/>
          </p:nvSpPr>
          <p:spPr>
            <a:xfrm>
              <a:off x="-2164684" y="4168075"/>
              <a:ext cx="1809871" cy="31543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zh-TW" altLang="en-US" sz="1292" b="1" dirty="0">
                  <a:ln w="38100">
                    <a:solidFill>
                      <a:srgbClr val="F7F7F7"/>
                    </a:solidFill>
                  </a:ln>
                  <a:solidFill>
                    <a:srgbClr val="4472C4">
                      <a:lumMod val="50000"/>
                    </a:srgbClr>
                  </a:solidFill>
                </a:rPr>
                <a:t>犯罪偵查情資資料庫</a:t>
              </a:r>
            </a:p>
          </p:txBody>
        </p:sp>
        <p:sp>
          <p:nvSpPr>
            <p:cNvPr id="252" name="文字方塊 251"/>
            <p:cNvSpPr txBox="1"/>
            <p:nvPr/>
          </p:nvSpPr>
          <p:spPr>
            <a:xfrm>
              <a:off x="-2164970" y="4169820"/>
              <a:ext cx="1809871" cy="3154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zh-TW" altLang="en-US" sz="1292" b="1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犯罪偵查情資資料庫</a:t>
              </a:r>
            </a:p>
          </p:txBody>
        </p:sp>
        <p:pic>
          <p:nvPicPr>
            <p:cNvPr id="253" name="圖片 2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5006" y="4481729"/>
              <a:ext cx="596900" cy="394708"/>
            </a:xfrm>
            <a:prstGeom prst="rect">
              <a:avLst/>
            </a:prstGeom>
          </p:spPr>
        </p:pic>
        <p:pic>
          <p:nvPicPr>
            <p:cNvPr id="254" name="圖片 2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374" y="4486022"/>
              <a:ext cx="596900" cy="394708"/>
            </a:xfrm>
            <a:prstGeom prst="rect">
              <a:avLst/>
            </a:prstGeom>
          </p:spPr>
        </p:pic>
        <p:pic>
          <p:nvPicPr>
            <p:cNvPr id="255" name="圖片 2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9744" y="4483876"/>
              <a:ext cx="596900" cy="394708"/>
            </a:xfrm>
            <a:prstGeom prst="rect">
              <a:avLst/>
            </a:prstGeom>
          </p:spPr>
        </p:pic>
        <p:pic>
          <p:nvPicPr>
            <p:cNvPr id="256" name="圖片 2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7152" y="4911025"/>
              <a:ext cx="596900" cy="394708"/>
            </a:xfrm>
            <a:prstGeom prst="rect">
              <a:avLst/>
            </a:prstGeom>
          </p:spPr>
        </p:pic>
        <p:pic>
          <p:nvPicPr>
            <p:cNvPr id="257" name="圖片 25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4520" y="4915318"/>
              <a:ext cx="596900" cy="394708"/>
            </a:xfrm>
            <a:prstGeom prst="rect">
              <a:avLst/>
            </a:prstGeom>
          </p:spPr>
        </p:pic>
        <p:pic>
          <p:nvPicPr>
            <p:cNvPr id="258" name="圖片 25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1890" y="4913172"/>
              <a:ext cx="596900" cy="394708"/>
            </a:xfrm>
            <a:prstGeom prst="rect">
              <a:avLst/>
            </a:prstGeom>
          </p:spPr>
        </p:pic>
        <p:pic>
          <p:nvPicPr>
            <p:cNvPr id="259" name="圖片 2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2859" y="5340322"/>
              <a:ext cx="596900" cy="394708"/>
            </a:xfrm>
            <a:prstGeom prst="rect">
              <a:avLst/>
            </a:prstGeom>
          </p:spPr>
        </p:pic>
        <p:pic>
          <p:nvPicPr>
            <p:cNvPr id="260" name="圖片 2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0227" y="5344615"/>
              <a:ext cx="596900" cy="394708"/>
            </a:xfrm>
            <a:prstGeom prst="rect">
              <a:avLst/>
            </a:prstGeom>
          </p:spPr>
        </p:pic>
        <p:pic>
          <p:nvPicPr>
            <p:cNvPr id="261" name="圖片 2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7597" y="5342469"/>
              <a:ext cx="596900" cy="394708"/>
            </a:xfrm>
            <a:prstGeom prst="rect">
              <a:avLst/>
            </a:prstGeom>
          </p:spPr>
        </p:pic>
      </p:grpSp>
      <p:sp>
        <p:nvSpPr>
          <p:cNvPr id="262" name="文字方塊 261"/>
          <p:cNvSpPr txBox="1"/>
          <p:nvPr/>
        </p:nvSpPr>
        <p:spPr>
          <a:xfrm>
            <a:off x="5050902" y="5344614"/>
            <a:ext cx="303288" cy="23436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人</a:t>
            </a:r>
          </a:p>
        </p:txBody>
      </p:sp>
      <p:sp>
        <p:nvSpPr>
          <p:cNvPr id="263" name="文字方塊 262"/>
          <p:cNvSpPr txBox="1"/>
          <p:nvPr/>
        </p:nvSpPr>
        <p:spPr>
          <a:xfrm>
            <a:off x="5052500" y="5751094"/>
            <a:ext cx="303288" cy="23436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車</a:t>
            </a:r>
          </a:p>
        </p:txBody>
      </p:sp>
      <p:sp>
        <p:nvSpPr>
          <p:cNvPr id="264" name="文字方塊 263"/>
          <p:cNvSpPr txBox="1"/>
          <p:nvPr/>
        </p:nvSpPr>
        <p:spPr>
          <a:xfrm>
            <a:off x="5049304" y="6157890"/>
            <a:ext cx="303288" cy="23436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物</a:t>
            </a:r>
          </a:p>
        </p:txBody>
      </p:sp>
      <p:sp>
        <p:nvSpPr>
          <p:cNvPr id="265" name="文字方塊 264"/>
          <p:cNvSpPr txBox="1"/>
          <p:nvPr/>
        </p:nvSpPr>
        <p:spPr>
          <a:xfrm>
            <a:off x="5718096" y="5341723"/>
            <a:ext cx="303288" cy="23436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案</a:t>
            </a:r>
          </a:p>
        </p:txBody>
      </p:sp>
      <p:sp>
        <p:nvSpPr>
          <p:cNvPr id="266" name="文字方塊 265"/>
          <p:cNvSpPr txBox="1"/>
          <p:nvPr/>
        </p:nvSpPr>
        <p:spPr>
          <a:xfrm>
            <a:off x="5512707" y="5732492"/>
            <a:ext cx="694084" cy="2343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衍生資料</a:t>
            </a:r>
          </a:p>
        </p:txBody>
      </p:sp>
      <p:sp>
        <p:nvSpPr>
          <p:cNvPr id="267" name="文字方塊 266"/>
          <p:cNvSpPr txBox="1"/>
          <p:nvPr/>
        </p:nvSpPr>
        <p:spPr>
          <a:xfrm>
            <a:off x="5603062" y="6005210"/>
            <a:ext cx="543252" cy="3763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非結構</a:t>
            </a:r>
            <a:endParaRPr lang="en-US" altLang="zh-TW" sz="923" b="1" dirty="0">
              <a:solidFill>
                <a:prstClr val="black">
                  <a:lumMod val="65000"/>
                  <a:lumOff val="35000"/>
                </a:prstClr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</a:endParaRPr>
          </a:p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化資料</a:t>
            </a:r>
          </a:p>
        </p:txBody>
      </p:sp>
      <p:sp>
        <p:nvSpPr>
          <p:cNvPr id="268" name="文字方塊 267"/>
          <p:cNvSpPr txBox="1"/>
          <p:nvPr/>
        </p:nvSpPr>
        <p:spPr>
          <a:xfrm>
            <a:off x="6205782" y="5335679"/>
            <a:ext cx="640925" cy="3763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歷程資料</a:t>
            </a:r>
          </a:p>
        </p:txBody>
      </p:sp>
      <p:sp>
        <p:nvSpPr>
          <p:cNvPr id="269" name="文字方塊 268"/>
          <p:cNvSpPr txBox="1"/>
          <p:nvPr/>
        </p:nvSpPr>
        <p:spPr>
          <a:xfrm>
            <a:off x="6202893" y="5729907"/>
            <a:ext cx="648303" cy="3763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關係資料</a:t>
            </a:r>
          </a:p>
        </p:txBody>
      </p:sp>
      <p:sp>
        <p:nvSpPr>
          <p:cNvPr id="270" name="文字方塊 269"/>
          <p:cNvSpPr txBox="1"/>
          <p:nvPr/>
        </p:nvSpPr>
        <p:spPr>
          <a:xfrm>
            <a:off x="6322548" y="6137411"/>
            <a:ext cx="421911" cy="23436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其他</a:t>
            </a:r>
          </a:p>
        </p:txBody>
      </p:sp>
      <p:sp>
        <p:nvSpPr>
          <p:cNvPr id="271" name="向右箭號 270"/>
          <p:cNvSpPr/>
          <p:nvPr/>
        </p:nvSpPr>
        <p:spPr>
          <a:xfrm>
            <a:off x="4157426" y="5365612"/>
            <a:ext cx="470659" cy="620919"/>
          </a:xfrm>
          <a:prstGeom prst="rightArrow">
            <a:avLst>
              <a:gd name="adj1" fmla="val 50000"/>
              <a:gd name="adj2" fmla="val 6333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72" name="文字方塊 271"/>
          <p:cNvSpPr txBox="1"/>
          <p:nvPr/>
        </p:nvSpPr>
        <p:spPr>
          <a:xfrm>
            <a:off x="4210049" y="5561235"/>
            <a:ext cx="407484" cy="23436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TW" sz="923" b="1" dirty="0">
                <a:solidFill>
                  <a:prstClr val="white"/>
                </a:solidFill>
              </a:rPr>
              <a:t>ETL</a:t>
            </a:r>
            <a:endParaRPr lang="zh-TW" altLang="en-US" sz="923" b="1" dirty="0">
              <a:solidFill>
                <a:prstClr val="white"/>
              </a:solidFill>
            </a:endParaRPr>
          </a:p>
        </p:txBody>
      </p:sp>
      <p:sp>
        <p:nvSpPr>
          <p:cNvPr id="275" name="圓角矩形 274"/>
          <p:cNvSpPr/>
          <p:nvPr/>
        </p:nvSpPr>
        <p:spPr>
          <a:xfrm>
            <a:off x="7000827" y="5178279"/>
            <a:ext cx="1146198" cy="1194155"/>
          </a:xfrm>
          <a:prstGeom prst="roundRect">
            <a:avLst>
              <a:gd name="adj" fmla="val 753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298" name="圖片 2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83" y="3997376"/>
            <a:ext cx="952275" cy="8851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6" name="圓角矩形 305"/>
          <p:cNvSpPr/>
          <p:nvPr/>
        </p:nvSpPr>
        <p:spPr>
          <a:xfrm>
            <a:off x="1066476" y="1507785"/>
            <a:ext cx="1245506" cy="3567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49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7" name="圓角矩形 306"/>
          <p:cNvSpPr/>
          <p:nvPr/>
        </p:nvSpPr>
        <p:spPr>
          <a:xfrm>
            <a:off x="2782050" y="1507784"/>
            <a:ext cx="1245506" cy="35329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49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8" name="圓角矩形 307"/>
          <p:cNvSpPr/>
          <p:nvPr/>
        </p:nvSpPr>
        <p:spPr>
          <a:xfrm>
            <a:off x="4964257" y="1520004"/>
            <a:ext cx="1245506" cy="3616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49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9" name="圓角矩形 308"/>
          <p:cNvSpPr/>
          <p:nvPr/>
        </p:nvSpPr>
        <p:spPr>
          <a:xfrm>
            <a:off x="7060686" y="1520005"/>
            <a:ext cx="1245506" cy="3582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49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10" name="文字方塊 309"/>
          <p:cNvSpPr txBox="1"/>
          <p:nvPr/>
        </p:nvSpPr>
        <p:spPr>
          <a:xfrm>
            <a:off x="1164797" y="1569080"/>
            <a:ext cx="845103" cy="2911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TW" altLang="en-US" sz="1292" b="1" dirty="0">
                <a:solidFill>
                  <a:prstClr val="black"/>
                </a:solidFill>
              </a:rPr>
              <a:t>辦案員警</a:t>
            </a:r>
          </a:p>
        </p:txBody>
      </p:sp>
      <p:sp>
        <p:nvSpPr>
          <p:cNvPr id="311" name="文字方塊 310"/>
          <p:cNvSpPr txBox="1"/>
          <p:nvPr/>
        </p:nvSpPr>
        <p:spPr>
          <a:xfrm>
            <a:off x="2756977" y="1570860"/>
            <a:ext cx="1340432" cy="2911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TW" altLang="en-US" sz="1292" b="1" dirty="0">
                <a:solidFill>
                  <a:prstClr val="black"/>
                </a:solidFill>
              </a:rPr>
              <a:t>各警察機關主管</a:t>
            </a:r>
          </a:p>
        </p:txBody>
      </p:sp>
      <p:sp>
        <p:nvSpPr>
          <p:cNvPr id="312" name="文字方塊 311"/>
          <p:cNvSpPr txBox="1"/>
          <p:nvPr/>
        </p:nvSpPr>
        <p:spPr>
          <a:xfrm>
            <a:off x="4979536" y="1572641"/>
            <a:ext cx="1010213" cy="2911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TW" altLang="en-US" sz="1292" b="1" dirty="0">
                <a:solidFill>
                  <a:prstClr val="black"/>
                </a:solidFill>
              </a:rPr>
              <a:t>警署資訊室</a:t>
            </a:r>
          </a:p>
        </p:txBody>
      </p:sp>
      <p:sp>
        <p:nvSpPr>
          <p:cNvPr id="313" name="文字方塊 312"/>
          <p:cNvSpPr txBox="1"/>
          <p:nvPr/>
        </p:nvSpPr>
        <p:spPr>
          <a:xfrm>
            <a:off x="7139553" y="1574026"/>
            <a:ext cx="845103" cy="2911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TW" altLang="en-US" sz="1292" b="1" dirty="0">
                <a:solidFill>
                  <a:prstClr val="black"/>
                </a:solidFill>
              </a:rPr>
              <a:t>警署長官</a:t>
            </a:r>
          </a:p>
        </p:txBody>
      </p:sp>
      <p:sp>
        <p:nvSpPr>
          <p:cNvPr id="314" name="向右箭號 313"/>
          <p:cNvSpPr/>
          <p:nvPr/>
        </p:nvSpPr>
        <p:spPr>
          <a:xfrm rot="16200000">
            <a:off x="3241898" y="1686744"/>
            <a:ext cx="470659" cy="620919"/>
          </a:xfrm>
          <a:prstGeom prst="rightArrow">
            <a:avLst>
              <a:gd name="adj1" fmla="val 50000"/>
              <a:gd name="adj2" fmla="val 6333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16" name="圓角矩形 315"/>
          <p:cNvSpPr/>
          <p:nvPr/>
        </p:nvSpPr>
        <p:spPr>
          <a:xfrm>
            <a:off x="838897" y="2473266"/>
            <a:ext cx="906130" cy="379219"/>
          </a:xfrm>
          <a:prstGeom prst="roundRect">
            <a:avLst>
              <a:gd name="adj" fmla="val 29623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17" name="文字方塊 316"/>
          <p:cNvSpPr txBox="1"/>
          <p:nvPr/>
        </p:nvSpPr>
        <p:spPr>
          <a:xfrm>
            <a:off x="763834" y="2553212"/>
            <a:ext cx="1061157" cy="248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15" b="1" dirty="0">
                <a:solidFill>
                  <a:srgbClr val="7030A0"/>
                </a:solidFill>
              </a:rPr>
              <a:t>偵查行為分析</a:t>
            </a:r>
            <a:endParaRPr lang="en-US" altLang="zh-TW" sz="1015" b="1" dirty="0">
              <a:solidFill>
                <a:srgbClr val="7030A0"/>
              </a:solidFill>
            </a:endParaRPr>
          </a:p>
        </p:txBody>
      </p:sp>
      <p:sp>
        <p:nvSpPr>
          <p:cNvPr id="322" name="圓角矩形 321"/>
          <p:cNvSpPr/>
          <p:nvPr/>
        </p:nvSpPr>
        <p:spPr>
          <a:xfrm>
            <a:off x="1795961" y="2475248"/>
            <a:ext cx="858276" cy="379219"/>
          </a:xfrm>
          <a:prstGeom prst="roundRect">
            <a:avLst>
              <a:gd name="adj" fmla="val 29623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23" name="文字方塊 322"/>
          <p:cNvSpPr txBox="1"/>
          <p:nvPr/>
        </p:nvSpPr>
        <p:spPr>
          <a:xfrm>
            <a:off x="1720597" y="2537505"/>
            <a:ext cx="1014859" cy="248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15" b="1" dirty="0">
                <a:solidFill>
                  <a:srgbClr val="7030A0"/>
                </a:solidFill>
              </a:rPr>
              <a:t>事件歷程分析</a:t>
            </a:r>
          </a:p>
        </p:txBody>
      </p:sp>
      <p:sp>
        <p:nvSpPr>
          <p:cNvPr id="330" name="文字方塊 329"/>
          <p:cNvSpPr txBox="1"/>
          <p:nvPr/>
        </p:nvSpPr>
        <p:spPr>
          <a:xfrm>
            <a:off x="778973" y="2883633"/>
            <a:ext cx="1021791" cy="5394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TW"/>
            </a:defPPr>
            <a:lvl1pPr marL="85725" indent="-85725">
              <a:lnSpc>
                <a:spcPts val="1200"/>
              </a:lnSpc>
              <a:buFont typeface="Arial" panose="020B0604020202020204" pitchFamily="34" charset="0"/>
              <a:buChar char="•"/>
              <a:defRPr sz="1000">
                <a:solidFill>
                  <a:srgbClr val="FF3300"/>
                </a:solidFill>
              </a:defRPr>
            </a:lvl1pPr>
          </a:lstStyle>
          <a:p>
            <a:r>
              <a:rPr lang="zh-TW" altLang="en-US" sz="785" dirty="0">
                <a:solidFill>
                  <a:srgbClr val="FF0000"/>
                </a:solidFill>
                <a:latin typeface="微軟正黑體" panose="020B0604030504040204" pitchFamily="34" charset="-120"/>
              </a:rPr>
              <a:t>於</a:t>
            </a:r>
            <a:r>
              <a:rPr lang="zh-TW" altLang="zh-TW" sz="785" dirty="0">
                <a:solidFill>
                  <a:srgbClr val="FF0000"/>
                </a:solidFill>
              </a:rPr>
              <a:t>親友網脈、共犯網脈、</a:t>
            </a:r>
            <a:r>
              <a:rPr lang="zh-TW" altLang="en-US" sz="785" dirty="0">
                <a:solidFill>
                  <a:srgbClr val="FF0000"/>
                </a:solidFill>
              </a:rPr>
              <a:t>等功能，進行情資推薦</a:t>
            </a:r>
            <a:endParaRPr lang="zh-TW" altLang="en-US" sz="785" dirty="0">
              <a:solidFill>
                <a:srgbClr val="FF0000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32" name="文字方塊 331"/>
          <p:cNvSpPr txBox="1"/>
          <p:nvPr/>
        </p:nvSpPr>
        <p:spPr>
          <a:xfrm>
            <a:off x="1727906" y="2879215"/>
            <a:ext cx="951509" cy="50411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79133" indent="-79133">
              <a:lnSpc>
                <a:spcPts val="1108"/>
              </a:lnSpc>
              <a:buFont typeface="Arial" panose="020B0604020202020204" pitchFamily="34" charset="0"/>
              <a:buChar char="•"/>
            </a:pPr>
            <a:r>
              <a:rPr lang="zh-TW" altLang="en-US" sz="785" dirty="0">
                <a:solidFill>
                  <a:srgbClr val="FF0000"/>
                </a:solidFill>
              </a:rPr>
              <a:t>接收</a:t>
            </a:r>
            <a:r>
              <a:rPr lang="en-US" altLang="zh-TW" sz="785" dirty="0">
                <a:solidFill>
                  <a:srgbClr val="FF0000"/>
                </a:solidFill>
              </a:rPr>
              <a:t>AI</a:t>
            </a:r>
            <a:r>
              <a:rPr lang="zh-TW" altLang="en-US" sz="785" dirty="0">
                <a:solidFill>
                  <a:srgbClr val="FF0000"/>
                </a:solidFill>
              </a:rPr>
              <a:t>福爾摩斯系統所推薦的偵查情資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7560907" y="2433797"/>
            <a:ext cx="1402730" cy="1183957"/>
            <a:chOff x="3536830" y="2348703"/>
            <a:chExt cx="1193550" cy="1282620"/>
          </a:xfrm>
        </p:grpSpPr>
        <p:sp>
          <p:nvSpPr>
            <p:cNvPr id="324" name="圓角矩形 323"/>
            <p:cNvSpPr/>
            <p:nvPr/>
          </p:nvSpPr>
          <p:spPr>
            <a:xfrm>
              <a:off x="3585000" y="2348703"/>
              <a:ext cx="996508" cy="1282620"/>
            </a:xfrm>
            <a:prstGeom prst="roundRect">
              <a:avLst>
                <a:gd name="adj" fmla="val 11729"/>
              </a:avLst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50000">
                  <a:schemeClr val="bg1">
                    <a:alpha val="50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25" name="圓角矩形 324"/>
            <p:cNvSpPr/>
            <p:nvPr/>
          </p:nvSpPr>
          <p:spPr>
            <a:xfrm>
              <a:off x="3605048" y="2402675"/>
              <a:ext cx="942595" cy="410821"/>
            </a:xfrm>
            <a:prstGeom prst="roundRect">
              <a:avLst>
                <a:gd name="adj" fmla="val 29623"/>
              </a:avLst>
            </a:prstGeom>
            <a:solidFill>
              <a:schemeClr val="bg1"/>
            </a:solidFill>
            <a:ln w="28575">
              <a:solidFill>
                <a:srgbClr val="A77CD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26" name="文字方塊 325"/>
            <p:cNvSpPr txBox="1"/>
            <p:nvPr/>
          </p:nvSpPr>
          <p:spPr>
            <a:xfrm>
              <a:off x="3587156" y="2486953"/>
              <a:ext cx="1011712" cy="26924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15" b="1" dirty="0">
                  <a:solidFill>
                    <a:srgbClr val="7030A0"/>
                  </a:solidFill>
                </a:rPr>
                <a:t>ETL</a:t>
              </a:r>
              <a:r>
                <a:rPr lang="zh-TW" altLang="en-US" sz="1015" b="1" dirty="0">
                  <a:solidFill>
                    <a:srgbClr val="7030A0"/>
                  </a:solidFill>
                </a:rPr>
                <a:t>檢核機制</a:t>
              </a:r>
            </a:p>
          </p:txBody>
        </p:sp>
        <p:sp>
          <p:nvSpPr>
            <p:cNvPr id="333" name="文字方塊 332"/>
            <p:cNvSpPr txBox="1"/>
            <p:nvPr/>
          </p:nvSpPr>
          <p:spPr>
            <a:xfrm>
              <a:off x="3536830" y="2820838"/>
              <a:ext cx="1193550" cy="6989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79133" indent="-79133">
                <a:lnSpc>
                  <a:spcPts val="1108"/>
                </a:lnSpc>
                <a:buFont typeface="Arial" panose="020B0604020202020204" pitchFamily="34" charset="0"/>
                <a:buChar char="•"/>
              </a:pPr>
              <a:r>
                <a:rPr lang="zh-TW" altLang="en-US" sz="785" dirty="0">
                  <a:solidFill>
                    <a:srgbClr val="FF0000"/>
                  </a:solidFill>
                </a:rPr>
                <a:t>資料檢核機制</a:t>
              </a:r>
              <a:endParaRPr lang="en-US" altLang="zh-TW" sz="785" dirty="0">
                <a:solidFill>
                  <a:srgbClr val="FF0000"/>
                </a:solidFill>
              </a:endParaRPr>
            </a:p>
            <a:p>
              <a:pPr marL="79133" indent="-79133">
                <a:lnSpc>
                  <a:spcPts val="1108"/>
                </a:lnSpc>
                <a:buFont typeface="Arial" panose="020B0604020202020204" pitchFamily="34" charset="0"/>
                <a:buChar char="•"/>
              </a:pPr>
              <a:r>
                <a:rPr lang="zh-TW" altLang="en-US" sz="785" dirty="0">
                  <a:solidFill>
                    <a:srgbClr val="FF0000"/>
                  </a:solidFill>
                </a:rPr>
                <a:t>執行</a:t>
              </a:r>
              <a:r>
                <a:rPr lang="en-US" altLang="zh-TW" sz="785" dirty="0">
                  <a:solidFill>
                    <a:srgbClr val="FF0000"/>
                  </a:solidFill>
                </a:rPr>
                <a:t>ETL</a:t>
              </a:r>
              <a:r>
                <a:rPr lang="zh-TW" altLang="en-US" sz="785" dirty="0">
                  <a:solidFill>
                    <a:srgbClr val="FF0000"/>
                  </a:solidFill>
                </a:rPr>
                <a:t>規則檢核</a:t>
              </a:r>
              <a:endParaRPr lang="en-US" altLang="zh-TW" sz="785" dirty="0">
                <a:solidFill>
                  <a:srgbClr val="FF0000"/>
                </a:solidFill>
              </a:endParaRPr>
            </a:p>
            <a:p>
              <a:pPr marL="79133" indent="-79133">
                <a:lnSpc>
                  <a:spcPts val="1108"/>
                </a:lnSpc>
                <a:buFont typeface="Arial" panose="020B0604020202020204" pitchFamily="34" charset="0"/>
                <a:buChar char="•"/>
              </a:pPr>
              <a:r>
                <a:rPr lang="zh-TW" altLang="en-US" sz="785" dirty="0">
                  <a:solidFill>
                    <a:srgbClr val="FF0000"/>
                  </a:solidFill>
                </a:rPr>
                <a:t>提送</a:t>
              </a:r>
              <a:r>
                <a:rPr lang="en-US" altLang="zh-TW" sz="785" dirty="0">
                  <a:solidFill>
                    <a:srgbClr val="FF0000"/>
                  </a:solidFill>
                </a:rPr>
                <a:t>ETL</a:t>
              </a:r>
              <a:r>
                <a:rPr lang="zh-TW" altLang="en-US" sz="785" dirty="0">
                  <a:solidFill>
                    <a:srgbClr val="FF0000"/>
                  </a:solidFill>
                </a:rPr>
                <a:t>檢核機制成果報告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6327239" y="2438033"/>
            <a:ext cx="1350475" cy="1198027"/>
            <a:chOff x="4659239" y="2362521"/>
            <a:chExt cx="1091045" cy="1297862"/>
          </a:xfrm>
        </p:grpSpPr>
        <p:sp>
          <p:nvSpPr>
            <p:cNvPr id="327" name="圓角矩形 326"/>
            <p:cNvSpPr/>
            <p:nvPr/>
          </p:nvSpPr>
          <p:spPr>
            <a:xfrm>
              <a:off x="4719349" y="2362521"/>
              <a:ext cx="943149" cy="1282620"/>
            </a:xfrm>
            <a:prstGeom prst="roundRect">
              <a:avLst>
                <a:gd name="adj" fmla="val 11729"/>
              </a:avLst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50000">
                  <a:schemeClr val="bg1">
                    <a:alpha val="50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28" name="圓角矩形 327"/>
            <p:cNvSpPr/>
            <p:nvPr/>
          </p:nvSpPr>
          <p:spPr>
            <a:xfrm>
              <a:off x="4733176" y="2406968"/>
              <a:ext cx="887954" cy="410821"/>
            </a:xfrm>
            <a:prstGeom prst="roundRect">
              <a:avLst>
                <a:gd name="adj" fmla="val 29623"/>
              </a:avLst>
            </a:prstGeom>
            <a:solidFill>
              <a:schemeClr val="bg1"/>
            </a:solidFill>
            <a:ln w="28575">
              <a:solidFill>
                <a:srgbClr val="A77CD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29" name="文字方塊 328"/>
            <p:cNvSpPr txBox="1"/>
            <p:nvPr/>
          </p:nvSpPr>
          <p:spPr>
            <a:xfrm>
              <a:off x="4659239" y="2484181"/>
              <a:ext cx="1051842" cy="26924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15" b="1" dirty="0">
                  <a:solidFill>
                    <a:srgbClr val="7030A0"/>
                  </a:solidFill>
                </a:rPr>
                <a:t>強化既有功能</a:t>
              </a:r>
            </a:p>
          </p:txBody>
        </p:sp>
        <p:sp>
          <p:nvSpPr>
            <p:cNvPr id="334" name="文字方塊 333"/>
            <p:cNvSpPr txBox="1"/>
            <p:nvPr/>
          </p:nvSpPr>
          <p:spPr>
            <a:xfrm>
              <a:off x="4701990" y="2808622"/>
              <a:ext cx="1048294" cy="85176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79133" indent="-79133">
                <a:lnSpc>
                  <a:spcPts val="1108"/>
                </a:lnSpc>
                <a:buFont typeface="Arial" panose="020B0604020202020204" pitchFamily="34" charset="0"/>
                <a:buChar char="•"/>
              </a:pPr>
              <a:r>
                <a:rPr lang="zh-TW" altLang="en-US" sz="785" dirty="0">
                  <a:solidFill>
                    <a:srgbClr val="FF0000"/>
                  </a:solidFill>
                </a:rPr>
                <a:t>強化搜尋引擎之電話搜尋功能</a:t>
              </a:r>
              <a:endParaRPr lang="en-US" altLang="zh-TW" sz="785" dirty="0">
                <a:solidFill>
                  <a:srgbClr val="FF0000"/>
                </a:solidFill>
              </a:endParaRPr>
            </a:p>
            <a:p>
              <a:pPr marL="79133" indent="-79133">
                <a:lnSpc>
                  <a:spcPts val="1108"/>
                </a:lnSpc>
                <a:buFont typeface="Arial" panose="020B0604020202020204" pitchFamily="34" charset="0"/>
                <a:buChar char="•"/>
              </a:pPr>
              <a:r>
                <a:rPr lang="zh-TW" altLang="en-US" sz="785" dirty="0">
                  <a:solidFill>
                    <a:srgbClr val="FF0000"/>
                  </a:solidFill>
                </a:rPr>
                <a:t>強化事件歷程功能</a:t>
              </a:r>
              <a:endParaRPr lang="en-US" altLang="zh-TW" sz="785" dirty="0">
                <a:solidFill>
                  <a:srgbClr val="FF0000"/>
                </a:solidFill>
              </a:endParaRPr>
            </a:p>
            <a:p>
              <a:pPr marL="79133" indent="-79133">
                <a:lnSpc>
                  <a:spcPts val="1108"/>
                </a:lnSpc>
                <a:buFont typeface="Arial" panose="020B0604020202020204" pitchFamily="34" charset="0"/>
                <a:buChar char="•"/>
              </a:pPr>
              <a:r>
                <a:rPr lang="zh-TW" altLang="en-US" sz="785" dirty="0">
                  <a:solidFill>
                    <a:srgbClr val="FF0000"/>
                  </a:solidFill>
                </a:rPr>
                <a:t>強化刑案流程圖之自動跳轉功能</a:t>
              </a:r>
            </a:p>
          </p:txBody>
        </p:sp>
      </p:grpSp>
      <p:pic>
        <p:nvPicPr>
          <p:cNvPr id="340" name="圖片 3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490" y="1467780"/>
            <a:ext cx="420193" cy="489370"/>
          </a:xfrm>
          <a:prstGeom prst="rect">
            <a:avLst/>
          </a:prstGeom>
        </p:spPr>
      </p:pic>
      <p:pic>
        <p:nvPicPr>
          <p:cNvPr id="341" name="圖片 3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812" y="1472959"/>
            <a:ext cx="379761" cy="463604"/>
          </a:xfrm>
          <a:prstGeom prst="rect">
            <a:avLst/>
          </a:prstGeom>
        </p:spPr>
      </p:pic>
      <p:pic>
        <p:nvPicPr>
          <p:cNvPr id="342" name="圖片 3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65" y="1461100"/>
            <a:ext cx="409731" cy="681332"/>
          </a:xfrm>
          <a:prstGeom prst="rect">
            <a:avLst/>
          </a:prstGeom>
        </p:spPr>
      </p:pic>
      <p:pic>
        <p:nvPicPr>
          <p:cNvPr id="343" name="圖片 3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67" y="1466976"/>
            <a:ext cx="387382" cy="474468"/>
          </a:xfrm>
          <a:prstGeom prst="rect">
            <a:avLst/>
          </a:prstGeom>
        </p:spPr>
      </p:pic>
      <p:sp>
        <p:nvSpPr>
          <p:cNvPr id="347" name="圓角矩形 346"/>
          <p:cNvSpPr/>
          <p:nvPr/>
        </p:nvSpPr>
        <p:spPr>
          <a:xfrm>
            <a:off x="7475953" y="4895370"/>
            <a:ext cx="901519" cy="1487844"/>
          </a:xfrm>
          <a:prstGeom prst="roundRect">
            <a:avLst>
              <a:gd name="adj" fmla="val 8749"/>
            </a:avLst>
          </a:prstGeom>
          <a:solidFill>
            <a:srgbClr val="F4B518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50" name="文字方塊 349"/>
          <p:cNvSpPr txBox="1"/>
          <p:nvPr/>
        </p:nvSpPr>
        <p:spPr>
          <a:xfrm>
            <a:off x="7467522" y="4923898"/>
            <a:ext cx="879808" cy="54694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77" b="1" dirty="0">
                <a:ln w="38100">
                  <a:solidFill>
                    <a:srgbClr val="F7F7F7"/>
                  </a:solidFill>
                </a:ln>
                <a:solidFill>
                  <a:srgbClr val="4472C4">
                    <a:lumMod val="50000"/>
                  </a:srgbClr>
                </a:solidFill>
                <a:latin typeface="微軟正黑體" panose="020B0604030504040204" pitchFamily="34" charset="-120"/>
              </a:rPr>
              <a:t>新日誌系統</a:t>
            </a:r>
          </a:p>
        </p:txBody>
      </p:sp>
      <p:sp>
        <p:nvSpPr>
          <p:cNvPr id="351" name="文字方塊 350"/>
          <p:cNvSpPr txBox="1"/>
          <p:nvPr/>
        </p:nvSpPr>
        <p:spPr>
          <a:xfrm>
            <a:off x="7508631" y="4924367"/>
            <a:ext cx="798504" cy="5469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77" b="1" dirty="0">
                <a:solidFill>
                  <a:srgbClr val="ED7D31">
                    <a:lumMod val="50000"/>
                  </a:srgbClr>
                </a:solidFill>
                <a:latin typeface="微軟正黑體" panose="020B0604030504040204" pitchFamily="34" charset="-120"/>
              </a:rPr>
              <a:t>新日誌系統</a:t>
            </a:r>
          </a:p>
        </p:txBody>
      </p:sp>
      <p:pic>
        <p:nvPicPr>
          <p:cNvPr id="352" name="圖片 3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444" y="5521900"/>
            <a:ext cx="550985" cy="364346"/>
          </a:xfrm>
          <a:prstGeom prst="rect">
            <a:avLst/>
          </a:prstGeom>
        </p:spPr>
      </p:pic>
      <p:sp>
        <p:nvSpPr>
          <p:cNvPr id="353" name="文字方塊 352"/>
          <p:cNvSpPr txBox="1"/>
          <p:nvPr/>
        </p:nvSpPr>
        <p:spPr>
          <a:xfrm>
            <a:off x="7598127" y="5546355"/>
            <a:ext cx="667713" cy="2343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23" b="1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新日誌</a:t>
            </a:r>
          </a:p>
        </p:txBody>
      </p:sp>
      <p:sp>
        <p:nvSpPr>
          <p:cNvPr id="355" name="圓角矩形 354"/>
          <p:cNvSpPr/>
          <p:nvPr/>
        </p:nvSpPr>
        <p:spPr>
          <a:xfrm>
            <a:off x="5014040" y="3792403"/>
            <a:ext cx="3917337" cy="913490"/>
          </a:xfrm>
          <a:prstGeom prst="roundRect">
            <a:avLst>
              <a:gd name="adj" fmla="val 20282"/>
            </a:avLst>
          </a:prstGeom>
          <a:solidFill>
            <a:srgbClr val="7EBB59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56" name="圓角矩形 355"/>
          <p:cNvSpPr/>
          <p:nvPr/>
        </p:nvSpPr>
        <p:spPr>
          <a:xfrm>
            <a:off x="5457712" y="3825831"/>
            <a:ext cx="3403326" cy="844062"/>
          </a:xfrm>
          <a:prstGeom prst="roundRect">
            <a:avLst>
              <a:gd name="adj" fmla="val 20282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57" name="圓角矩形 356"/>
          <p:cNvSpPr/>
          <p:nvPr/>
        </p:nvSpPr>
        <p:spPr>
          <a:xfrm>
            <a:off x="5556777" y="3895671"/>
            <a:ext cx="3163584" cy="267108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63" name="文字方塊 362"/>
          <p:cNvSpPr txBox="1"/>
          <p:nvPr/>
        </p:nvSpPr>
        <p:spPr>
          <a:xfrm>
            <a:off x="6190658" y="3899771"/>
            <a:ext cx="2000869" cy="29117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zh-TW" altLang="en-US" sz="1292" b="1" dirty="0">
                <a:solidFill>
                  <a:prstClr val="black"/>
                </a:solidFill>
              </a:rPr>
              <a:t>情資智能運算處理機器人</a:t>
            </a:r>
          </a:p>
        </p:txBody>
      </p:sp>
      <p:sp>
        <p:nvSpPr>
          <p:cNvPr id="369" name="圓角矩形 368"/>
          <p:cNvSpPr/>
          <p:nvPr/>
        </p:nvSpPr>
        <p:spPr>
          <a:xfrm>
            <a:off x="5546871" y="4275836"/>
            <a:ext cx="1494040" cy="26710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70" name="圓角矩形 369"/>
          <p:cNvSpPr/>
          <p:nvPr/>
        </p:nvSpPr>
        <p:spPr>
          <a:xfrm>
            <a:off x="7084816" y="4276786"/>
            <a:ext cx="1635546" cy="26710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74" name="文字方塊 373"/>
          <p:cNvSpPr txBox="1"/>
          <p:nvPr/>
        </p:nvSpPr>
        <p:spPr>
          <a:xfrm>
            <a:off x="5555846" y="4270848"/>
            <a:ext cx="1505540" cy="29117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zh-TW" altLang="en-US" sz="1292" b="1" dirty="0">
                <a:solidFill>
                  <a:prstClr val="black"/>
                </a:solidFill>
              </a:rPr>
              <a:t>事件情資整合處理</a:t>
            </a:r>
          </a:p>
        </p:txBody>
      </p:sp>
      <p:sp>
        <p:nvSpPr>
          <p:cNvPr id="375" name="文字方塊 374"/>
          <p:cNvSpPr txBox="1"/>
          <p:nvPr/>
        </p:nvSpPr>
        <p:spPr>
          <a:xfrm>
            <a:off x="7048394" y="4273221"/>
            <a:ext cx="1682016" cy="2911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92" b="1" dirty="0">
                <a:solidFill>
                  <a:prstClr val="black"/>
                </a:solidFill>
              </a:rPr>
              <a:t>偵查情資自動化萃取</a:t>
            </a:r>
          </a:p>
        </p:txBody>
      </p:sp>
      <p:sp>
        <p:nvSpPr>
          <p:cNvPr id="379" name="文字方塊 378"/>
          <p:cNvSpPr txBox="1"/>
          <p:nvPr/>
        </p:nvSpPr>
        <p:spPr>
          <a:xfrm>
            <a:off x="4945175" y="3851008"/>
            <a:ext cx="569387" cy="83933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eaVert" wrap="none" rtlCol="0">
            <a:spAutoFit/>
          </a:bodyPr>
          <a:lstStyle/>
          <a:p>
            <a:pPr>
              <a:lnSpc>
                <a:spcPts val="1477"/>
              </a:lnSpc>
            </a:pPr>
            <a:r>
              <a:rPr lang="en-US" altLang="zh-TW" sz="1477" b="1" dirty="0">
                <a:ln w="38100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AI</a:t>
            </a:r>
            <a:r>
              <a:rPr lang="zh-TW" altLang="en-US" sz="1477" b="1" dirty="0">
                <a:ln w="38100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福爾摩</a:t>
            </a:r>
            <a:endParaRPr lang="en-US" altLang="zh-TW" sz="1477" b="1" dirty="0">
              <a:ln w="381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  <a:p>
            <a:pPr>
              <a:lnSpc>
                <a:spcPts val="1477"/>
              </a:lnSpc>
            </a:pPr>
            <a:r>
              <a:rPr lang="zh-TW" altLang="en-US" sz="1477" b="1" dirty="0">
                <a:ln w="38100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斯系統</a:t>
            </a:r>
            <a:endParaRPr lang="en-US" altLang="zh-TW" sz="1477" b="1" dirty="0">
              <a:ln w="381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380" name="文字方塊 379"/>
          <p:cNvSpPr txBox="1"/>
          <p:nvPr/>
        </p:nvSpPr>
        <p:spPr>
          <a:xfrm>
            <a:off x="4939584" y="3850962"/>
            <a:ext cx="569387" cy="839332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 wrap="none" rtlCol="0">
            <a:spAutoFit/>
          </a:bodyPr>
          <a:lstStyle/>
          <a:p>
            <a:pPr>
              <a:lnSpc>
                <a:spcPts val="1477"/>
              </a:lnSpc>
            </a:pPr>
            <a:r>
              <a:rPr lang="en-US" altLang="zh-TW" sz="1477" b="1" dirty="0">
                <a:solidFill>
                  <a:srgbClr val="70AD47">
                    <a:lumMod val="50000"/>
                  </a:srgbClr>
                </a:solidFill>
              </a:rPr>
              <a:t>AI</a:t>
            </a:r>
            <a:r>
              <a:rPr lang="zh-TW" altLang="en-US" sz="1477" b="1" dirty="0">
                <a:solidFill>
                  <a:srgbClr val="70AD47">
                    <a:lumMod val="50000"/>
                  </a:srgbClr>
                </a:solidFill>
              </a:rPr>
              <a:t>福爾摩</a:t>
            </a:r>
            <a:endParaRPr lang="en-US" altLang="zh-TW" sz="1477" b="1" dirty="0">
              <a:solidFill>
                <a:srgbClr val="70AD47">
                  <a:lumMod val="50000"/>
                </a:srgbClr>
              </a:solidFill>
            </a:endParaRPr>
          </a:p>
          <a:p>
            <a:pPr>
              <a:lnSpc>
                <a:spcPts val="1477"/>
              </a:lnSpc>
            </a:pPr>
            <a:r>
              <a:rPr lang="zh-TW" altLang="en-US" sz="1477" b="1" dirty="0">
                <a:solidFill>
                  <a:srgbClr val="70AD47">
                    <a:lumMod val="50000"/>
                  </a:srgbClr>
                </a:solidFill>
              </a:rPr>
              <a:t>斯系統</a:t>
            </a:r>
          </a:p>
        </p:txBody>
      </p:sp>
      <p:sp>
        <p:nvSpPr>
          <p:cNvPr id="381" name="圓角矩形 380"/>
          <p:cNvSpPr/>
          <p:nvPr/>
        </p:nvSpPr>
        <p:spPr>
          <a:xfrm>
            <a:off x="3132044" y="4424264"/>
            <a:ext cx="985568" cy="17950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5">
              <a:solidFill>
                <a:prstClr val="white"/>
              </a:solidFill>
            </a:endParaRPr>
          </a:p>
        </p:txBody>
      </p:sp>
      <p:sp>
        <p:nvSpPr>
          <p:cNvPr id="382" name="文字方塊 381"/>
          <p:cNvSpPr txBox="1"/>
          <p:nvPr/>
        </p:nvSpPr>
        <p:spPr>
          <a:xfrm>
            <a:off x="3085818" y="4381741"/>
            <a:ext cx="1093569" cy="2485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zh-TW" altLang="en-US" sz="1015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多樣化檢索語法</a:t>
            </a:r>
          </a:p>
        </p:txBody>
      </p:sp>
      <p:sp>
        <p:nvSpPr>
          <p:cNvPr id="384" name="圓角矩形 383"/>
          <p:cNvSpPr/>
          <p:nvPr/>
        </p:nvSpPr>
        <p:spPr>
          <a:xfrm>
            <a:off x="3172564" y="4166516"/>
            <a:ext cx="875250" cy="18701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5">
              <a:solidFill>
                <a:prstClr val="white"/>
              </a:solidFill>
            </a:endParaRPr>
          </a:p>
        </p:txBody>
      </p:sp>
      <p:sp>
        <p:nvSpPr>
          <p:cNvPr id="385" name="文字方塊 384"/>
          <p:cNvSpPr txBox="1"/>
          <p:nvPr/>
        </p:nvSpPr>
        <p:spPr>
          <a:xfrm>
            <a:off x="3136062" y="4139753"/>
            <a:ext cx="967420" cy="248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1015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關鍵字詞模組</a:t>
            </a:r>
          </a:p>
        </p:txBody>
      </p:sp>
      <p:sp>
        <p:nvSpPr>
          <p:cNvPr id="386" name="向右箭號 385"/>
          <p:cNvSpPr/>
          <p:nvPr/>
        </p:nvSpPr>
        <p:spPr>
          <a:xfrm rot="16200000">
            <a:off x="5783542" y="4475736"/>
            <a:ext cx="470659" cy="620919"/>
          </a:xfrm>
          <a:prstGeom prst="rightArrow">
            <a:avLst>
              <a:gd name="adj1" fmla="val 50000"/>
              <a:gd name="adj2" fmla="val 6333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87" name="向右箭號 386"/>
          <p:cNvSpPr/>
          <p:nvPr/>
        </p:nvSpPr>
        <p:spPr>
          <a:xfrm rot="16200000">
            <a:off x="7682503" y="4494258"/>
            <a:ext cx="470659" cy="620919"/>
          </a:xfrm>
          <a:prstGeom prst="rightArrow">
            <a:avLst>
              <a:gd name="adj1" fmla="val 50000"/>
              <a:gd name="adj2" fmla="val 6333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88" name="文字方塊 387"/>
          <p:cNvSpPr txBox="1"/>
          <p:nvPr/>
        </p:nvSpPr>
        <p:spPr>
          <a:xfrm>
            <a:off x="1057865" y="2113546"/>
            <a:ext cx="2324675" cy="37638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TW" sz="1846" b="1" dirty="0">
                <a:ln w="571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</a:rPr>
              <a:t>AI</a:t>
            </a:r>
            <a:r>
              <a:rPr lang="zh-TW" altLang="en-US" sz="1846" b="1" dirty="0">
                <a:ln w="571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</a:rPr>
              <a:t>福爾摩斯情資推薦</a:t>
            </a:r>
            <a:endParaRPr lang="zh-TW" altLang="en-US" b="1" spc="-138" dirty="0">
              <a:ln w="57150">
                <a:solidFill>
                  <a:prstClr val="white"/>
                </a:solidFill>
              </a:ln>
              <a:solidFill>
                <a:srgbClr val="7030A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</a:endParaRPr>
          </a:p>
        </p:txBody>
      </p:sp>
      <p:sp>
        <p:nvSpPr>
          <p:cNvPr id="389" name="文字方塊 388"/>
          <p:cNvSpPr txBox="1"/>
          <p:nvPr/>
        </p:nvSpPr>
        <p:spPr>
          <a:xfrm>
            <a:off x="1050138" y="2117291"/>
            <a:ext cx="2324675" cy="37638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TW" sz="1846" b="1" dirty="0">
                <a:solidFill>
                  <a:srgbClr val="7030A0"/>
                </a:solidFill>
                <a:latin typeface="微軟正黑體" panose="020B0604030504040204" pitchFamily="34" charset="-120"/>
              </a:rPr>
              <a:t>AI</a:t>
            </a:r>
            <a:r>
              <a:rPr lang="zh-TW" altLang="en-US" sz="1846" b="1" dirty="0">
                <a:solidFill>
                  <a:srgbClr val="7030A0"/>
                </a:solidFill>
                <a:latin typeface="微軟正黑體" panose="020B0604030504040204" pitchFamily="34" charset="-120"/>
              </a:rPr>
              <a:t>福爾摩斯情資推薦</a:t>
            </a:r>
            <a:endParaRPr lang="zh-TW" altLang="en-US" b="1" spc="-138" dirty="0">
              <a:solidFill>
                <a:srgbClr val="7030A0"/>
              </a:solidFill>
              <a:latin typeface="微軟正黑體" panose="020B0604030504040204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3716607" y="2442733"/>
            <a:ext cx="1295705" cy="1183957"/>
            <a:chOff x="5718416" y="2360544"/>
            <a:chExt cx="1044661" cy="1282620"/>
          </a:xfrm>
        </p:grpSpPr>
        <p:sp>
          <p:nvSpPr>
            <p:cNvPr id="393" name="圓角矩形 392"/>
            <p:cNvSpPr/>
            <p:nvPr/>
          </p:nvSpPr>
          <p:spPr>
            <a:xfrm>
              <a:off x="5761585" y="2360544"/>
              <a:ext cx="948931" cy="1282620"/>
            </a:xfrm>
            <a:prstGeom prst="roundRect">
              <a:avLst>
                <a:gd name="adj" fmla="val 11729"/>
              </a:avLst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50000">
                  <a:schemeClr val="bg1">
                    <a:alpha val="50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94" name="圓角矩形 393"/>
            <p:cNvSpPr/>
            <p:nvPr/>
          </p:nvSpPr>
          <p:spPr>
            <a:xfrm>
              <a:off x="5795519" y="2414516"/>
              <a:ext cx="868565" cy="410821"/>
            </a:xfrm>
            <a:prstGeom prst="roundRect">
              <a:avLst>
                <a:gd name="adj" fmla="val 29623"/>
              </a:avLst>
            </a:prstGeom>
            <a:solidFill>
              <a:schemeClr val="bg1"/>
            </a:solidFill>
            <a:ln w="28575">
              <a:solidFill>
                <a:srgbClr val="A77CD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95" name="文字方塊 394"/>
            <p:cNvSpPr txBox="1"/>
            <p:nvPr/>
          </p:nvSpPr>
          <p:spPr>
            <a:xfrm>
              <a:off x="5718416" y="2418946"/>
              <a:ext cx="1028332" cy="43845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15" b="1" dirty="0">
                  <a:solidFill>
                    <a:srgbClr val="7030A0"/>
                  </a:solidFill>
                </a:rPr>
                <a:t>情資網脈</a:t>
              </a:r>
              <a:endParaRPr lang="en-US" altLang="zh-TW" sz="1015" b="1" dirty="0">
                <a:solidFill>
                  <a:srgbClr val="7030A0"/>
                </a:solidFill>
              </a:endParaRPr>
            </a:p>
            <a:p>
              <a:pPr algn="ctr"/>
              <a:r>
                <a:rPr lang="zh-TW" altLang="en-US" sz="1015" b="1" dirty="0">
                  <a:solidFill>
                    <a:srgbClr val="7030A0"/>
                  </a:solidFill>
                </a:rPr>
                <a:t>視覺化分析工具</a:t>
              </a:r>
            </a:p>
          </p:txBody>
        </p:sp>
        <p:sp>
          <p:nvSpPr>
            <p:cNvPr id="396" name="文字方塊 395"/>
            <p:cNvSpPr txBox="1"/>
            <p:nvPr/>
          </p:nvSpPr>
          <p:spPr>
            <a:xfrm>
              <a:off x="5734703" y="2816170"/>
              <a:ext cx="1028374" cy="6989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79133" indent="-79133">
                <a:lnSpc>
                  <a:spcPts val="1108"/>
                </a:lnSpc>
                <a:buFont typeface="Arial" panose="020B0604020202020204" pitchFamily="34" charset="0"/>
                <a:buChar char="•"/>
              </a:pPr>
              <a:r>
                <a:rPr lang="zh-TW" altLang="en-US" sz="785" dirty="0">
                  <a:solidFill>
                    <a:srgbClr val="FF0000"/>
                  </a:solidFill>
                </a:rPr>
                <a:t>介接 </a:t>
              </a:r>
              <a:r>
                <a:rPr lang="en-US" altLang="zh-TW" sz="785" dirty="0">
                  <a:solidFill>
                    <a:srgbClr val="FF0000"/>
                  </a:solidFill>
                </a:rPr>
                <a:t>AI </a:t>
              </a:r>
              <a:r>
                <a:rPr lang="zh-TW" altLang="en-US" sz="785" dirty="0">
                  <a:solidFill>
                    <a:srgbClr val="FF0000"/>
                  </a:solidFill>
                </a:rPr>
                <a:t>福爾摩斯圖運算引擎</a:t>
              </a:r>
              <a:endParaRPr lang="en-US" altLang="zh-TW" sz="785" dirty="0">
                <a:solidFill>
                  <a:srgbClr val="FF0000"/>
                </a:solidFill>
              </a:endParaRPr>
            </a:p>
            <a:p>
              <a:pPr marL="79133" indent="-79133">
                <a:lnSpc>
                  <a:spcPts val="1108"/>
                </a:lnSpc>
                <a:buFont typeface="Arial" panose="020B0604020202020204" pitchFamily="34" charset="0"/>
                <a:buChar char="•"/>
              </a:pPr>
              <a:r>
                <a:rPr lang="zh-TW" altLang="en-US" sz="785" dirty="0">
                  <a:solidFill>
                    <a:srgbClr val="FF0000"/>
                  </a:solidFill>
                </a:rPr>
                <a:t>事件情資資料之呈現與使用者操作介面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4972816" y="2438966"/>
            <a:ext cx="1579605" cy="1183957"/>
            <a:chOff x="8199083" y="2350486"/>
            <a:chExt cx="1711239" cy="1282620"/>
          </a:xfrm>
        </p:grpSpPr>
        <p:sp>
          <p:nvSpPr>
            <p:cNvPr id="302" name="圓角矩形 301"/>
            <p:cNvSpPr/>
            <p:nvPr/>
          </p:nvSpPr>
          <p:spPr>
            <a:xfrm>
              <a:off x="8242268" y="2350486"/>
              <a:ext cx="1436521" cy="1282620"/>
            </a:xfrm>
            <a:prstGeom prst="roundRect">
              <a:avLst>
                <a:gd name="adj" fmla="val 11729"/>
              </a:avLst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50000">
                  <a:schemeClr val="bg1">
                    <a:alpha val="50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05" name="圓角矩形 304"/>
            <p:cNvSpPr/>
            <p:nvPr/>
          </p:nvSpPr>
          <p:spPr>
            <a:xfrm>
              <a:off x="8296298" y="2404458"/>
              <a:ext cx="1309158" cy="410821"/>
            </a:xfrm>
            <a:prstGeom prst="roundRect">
              <a:avLst>
                <a:gd name="adj" fmla="val 29623"/>
              </a:avLst>
            </a:prstGeom>
            <a:solidFill>
              <a:schemeClr val="bg1"/>
            </a:solidFill>
            <a:ln w="28575">
              <a:solidFill>
                <a:srgbClr val="A77CD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18" name="文字方塊 317"/>
            <p:cNvSpPr txBox="1"/>
            <p:nvPr/>
          </p:nvSpPr>
          <p:spPr>
            <a:xfrm>
              <a:off x="8275586" y="2391890"/>
              <a:ext cx="1320433" cy="43845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15" b="1" dirty="0">
                  <a:solidFill>
                    <a:srgbClr val="7030A0"/>
                  </a:solidFill>
                </a:rPr>
                <a:t>非結構化資料</a:t>
              </a:r>
              <a:endParaRPr lang="en-US" altLang="zh-TW" sz="1015" b="1" dirty="0">
                <a:solidFill>
                  <a:srgbClr val="7030A0"/>
                </a:solidFill>
              </a:endParaRPr>
            </a:p>
            <a:p>
              <a:pPr algn="ctr"/>
              <a:r>
                <a:rPr lang="zh-TW" altLang="en-US" sz="1015" b="1" dirty="0">
                  <a:solidFill>
                    <a:srgbClr val="7030A0"/>
                  </a:solidFill>
                </a:rPr>
                <a:t>智慧化分析</a:t>
              </a:r>
            </a:p>
          </p:txBody>
        </p:sp>
        <p:sp>
          <p:nvSpPr>
            <p:cNvPr id="319" name="文字方塊 318"/>
            <p:cNvSpPr txBox="1"/>
            <p:nvPr/>
          </p:nvSpPr>
          <p:spPr>
            <a:xfrm>
              <a:off x="8199083" y="2806112"/>
              <a:ext cx="1711239" cy="39330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79133" indent="-79133">
                <a:lnSpc>
                  <a:spcPts val="1108"/>
                </a:lnSpc>
                <a:buFont typeface="Arial" panose="020B0604020202020204" pitchFamily="34" charset="0"/>
                <a:buChar char="•"/>
              </a:pPr>
              <a:r>
                <a:rPr lang="zh-TW" altLang="en-US" sz="785" dirty="0">
                  <a:solidFill>
                    <a:srgbClr val="FF0000"/>
                  </a:solidFill>
                </a:rPr>
                <a:t>案情描述智能分析功能</a:t>
              </a:r>
              <a:endParaRPr lang="en-US" altLang="zh-TW" sz="785" dirty="0">
                <a:solidFill>
                  <a:srgbClr val="FF0000"/>
                </a:solidFill>
              </a:endParaRPr>
            </a:p>
            <a:p>
              <a:pPr marL="79133" indent="-79133">
                <a:lnSpc>
                  <a:spcPts val="1108"/>
                </a:lnSpc>
                <a:buFont typeface="Arial" panose="020B0604020202020204" pitchFamily="34" charset="0"/>
                <a:buChar char="•"/>
              </a:pPr>
              <a:r>
                <a:rPr lang="zh-TW" altLang="en-US" sz="785" dirty="0">
                  <a:solidFill>
                    <a:srgbClr val="FF0000"/>
                  </a:solidFill>
                </a:rPr>
                <a:t>案件描述圖形化分析功能</a:t>
              </a:r>
            </a:p>
          </p:txBody>
        </p:sp>
      </p:grpSp>
      <p:sp>
        <p:nvSpPr>
          <p:cNvPr id="315" name="向右箭號 314"/>
          <p:cNvSpPr/>
          <p:nvPr/>
        </p:nvSpPr>
        <p:spPr>
          <a:xfrm rot="16200000">
            <a:off x="6152246" y="1680628"/>
            <a:ext cx="470659" cy="620919"/>
          </a:xfrm>
          <a:prstGeom prst="rightArrow">
            <a:avLst>
              <a:gd name="adj1" fmla="val 50000"/>
              <a:gd name="adj2" fmla="val 6333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16" name="向右箭號 215"/>
          <p:cNvSpPr/>
          <p:nvPr/>
        </p:nvSpPr>
        <p:spPr>
          <a:xfrm rot="16200000">
            <a:off x="3529083" y="4535089"/>
            <a:ext cx="470659" cy="620919"/>
          </a:xfrm>
          <a:prstGeom prst="rightArrow">
            <a:avLst>
              <a:gd name="adj1" fmla="val 50000"/>
              <a:gd name="adj2" fmla="val 6333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grpSp>
        <p:nvGrpSpPr>
          <p:cNvPr id="182" name="群組 181"/>
          <p:cNvGrpSpPr/>
          <p:nvPr/>
        </p:nvGrpSpPr>
        <p:grpSpPr>
          <a:xfrm>
            <a:off x="62441" y="914206"/>
            <a:ext cx="8269265" cy="438099"/>
            <a:chOff x="456935" y="2814068"/>
            <a:chExt cx="8958370" cy="474607"/>
          </a:xfrm>
        </p:grpSpPr>
        <p:sp>
          <p:nvSpPr>
            <p:cNvPr id="185" name="圓角矩形 184"/>
            <p:cNvSpPr/>
            <p:nvPr/>
          </p:nvSpPr>
          <p:spPr>
            <a:xfrm>
              <a:off x="456935" y="2814068"/>
              <a:ext cx="8958370" cy="47460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B4C8CC"/>
                </a:gs>
                <a:gs pos="50000">
                  <a:srgbClr val="D2DEE8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17" name="圓角矩形 216"/>
            <p:cNvSpPr/>
            <p:nvPr/>
          </p:nvSpPr>
          <p:spPr>
            <a:xfrm>
              <a:off x="882030" y="2866360"/>
              <a:ext cx="8478538" cy="3679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1846" b="1" dirty="0">
                  <a:solidFill>
                    <a:prstClr val="white"/>
                  </a:solidFill>
                  <a:latin typeface="微軟正黑體" pitchFamily="34" charset="-120"/>
                </a:rPr>
                <a:t>建置情資網脈視覺化分析工具，提供即時跨事件情資關聯分析</a:t>
              </a:r>
            </a:p>
          </p:txBody>
        </p:sp>
        <p:sp>
          <p:nvSpPr>
            <p:cNvPr id="280" name="五角星形 279"/>
            <p:cNvSpPr/>
            <p:nvPr/>
          </p:nvSpPr>
          <p:spPr>
            <a:xfrm>
              <a:off x="591320" y="2932680"/>
              <a:ext cx="208777" cy="208777"/>
            </a:xfrm>
            <a:prstGeom prst="star5">
              <a:avLst>
                <a:gd name="adj" fmla="val 23720"/>
                <a:gd name="hf" fmla="val 105146"/>
                <a:gd name="vf" fmla="val 11055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B5E4-8B3E-4E72-B181-F10C5240CF9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6" name="圓角矩形 185"/>
          <p:cNvSpPr/>
          <p:nvPr/>
        </p:nvSpPr>
        <p:spPr>
          <a:xfrm>
            <a:off x="2716434" y="2472807"/>
            <a:ext cx="858276" cy="379219"/>
          </a:xfrm>
          <a:prstGeom prst="roundRect">
            <a:avLst>
              <a:gd name="adj" fmla="val 29623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91" name="文字方塊 190"/>
          <p:cNvSpPr txBox="1"/>
          <p:nvPr/>
        </p:nvSpPr>
        <p:spPr>
          <a:xfrm>
            <a:off x="2641070" y="2479327"/>
            <a:ext cx="1014859" cy="4047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15" b="1" dirty="0">
                <a:solidFill>
                  <a:srgbClr val="7030A0"/>
                </a:solidFill>
              </a:rPr>
              <a:t>案件管理系統資料介接</a:t>
            </a:r>
          </a:p>
        </p:txBody>
      </p:sp>
      <p:sp>
        <p:nvSpPr>
          <p:cNvPr id="197" name="文字方塊 196"/>
          <p:cNvSpPr txBox="1"/>
          <p:nvPr/>
        </p:nvSpPr>
        <p:spPr>
          <a:xfrm>
            <a:off x="2632930" y="2868301"/>
            <a:ext cx="1058279" cy="7862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79133" indent="-79133">
              <a:lnSpc>
                <a:spcPts val="1108"/>
              </a:lnSpc>
              <a:buFont typeface="Arial" panose="020B0604020202020204" pitchFamily="34" charset="0"/>
              <a:buChar char="•"/>
            </a:pPr>
            <a:r>
              <a:rPr lang="zh-TW" altLang="en-US" sz="785" dirty="0">
                <a:solidFill>
                  <a:srgbClr val="FF0000"/>
                </a:solidFill>
              </a:rPr>
              <a:t>個人案件功能偵辦資訊可連結智慧分析決策支援系統，取得事件歷程分析結果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3708336" y="1974105"/>
            <a:ext cx="5254265" cy="1732547"/>
          </a:xfrm>
          <a:prstGeom prst="roundRect">
            <a:avLst>
              <a:gd name="adj" fmla="val 11539"/>
            </a:avLst>
          </a:prstGeom>
          <a:noFill/>
          <a:ln w="571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089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/>
      <p:bldP spid="219" grpId="0" animBg="1"/>
      <p:bldP spid="246" grpId="0" animBg="1"/>
      <p:bldP spid="271" grpId="0" animBg="1"/>
      <p:bldP spid="314" grpId="0" animBg="1"/>
      <p:bldP spid="386" grpId="0" animBg="1"/>
      <p:bldP spid="387" grpId="0" animBg="1"/>
      <p:bldP spid="315" grpId="0" animBg="1"/>
      <p:bldP spid="216" grpId="0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4807" y="2411897"/>
            <a:ext cx="6754260" cy="398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智慧水電</a:t>
            </a:r>
            <a:r>
              <a:rPr lang="en-US" altLang="zh-TW" sz="3200" dirty="0"/>
              <a:t>/</a:t>
            </a:r>
            <a:r>
              <a:rPr lang="zh-TW" altLang="en-US" sz="3200" dirty="0"/>
              <a:t>智慧電網系統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智慧電表系統與配電管理、停電管理、客戶服務、</a:t>
            </a:r>
            <a:br>
              <a:rPr lang="en-US" altLang="zh-TW" dirty="0"/>
            </a:br>
            <a:r>
              <a:rPr lang="zh-TW" altLang="en-US" dirty="0"/>
              <a:t>地理資訊</a:t>
            </a:r>
            <a:r>
              <a:rPr lang="en-US" altLang="zh-TW" dirty="0"/>
              <a:t>(GIS)</a:t>
            </a:r>
            <a:r>
              <a:rPr lang="zh-TW" altLang="en-US" dirty="0"/>
              <a:t>、 帳務</a:t>
            </a:r>
            <a:r>
              <a:rPr lang="en-US" altLang="zh-TW" dirty="0"/>
              <a:t>…</a:t>
            </a:r>
            <a:r>
              <a:rPr lang="zh-TW" altLang="en-US" dirty="0"/>
              <a:t>等系統整合後，協助客戶了解其用電行為、進行需量控制。</a:t>
            </a:r>
          </a:p>
          <a:p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12</a:t>
            </a:fld>
            <a:endParaRPr lang="en-US" altLang="zh-TW" dirty="0"/>
          </a:p>
        </p:txBody>
      </p:sp>
      <p:sp>
        <p:nvSpPr>
          <p:cNvPr id="29702" name="Picture 6"/>
          <p:cNvSpPr>
            <a:spLocks noChangeAspect="1" noChangeArrowheads="1"/>
          </p:cNvSpPr>
          <p:nvPr/>
        </p:nvSpPr>
        <p:spPr bwMode="auto">
          <a:xfrm>
            <a:off x="1219202" y="1233489"/>
            <a:ext cx="6765925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47FFD1"/>
              </a:buClr>
              <a:buFont typeface="Times New Roman" pitchFamily="18" charset="0"/>
              <a:buChar char="▪"/>
              <a:defRPr kumimoji="1" sz="2400">
                <a:solidFill>
                  <a:srgbClr val="47FFD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rgbClr val="A6A6A6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A6A6A6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309816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智慧水電</a:t>
            </a:r>
            <a:r>
              <a:rPr lang="en-US" altLang="zh-TW" sz="3200" dirty="0"/>
              <a:t>/</a:t>
            </a:r>
            <a:r>
              <a:rPr lang="zh-TW" altLang="en-US" sz="3200" dirty="0"/>
              <a:t>水資源監測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grpSp>
        <p:nvGrpSpPr>
          <p:cNvPr id="8" name="群組 7"/>
          <p:cNvGrpSpPr/>
          <p:nvPr/>
        </p:nvGrpSpPr>
        <p:grpSpPr>
          <a:xfrm>
            <a:off x="4860032" y="1122515"/>
            <a:ext cx="3617265" cy="2853342"/>
            <a:chOff x="4860032" y="1122515"/>
            <a:chExt cx="3617265" cy="2853342"/>
          </a:xfrm>
        </p:grpSpPr>
        <p:sp>
          <p:nvSpPr>
            <p:cNvPr id="20" name="矩形 19"/>
            <p:cNvSpPr/>
            <p:nvPr/>
          </p:nvSpPr>
          <p:spPr bwMode="auto">
            <a:xfrm>
              <a:off x="4883197" y="1679153"/>
              <a:ext cx="3594100" cy="2296704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zh-TW" alt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1" name="圓角化同側角落矩形 20"/>
            <p:cNvSpPr/>
            <p:nvPr/>
          </p:nvSpPr>
          <p:spPr bwMode="auto">
            <a:xfrm>
              <a:off x="4860032" y="1122515"/>
              <a:ext cx="3594100" cy="545908"/>
            </a:xfrm>
            <a:prstGeom prst="round2Same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瞬間流量比較</a:t>
              </a:r>
            </a:p>
          </p:txBody>
        </p:sp>
        <p:pic>
          <p:nvPicPr>
            <p:cNvPr id="35852" name="Picture 2"/>
            <p:cNvPicPr preferRelativeResize="0">
              <a:picLocks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4592" y="1812557"/>
              <a:ext cx="3240000" cy="19876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群組 1"/>
          <p:cNvGrpSpPr/>
          <p:nvPr/>
        </p:nvGrpSpPr>
        <p:grpSpPr>
          <a:xfrm>
            <a:off x="611607" y="1122515"/>
            <a:ext cx="3617265" cy="2853342"/>
            <a:chOff x="611607" y="1122515"/>
            <a:chExt cx="3617265" cy="2853342"/>
          </a:xfrm>
        </p:grpSpPr>
        <p:sp>
          <p:nvSpPr>
            <p:cNvPr id="17" name="矩形 16"/>
            <p:cNvSpPr/>
            <p:nvPr/>
          </p:nvSpPr>
          <p:spPr bwMode="auto">
            <a:xfrm>
              <a:off x="634772" y="1679153"/>
              <a:ext cx="3594100" cy="2296704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zh-TW" altLang="en-US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5854" name="Picture 2"/>
            <p:cNvPicPr preferRelativeResize="0">
              <a:picLocks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417" y="1801379"/>
              <a:ext cx="3241518" cy="18032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圓角化同側角落矩形 15"/>
            <p:cNvSpPr/>
            <p:nvPr/>
          </p:nvSpPr>
          <p:spPr bwMode="auto">
            <a:xfrm>
              <a:off x="611607" y="1122515"/>
              <a:ext cx="3594100" cy="545908"/>
            </a:xfrm>
            <a:prstGeom prst="round2SameRect">
              <a:avLst/>
            </a:prstGeom>
            <a:solidFill>
              <a:srgbClr val="EF7011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即時總覽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611607" y="3844284"/>
            <a:ext cx="3617265" cy="2853342"/>
            <a:chOff x="611607" y="3844284"/>
            <a:chExt cx="3617265" cy="2853342"/>
          </a:xfrm>
        </p:grpSpPr>
        <p:sp>
          <p:nvSpPr>
            <p:cNvPr id="18" name="矩形 17"/>
            <p:cNvSpPr/>
            <p:nvPr/>
          </p:nvSpPr>
          <p:spPr bwMode="auto">
            <a:xfrm>
              <a:off x="634772" y="4400922"/>
              <a:ext cx="3594100" cy="2296704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zh-TW" altLang="en-US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5850" name="Picture 4"/>
            <p:cNvPicPr preferRelativeResize="0">
              <a:picLocks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935" y="4493356"/>
              <a:ext cx="3240000" cy="19793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圓角化同側角落矩形 18"/>
            <p:cNvSpPr/>
            <p:nvPr/>
          </p:nvSpPr>
          <p:spPr bwMode="auto">
            <a:xfrm>
              <a:off x="611607" y="3844284"/>
              <a:ext cx="3594100" cy="545908"/>
            </a:xfrm>
            <a:prstGeom prst="round2Same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瞬間流量與累積流量比較</a:t>
              </a: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4860032" y="3861048"/>
            <a:ext cx="3617265" cy="2853342"/>
            <a:chOff x="4860032" y="3861048"/>
            <a:chExt cx="3617265" cy="2853342"/>
          </a:xfrm>
        </p:grpSpPr>
        <p:sp>
          <p:nvSpPr>
            <p:cNvPr id="22" name="矩形 21"/>
            <p:cNvSpPr/>
            <p:nvPr/>
          </p:nvSpPr>
          <p:spPr bwMode="auto">
            <a:xfrm>
              <a:off x="4883197" y="4417686"/>
              <a:ext cx="3594100" cy="2296704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zh-TW" altLang="en-US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5848" name="Picture 2"/>
            <p:cNvPicPr preferRelativeResize="0"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3499" y="4546363"/>
              <a:ext cx="3240000" cy="17947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圓角化同側角落矩形 22"/>
            <p:cNvSpPr/>
            <p:nvPr/>
          </p:nvSpPr>
          <p:spPr bwMode="auto">
            <a:xfrm>
              <a:off x="4860032" y="3861048"/>
              <a:ext cx="3594100" cy="545908"/>
            </a:xfrm>
            <a:prstGeom prst="round2SameRect">
              <a:avLst/>
            </a:prstGeom>
            <a:solidFill>
              <a:srgbClr val="00B0F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異常用水警示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50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/>
          <p:cNvSpPr txBox="1">
            <a:spLocks/>
          </p:cNvSpPr>
          <p:nvPr/>
        </p:nvSpPr>
        <p:spPr bwMode="auto">
          <a:xfrm>
            <a:off x="252000" y="265113"/>
            <a:ext cx="86400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3399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3399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3399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3399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zh-TW" altLang="en-US" kern="0" dirty="0"/>
              <a:t>智慧交通</a:t>
            </a:r>
            <a:endParaRPr lang="zh-TW" altLang="en-US" sz="2800" kern="0" dirty="0"/>
          </a:p>
        </p:txBody>
      </p:sp>
      <p:grpSp>
        <p:nvGrpSpPr>
          <p:cNvPr id="20" name="群組 19"/>
          <p:cNvGrpSpPr>
            <a:grpSpLocks/>
          </p:cNvGrpSpPr>
          <p:nvPr/>
        </p:nvGrpSpPr>
        <p:grpSpPr bwMode="auto">
          <a:xfrm>
            <a:off x="4865688" y="1366838"/>
            <a:ext cx="3595687" cy="5265737"/>
            <a:chOff x="4716016" y="930325"/>
            <a:chExt cx="3594800" cy="5265759"/>
          </a:xfrm>
        </p:grpSpPr>
        <p:sp>
          <p:nvSpPr>
            <p:cNvPr id="21" name="矩形 20"/>
            <p:cNvSpPr/>
            <p:nvPr/>
          </p:nvSpPr>
          <p:spPr bwMode="auto">
            <a:xfrm>
              <a:off x="4716016" y="1542197"/>
              <a:ext cx="3594800" cy="465388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zh-TW" alt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2" name="圓角化同側角落矩形 21"/>
            <p:cNvSpPr/>
            <p:nvPr/>
          </p:nvSpPr>
          <p:spPr bwMode="auto">
            <a:xfrm>
              <a:off x="4716016" y="930325"/>
              <a:ext cx="3594800" cy="545910"/>
            </a:xfrm>
            <a:prstGeom prst="round2SameRect">
              <a:avLst/>
            </a:prstGeom>
            <a:solidFill>
              <a:srgbClr val="FF9933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智慧型轉運站資訊系統</a:t>
              </a:r>
            </a:p>
          </p:txBody>
        </p:sp>
      </p:grpSp>
      <p:grpSp>
        <p:nvGrpSpPr>
          <p:cNvPr id="23" name="群組 22"/>
          <p:cNvGrpSpPr>
            <a:grpSpLocks/>
          </p:cNvGrpSpPr>
          <p:nvPr/>
        </p:nvGrpSpPr>
        <p:grpSpPr bwMode="auto">
          <a:xfrm>
            <a:off x="681038" y="1366838"/>
            <a:ext cx="3595687" cy="5265737"/>
            <a:chOff x="531019" y="930325"/>
            <a:chExt cx="3594800" cy="5265759"/>
          </a:xfrm>
        </p:grpSpPr>
        <p:sp>
          <p:nvSpPr>
            <p:cNvPr id="24" name="矩形 23"/>
            <p:cNvSpPr/>
            <p:nvPr/>
          </p:nvSpPr>
          <p:spPr bwMode="auto">
            <a:xfrm>
              <a:off x="531019" y="1542197"/>
              <a:ext cx="3594800" cy="465388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zh-TW" alt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5" name="圓角化同側角落矩形 24"/>
            <p:cNvSpPr/>
            <p:nvPr/>
          </p:nvSpPr>
          <p:spPr bwMode="auto">
            <a:xfrm>
              <a:off x="531019" y="930325"/>
              <a:ext cx="3594800" cy="545910"/>
            </a:xfrm>
            <a:prstGeom prst="round2Same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國道客運業資訊管理系統</a:t>
              </a:r>
            </a:p>
          </p:txBody>
        </p:sp>
      </p:grpSp>
      <p:pic>
        <p:nvPicPr>
          <p:cNvPr id="26" name="Picture 3" descr="D:\CISA\990903 MIJS訪台交流\臺北轉運站\990903 日本MIJS集團\照片 006拷貝.jpg"/>
          <p:cNvPicPr preferRelativeResize="0"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4488" y="4149755"/>
            <a:ext cx="1688266" cy="1877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7" name="Picture 2" descr="架構圖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027" y="2123134"/>
            <a:ext cx="3359381" cy="390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8" name="Picture 2" descr="D:\Events\1001018科顧商業司參觀交九\100_7550.JPG"/>
          <p:cNvPicPr preferRelativeResize="0"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334" y="2109485"/>
            <a:ext cx="1688266" cy="1877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9" name="Picture 2" descr="D:\CISA\990903 MIJS訪台交流\臺北轉運站\990903 日本MIJS集團\照片 011拷貝.jpg"/>
          <p:cNvPicPr preferRelativeResize="0"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7982" y="4149755"/>
            <a:ext cx="1688266" cy="1877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圖片 29"/>
          <p:cNvPicPr preferRelativeResize="0"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04488" y="2109485"/>
            <a:ext cx="1688266" cy="1877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14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988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151124" y="3184602"/>
            <a:ext cx="8424863" cy="647700"/>
            <a:chOff x="323528" y="1275606"/>
            <a:chExt cx="8424936" cy="648072"/>
          </a:xfrm>
        </p:grpSpPr>
        <p:sp>
          <p:nvSpPr>
            <p:cNvPr id="9" name="圓角矩形 8"/>
            <p:cNvSpPr/>
            <p:nvPr/>
          </p:nvSpPr>
          <p:spPr>
            <a:xfrm>
              <a:off x="323528" y="1275606"/>
              <a:ext cx="8424936" cy="6480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8000">
                  <a:srgbClr val="EF7011">
                    <a:lumMod val="75000"/>
                  </a:srgbClr>
                </a:gs>
                <a:gs pos="23000">
                  <a:srgbClr val="EF7011">
                    <a:alpha val="0"/>
                  </a:srgbClr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395536" y="1347614"/>
              <a:ext cx="6552728" cy="50405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6600">
                    <a:alpha val="0"/>
                  </a:srgbClr>
                </a:gs>
                <a:gs pos="100000">
                  <a:srgbClr val="FF6600"/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簡報大綱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108075"/>
            <a:ext cx="8640000" cy="5218113"/>
          </a:xfrm>
        </p:spPr>
        <p:txBody>
          <a:bodyPr/>
          <a:lstStyle/>
          <a:p>
            <a:pPr>
              <a:lnSpc>
                <a:spcPct val="140000"/>
              </a:lnSpc>
              <a:buClr>
                <a:srgbClr val="8EBBFC"/>
              </a:buClr>
              <a:buSzPct val="100000"/>
              <a:defRPr/>
            </a:pPr>
            <a:r>
              <a:rPr lang="zh-TW" altLang="en-US" dirty="0">
                <a:solidFill>
                  <a:srgbClr val="8EBBFC"/>
                </a:solidFill>
              </a:rPr>
              <a:t>關於凌羣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「智慧凌羣」一平台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「智慧凌羣」四應用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chemeClr val="bg1"/>
              </a:buClr>
              <a:defRPr/>
            </a:pPr>
            <a:r>
              <a:rPr lang="zh-TW" altLang="en-US" dirty="0">
                <a:solidFill>
                  <a:schemeClr val="bg1"/>
                </a:solidFill>
              </a:rPr>
              <a:t>「智慧凌羣」六核心</a:t>
            </a: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代表客戶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案例分享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實習介紹</a:t>
            </a:r>
            <a:endParaRPr lang="en-US" dirty="0">
              <a:solidFill>
                <a:srgbClr val="8EBBFC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394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map-of-the-world-862718_1920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1465145"/>
            <a:ext cx="9131113" cy="374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462" y="2964587"/>
            <a:ext cx="3907327" cy="205648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417" y="2975738"/>
            <a:ext cx="3220608" cy="205648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723" y="3616404"/>
            <a:ext cx="3866932" cy="18728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537" y="3917966"/>
            <a:ext cx="3866932" cy="18728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6861" y="4359799"/>
            <a:ext cx="3220608" cy="205648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221" y="4360040"/>
            <a:ext cx="3907327" cy="205648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Desktop\公司簡介20151014版\腦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1625" y="1078748"/>
            <a:ext cx="2948005" cy="36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780" y="892068"/>
            <a:ext cx="3276000" cy="397695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978377" y="332796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雲端系統</a:t>
            </a:r>
            <a:b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整合服務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992252" y="412317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雲端專案管理平台</a:t>
            </a:r>
          </a:p>
          <a:p>
            <a:pPr algn="ctr"/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產能利用率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2570584" y="492491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核心技術研發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4956684" y="4799036"/>
            <a:ext cx="2262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國際大廠代理經銷及</a:t>
            </a: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技術服務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6747048" y="402131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資訊安全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5574063" y="317347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專業資訊</a:t>
            </a: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委外服務</a:t>
            </a:r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新細明體"/>
                <a:ea typeface="新細明體"/>
              </a:rPr>
              <a:t>「</a:t>
            </a:r>
            <a:r>
              <a:rPr lang="zh-TW" altLang="en-US" dirty="0"/>
              <a:t>智慧凌羣</a:t>
            </a:r>
            <a:r>
              <a:rPr lang="zh-TW" altLang="en-US" dirty="0">
                <a:latin typeface="新細明體"/>
                <a:ea typeface="新細明體"/>
              </a:rPr>
              <a:t>」</a:t>
            </a:r>
            <a:r>
              <a:rPr lang="zh-TW" altLang="en-US" dirty="0"/>
              <a:t>六核心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16</a:t>
            </a:fld>
            <a:endParaRPr lang="en-US" altLang="zh-TW" dirty="0"/>
          </a:p>
        </p:txBody>
      </p:sp>
      <p:sp>
        <p:nvSpPr>
          <p:cNvPr id="27" name="內容版面配置區 4"/>
          <p:cNvSpPr txBox="1">
            <a:spLocks/>
          </p:cNvSpPr>
          <p:nvPr/>
        </p:nvSpPr>
        <p:spPr bwMode="auto">
          <a:xfrm>
            <a:off x="3935986" y="3550396"/>
            <a:ext cx="1547398" cy="59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Times New Roman" pitchFamily="18" charset="0"/>
              <a:buChar char="▪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ts val="3000"/>
              </a:lnSpc>
              <a:spcBef>
                <a:spcPts val="0"/>
              </a:spcBef>
              <a:buNone/>
            </a:pPr>
            <a:r>
              <a:rPr lang="zh-TW" altLang="en-US" sz="2400" kern="0" dirty="0">
                <a:gradFill flip="none" rotWithShape="1">
                  <a:gsLst>
                    <a:gs pos="0">
                      <a:srgbClr val="C00000">
                        <a:lumMod val="23000"/>
                      </a:srgbClr>
                    </a:gs>
                    <a:gs pos="48000">
                      <a:srgbClr val="C00000">
                        <a:lumMod val="96000"/>
                      </a:srgbClr>
                    </a:gs>
                    <a:gs pos="100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智慧凌羣</a:t>
            </a:r>
            <a:endParaRPr lang="en-US" altLang="zh-TW" sz="2400" kern="0" dirty="0">
              <a:gradFill flip="none" rotWithShape="1">
                <a:gsLst>
                  <a:gs pos="0">
                    <a:srgbClr val="C00000">
                      <a:lumMod val="23000"/>
                    </a:srgbClr>
                  </a:gs>
                  <a:gs pos="48000">
                    <a:srgbClr val="C00000">
                      <a:lumMod val="96000"/>
                    </a:srgbClr>
                  </a:gs>
                  <a:gs pos="100000">
                    <a:srgbClr val="FF0000"/>
                  </a:gs>
                </a:gsLst>
                <a:lin ang="16200000" scaled="1"/>
                <a:tileRect/>
              </a:gradFill>
              <a:effectLst>
                <a:glow rad="1270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ctr">
              <a:lnSpc>
                <a:spcPts val="3000"/>
              </a:lnSpc>
              <a:spcBef>
                <a:spcPts val="0"/>
              </a:spcBef>
              <a:buNone/>
            </a:pPr>
            <a:r>
              <a:rPr lang="zh-TW" altLang="en-US" sz="2400" kern="0" dirty="0">
                <a:gradFill flip="none" rotWithShape="1">
                  <a:gsLst>
                    <a:gs pos="0">
                      <a:srgbClr val="C00000">
                        <a:lumMod val="23000"/>
                      </a:srgbClr>
                    </a:gs>
                    <a:gs pos="48000">
                      <a:srgbClr val="C00000">
                        <a:lumMod val="96000"/>
                      </a:srgbClr>
                    </a:gs>
                    <a:gs pos="100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六核心</a:t>
            </a:r>
            <a:endParaRPr lang="zh-TW" altLang="en-US" sz="2400" kern="0" dirty="0">
              <a:effectLst>
                <a:glow rad="1270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3000"/>
              </a:lnSpc>
              <a:spcBef>
                <a:spcPts val="0"/>
              </a:spcBef>
            </a:pPr>
            <a:endParaRPr lang="zh-TW" altLang="en-US" sz="2400" kern="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417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25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75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/>
      <p:bldP spid="31" grpId="0"/>
      <p:bldP spid="32" grpId="0"/>
      <p:bldP spid="33" grpId="0"/>
      <p:bldP spid="34" grpId="0"/>
      <p:bldP spid="27" grpId="0"/>
      <p:bldP spid="2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核心一、雲端系統整合服務</a:t>
            </a:r>
          </a:p>
        </p:txBody>
      </p:sp>
      <p:sp>
        <p:nvSpPr>
          <p:cNvPr id="5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技術評估、服務規劃、應用架構設計、服務平台</a:t>
            </a:r>
            <a:br>
              <a:rPr lang="en-US" altLang="zh-TW" dirty="0"/>
            </a:br>
            <a:r>
              <a:rPr lang="zh-TW" altLang="en-US" dirty="0"/>
              <a:t>部署、系統測試調校</a:t>
            </a:r>
          </a:p>
        </p:txBody>
      </p:sp>
      <p:sp>
        <p:nvSpPr>
          <p:cNvPr id="60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grpSp>
        <p:nvGrpSpPr>
          <p:cNvPr id="61" name="群組 60"/>
          <p:cNvGrpSpPr/>
          <p:nvPr/>
        </p:nvGrpSpPr>
        <p:grpSpPr>
          <a:xfrm>
            <a:off x="793295" y="2159547"/>
            <a:ext cx="7531302" cy="4161731"/>
            <a:chOff x="840795" y="2076422"/>
            <a:chExt cx="7531302" cy="4161731"/>
          </a:xfrm>
        </p:grpSpPr>
        <p:sp>
          <p:nvSpPr>
            <p:cNvPr id="62" name="圓角矩形 61"/>
            <p:cNvSpPr/>
            <p:nvPr/>
          </p:nvSpPr>
          <p:spPr bwMode="auto">
            <a:xfrm>
              <a:off x="4575051" y="2076422"/>
              <a:ext cx="3797046" cy="416173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0" rIns="9144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3" name="圓角矩形 62"/>
            <p:cNvSpPr/>
            <p:nvPr/>
          </p:nvSpPr>
          <p:spPr bwMode="auto">
            <a:xfrm>
              <a:off x="840795" y="2076422"/>
              <a:ext cx="3195570" cy="416173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圓角矩形 63"/>
            <p:cNvSpPr/>
            <p:nvPr/>
          </p:nvSpPr>
          <p:spPr bwMode="auto">
            <a:xfrm>
              <a:off x="1113920" y="2345764"/>
              <a:ext cx="2526420" cy="3598225"/>
            </a:xfrm>
            <a:prstGeom prst="roundRect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雲端管理與資訊安全</a:t>
              </a:r>
            </a:p>
          </p:txBody>
        </p:sp>
        <p:sp>
          <p:nvSpPr>
            <p:cNvPr id="65" name="圓角矩形 64"/>
            <p:cNvSpPr/>
            <p:nvPr/>
          </p:nvSpPr>
          <p:spPr bwMode="auto">
            <a:xfrm>
              <a:off x="1257539" y="2544920"/>
              <a:ext cx="2526420" cy="53439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雲端應用系統</a:t>
              </a: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6" name="圓角矩形 65"/>
            <p:cNvSpPr/>
            <p:nvPr/>
          </p:nvSpPr>
          <p:spPr bwMode="auto">
            <a:xfrm>
              <a:off x="1257539" y="3117809"/>
              <a:ext cx="2526420" cy="53439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虛擬化</a:t>
              </a:r>
            </a:p>
          </p:txBody>
        </p:sp>
        <p:sp>
          <p:nvSpPr>
            <p:cNvPr id="67" name="圓角矩形 66"/>
            <p:cNvSpPr/>
            <p:nvPr/>
          </p:nvSpPr>
          <p:spPr bwMode="auto">
            <a:xfrm>
              <a:off x="1270687" y="3690698"/>
              <a:ext cx="806674" cy="53439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伺服器</a:t>
              </a:r>
            </a:p>
          </p:txBody>
        </p:sp>
        <p:sp>
          <p:nvSpPr>
            <p:cNvPr id="68" name="圓角矩形 67"/>
            <p:cNvSpPr/>
            <p:nvPr/>
          </p:nvSpPr>
          <p:spPr bwMode="auto">
            <a:xfrm>
              <a:off x="2125064" y="3690698"/>
              <a:ext cx="806674" cy="53439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伺服器</a:t>
              </a:r>
            </a:p>
          </p:txBody>
        </p:sp>
        <p:sp>
          <p:nvSpPr>
            <p:cNvPr id="69" name="圓角矩形 68"/>
            <p:cNvSpPr/>
            <p:nvPr/>
          </p:nvSpPr>
          <p:spPr bwMode="auto">
            <a:xfrm>
              <a:off x="2977285" y="3690698"/>
              <a:ext cx="806674" cy="53439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伺服器</a:t>
              </a:r>
            </a:p>
          </p:txBody>
        </p:sp>
        <p:sp>
          <p:nvSpPr>
            <p:cNvPr id="70" name="圓角矩形 69"/>
            <p:cNvSpPr/>
            <p:nvPr/>
          </p:nvSpPr>
          <p:spPr bwMode="auto">
            <a:xfrm>
              <a:off x="1257539" y="4263587"/>
              <a:ext cx="2526420" cy="53439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儲存設備</a:t>
              </a:r>
            </a:p>
          </p:txBody>
        </p:sp>
        <p:sp>
          <p:nvSpPr>
            <p:cNvPr id="71" name="圓角矩形 70"/>
            <p:cNvSpPr/>
            <p:nvPr/>
          </p:nvSpPr>
          <p:spPr bwMode="auto">
            <a:xfrm>
              <a:off x="1257539" y="4836476"/>
              <a:ext cx="2526420" cy="53439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網路設備</a:t>
              </a:r>
            </a:p>
          </p:txBody>
        </p:sp>
        <p:sp>
          <p:nvSpPr>
            <p:cNvPr id="72" name="五邊形 71"/>
            <p:cNvSpPr/>
            <p:nvPr/>
          </p:nvSpPr>
          <p:spPr bwMode="auto">
            <a:xfrm>
              <a:off x="3827394" y="3200980"/>
              <a:ext cx="822422" cy="368141"/>
            </a:xfrm>
            <a:prstGeom prst="homePlate">
              <a:avLst/>
            </a:prstGeom>
            <a:gradFill flip="none" rotWithShape="1">
              <a:gsLst>
                <a:gs pos="0">
                  <a:srgbClr val="006600"/>
                </a:gs>
                <a:gs pos="73000">
                  <a:srgbClr val="92D050"/>
                </a:gs>
                <a:gs pos="100000">
                  <a:schemeClr val="accent3">
                    <a:shade val="94000"/>
                    <a:satMod val="13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3" name="圓角矩形 72"/>
            <p:cNvSpPr/>
            <p:nvPr/>
          </p:nvSpPr>
          <p:spPr bwMode="auto">
            <a:xfrm>
              <a:off x="4692625" y="2544920"/>
              <a:ext cx="3536967" cy="53439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altLang="zh-TW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VDI</a:t>
              </a:r>
              <a:r>
                <a:rPr lang="zh-TW" altLang="en-US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                        </a:t>
              </a:r>
              <a:r>
                <a:rPr lang="en-US" altLang="zh-TW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Microsoft Office 365</a:t>
              </a:r>
            </a:p>
            <a:p>
              <a:pPr eaLnBrk="1" hangingPunct="1"/>
              <a:r>
                <a:rPr lang="en-US" altLang="zh-TW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Microsoft Azure</a:t>
              </a:r>
              <a:r>
                <a:rPr lang="zh-TW" altLang="en-US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</a:t>
              </a:r>
              <a:r>
                <a:rPr lang="en-US" altLang="zh-TW" sz="1100" b="1" dirty="0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DBMaker</a:t>
              </a:r>
              <a:r>
                <a:rPr lang="zh-TW" altLang="en-US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雲端資料庫</a:t>
              </a:r>
              <a:endParaRPr lang="en-US" altLang="zh-TW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/>
              <a:r>
                <a:rPr lang="zh-TW" altLang="en-US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雲端專案管理平台</a:t>
              </a:r>
              <a:r>
                <a:rPr lang="en-US" altLang="zh-TW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SDPM</a:t>
              </a:r>
              <a:r>
                <a:rPr lang="zh-TW" altLang="en-US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</a:t>
              </a:r>
              <a:r>
                <a:rPr lang="en-US" altLang="zh-TW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CSF</a:t>
              </a:r>
              <a:r>
                <a:rPr lang="zh-TW" altLang="en-US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產能利用率</a:t>
              </a:r>
              <a:endParaRPr kumimoji="1" lang="zh-TW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4" name="文字方塊 73"/>
            <p:cNvSpPr txBox="1"/>
            <p:nvPr/>
          </p:nvSpPr>
          <p:spPr>
            <a:xfrm>
              <a:off x="5868280" y="2122757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產品</a:t>
              </a:r>
              <a:r>
                <a:rPr lang="en-US" altLang="zh-TW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</a:t>
              </a:r>
            </a:p>
          </p:txBody>
        </p:sp>
        <p:sp>
          <p:nvSpPr>
            <p:cNvPr id="75" name="圓角矩形 74"/>
            <p:cNvSpPr/>
            <p:nvPr/>
          </p:nvSpPr>
          <p:spPr bwMode="auto">
            <a:xfrm>
              <a:off x="4692625" y="3117809"/>
              <a:ext cx="3536967" cy="53439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VMware</a:t>
              </a:r>
            </a:p>
            <a:p>
              <a:pPr eaLnBrk="1" hangingPunct="1"/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Microsoft</a:t>
              </a:r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400" b="1" dirty="0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Hyber</a:t>
              </a:r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-V</a:t>
              </a:r>
              <a:endParaRPr kumimoji="1" lang="zh-TW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6" name="圓角矩形 75"/>
            <p:cNvSpPr/>
            <p:nvPr/>
          </p:nvSpPr>
          <p:spPr bwMode="auto">
            <a:xfrm>
              <a:off x="4692625" y="3690698"/>
              <a:ext cx="3536967" cy="53439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HPE</a:t>
              </a:r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Server	        Cisco UCS</a:t>
              </a:r>
            </a:p>
            <a:p>
              <a:pPr eaLnBrk="1" hangingPunct="1"/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QCT</a:t>
              </a:r>
              <a:endParaRPr kumimoji="1" lang="zh-TW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7" name="圓角矩形 76"/>
            <p:cNvSpPr/>
            <p:nvPr/>
          </p:nvSpPr>
          <p:spPr bwMode="auto">
            <a:xfrm>
              <a:off x="4692625" y="4263587"/>
              <a:ext cx="3536967" cy="53439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HPE</a:t>
              </a:r>
              <a:r>
                <a:rPr kumimoji="1" lang="zh-TW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Storage</a:t>
              </a:r>
              <a:r>
                <a:rPr kumimoji="1" lang="zh-TW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kumimoji="1" lang="zh-TW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3PAR</a:t>
              </a:r>
              <a:r>
                <a:rPr kumimoji="1" lang="zh-TW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</a:t>
              </a:r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NetApp</a:t>
              </a:r>
              <a:endParaRPr kumimoji="1" lang="en-US" altLang="zh-TW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/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Dell EMC </a:t>
              </a:r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        </a:t>
              </a:r>
              <a:r>
                <a:rPr lang="en-US" altLang="zh-TW" sz="1400" b="1" dirty="0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NexentaStor</a:t>
              </a:r>
              <a:endPara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8" name="圓角矩形 77"/>
            <p:cNvSpPr/>
            <p:nvPr/>
          </p:nvSpPr>
          <p:spPr bwMode="auto">
            <a:xfrm>
              <a:off x="4692625" y="4836476"/>
              <a:ext cx="3536967" cy="53439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Cisco		        HPE Aruba</a:t>
              </a:r>
            </a:p>
            <a:p>
              <a:pPr eaLnBrk="1" hangingPunct="1"/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Brocade</a:t>
              </a:r>
              <a:endParaRPr kumimoji="1" lang="zh-TW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9" name="圓角矩形 78"/>
            <p:cNvSpPr/>
            <p:nvPr/>
          </p:nvSpPr>
          <p:spPr bwMode="auto">
            <a:xfrm>
              <a:off x="4692625" y="5409599"/>
              <a:ext cx="3536967" cy="53439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Micro Focus</a:t>
              </a:r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   </a:t>
              </a:r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BMC</a:t>
              </a:r>
            </a:p>
            <a:p>
              <a:pPr eaLnBrk="1" hangingPunct="1"/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Microsoft</a:t>
              </a:r>
              <a:r>
                <a:rPr kumimoji="1" lang="zh-TW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System</a:t>
              </a:r>
              <a:r>
                <a:rPr kumimoji="1" lang="zh-TW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Center</a:t>
              </a:r>
              <a:r>
                <a:rPr kumimoji="1" lang="zh-TW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TrendMicro</a:t>
              </a:r>
              <a:endParaRPr kumimoji="1" lang="zh-TW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0" name="五邊形 79"/>
            <p:cNvSpPr/>
            <p:nvPr/>
          </p:nvSpPr>
          <p:spPr bwMode="auto">
            <a:xfrm>
              <a:off x="3827394" y="2628044"/>
              <a:ext cx="822422" cy="368141"/>
            </a:xfrm>
            <a:prstGeom prst="homePlate">
              <a:avLst/>
            </a:prstGeom>
            <a:gradFill flip="none" rotWithShape="1">
              <a:gsLst>
                <a:gs pos="0">
                  <a:srgbClr val="006600"/>
                </a:gs>
                <a:gs pos="73000">
                  <a:srgbClr val="92D050"/>
                </a:gs>
                <a:gs pos="100000">
                  <a:schemeClr val="accent3">
                    <a:shade val="94000"/>
                    <a:satMod val="13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81" name="五邊形 80"/>
            <p:cNvSpPr/>
            <p:nvPr/>
          </p:nvSpPr>
          <p:spPr bwMode="auto">
            <a:xfrm>
              <a:off x="3827394" y="4346852"/>
              <a:ext cx="822422" cy="368141"/>
            </a:xfrm>
            <a:prstGeom prst="homePlate">
              <a:avLst/>
            </a:prstGeom>
            <a:gradFill flip="none" rotWithShape="1">
              <a:gsLst>
                <a:gs pos="0">
                  <a:srgbClr val="006600"/>
                </a:gs>
                <a:gs pos="73000">
                  <a:srgbClr val="92D050"/>
                </a:gs>
                <a:gs pos="100000">
                  <a:schemeClr val="accent3">
                    <a:shade val="94000"/>
                    <a:satMod val="13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82" name="五邊形 81"/>
            <p:cNvSpPr/>
            <p:nvPr/>
          </p:nvSpPr>
          <p:spPr bwMode="auto">
            <a:xfrm>
              <a:off x="3827394" y="3773916"/>
              <a:ext cx="822422" cy="368141"/>
            </a:xfrm>
            <a:prstGeom prst="homePlate">
              <a:avLst/>
            </a:prstGeom>
            <a:gradFill flip="none" rotWithShape="1">
              <a:gsLst>
                <a:gs pos="0">
                  <a:srgbClr val="006600"/>
                </a:gs>
                <a:gs pos="73000">
                  <a:srgbClr val="92D050"/>
                </a:gs>
                <a:gs pos="100000">
                  <a:schemeClr val="accent3">
                    <a:shade val="94000"/>
                    <a:satMod val="13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83" name="五邊形 82"/>
            <p:cNvSpPr/>
            <p:nvPr/>
          </p:nvSpPr>
          <p:spPr bwMode="auto">
            <a:xfrm>
              <a:off x="3827394" y="5492723"/>
              <a:ext cx="822422" cy="368141"/>
            </a:xfrm>
            <a:prstGeom prst="homePlate">
              <a:avLst/>
            </a:prstGeom>
            <a:gradFill flip="none" rotWithShape="1">
              <a:gsLst>
                <a:gs pos="0">
                  <a:srgbClr val="006600"/>
                </a:gs>
                <a:gs pos="73000">
                  <a:srgbClr val="92D050"/>
                </a:gs>
                <a:gs pos="100000">
                  <a:schemeClr val="accent3">
                    <a:shade val="94000"/>
                    <a:satMod val="13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84" name="五邊形 83"/>
            <p:cNvSpPr/>
            <p:nvPr/>
          </p:nvSpPr>
          <p:spPr bwMode="auto">
            <a:xfrm>
              <a:off x="3827394" y="4919788"/>
              <a:ext cx="822422" cy="368141"/>
            </a:xfrm>
            <a:prstGeom prst="homePlate">
              <a:avLst/>
            </a:prstGeom>
            <a:gradFill flip="none" rotWithShape="1">
              <a:gsLst>
                <a:gs pos="0">
                  <a:srgbClr val="006600"/>
                </a:gs>
                <a:gs pos="73000">
                  <a:srgbClr val="92D050"/>
                </a:gs>
                <a:gs pos="100000">
                  <a:schemeClr val="accent3">
                    <a:shade val="94000"/>
                    <a:satMod val="13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標楷體" pitchFamily="65" charset="-12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TW" altLang="en-US" dirty="0"/>
              <a:t>核心二、雲端專案管理平台</a:t>
            </a:r>
            <a:r>
              <a:rPr lang="en-US" altLang="zh-TW" sz="2800" dirty="0"/>
              <a:t>(</a:t>
            </a:r>
            <a:r>
              <a:rPr lang="zh-TW" altLang="en-US" sz="2800" dirty="0"/>
              <a:t>產能利用率</a:t>
            </a:r>
            <a:r>
              <a:rPr lang="en-US" altLang="zh-TW" sz="2800" dirty="0"/>
              <a:t>CSF)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dirty="0"/>
              <a:t>率先將製造業的產能利用率概念應用在軟體開發上，因為</a:t>
            </a:r>
            <a:r>
              <a:rPr lang="en-US" altLang="zh-TW" dirty="0"/>
              <a:t>Define</a:t>
            </a:r>
            <a:r>
              <a:rPr lang="zh-TW" altLang="en-US" dirty="0"/>
              <a:t>、量化、最佳化，才能充分運用</a:t>
            </a:r>
            <a:r>
              <a:rPr lang="en-US" altLang="zh-TW" dirty="0"/>
              <a:t>CSF</a:t>
            </a:r>
            <a:r>
              <a:rPr lang="zh-TW" altLang="en-US" dirty="0"/>
              <a:t>掌握軟體開發的效率和品質。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18</a:t>
            </a:fld>
            <a:endParaRPr lang="en-US" altLang="zh-TW" dirty="0"/>
          </a:p>
        </p:txBody>
      </p:sp>
      <p:grpSp>
        <p:nvGrpSpPr>
          <p:cNvPr id="6" name="群組 2"/>
          <p:cNvGrpSpPr>
            <a:grpSpLocks/>
          </p:cNvGrpSpPr>
          <p:nvPr/>
        </p:nvGrpSpPr>
        <p:grpSpPr bwMode="auto">
          <a:xfrm>
            <a:off x="913985" y="2542780"/>
            <a:ext cx="7306889" cy="3797473"/>
            <a:chOff x="949325" y="1617663"/>
            <a:chExt cx="7243763" cy="3109912"/>
          </a:xfrm>
          <a:effectLst/>
        </p:grpSpPr>
        <p:pic>
          <p:nvPicPr>
            <p:cNvPr id="7" name="圖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617663"/>
              <a:ext cx="7243763" cy="31099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群組 1"/>
            <p:cNvGrpSpPr>
              <a:grpSpLocks/>
            </p:cNvGrpSpPr>
            <p:nvPr/>
          </p:nvGrpSpPr>
          <p:grpSpPr bwMode="auto">
            <a:xfrm>
              <a:off x="1691783" y="2794000"/>
              <a:ext cx="6186820" cy="1714781"/>
              <a:chOff x="1691783" y="2794000"/>
              <a:chExt cx="6186820" cy="1714781"/>
            </a:xfrm>
          </p:grpSpPr>
          <p:grpSp>
            <p:nvGrpSpPr>
              <p:cNvPr id="9" name="Group 14"/>
              <p:cNvGrpSpPr>
                <a:grpSpLocks/>
              </p:cNvGrpSpPr>
              <p:nvPr/>
            </p:nvGrpSpPr>
            <p:grpSpPr bwMode="auto">
              <a:xfrm>
                <a:off x="1691783" y="3533901"/>
                <a:ext cx="2301875" cy="487362"/>
                <a:chOff x="819" y="3016"/>
                <a:chExt cx="2404" cy="395"/>
              </a:xfrm>
            </p:grpSpPr>
            <p:sp>
              <p:nvSpPr>
                <p:cNvPr id="22" name="AutoShape 15"/>
                <p:cNvSpPr>
                  <a:spLocks noChangeArrowheads="1"/>
                </p:cNvSpPr>
                <p:nvPr/>
              </p:nvSpPr>
              <p:spPr bwMode="auto">
                <a:xfrm>
                  <a:off x="819" y="3016"/>
                  <a:ext cx="2404" cy="39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B8B400"/>
                    </a:gs>
                    <a:gs pos="50000">
                      <a:srgbClr val="FFFF00"/>
                    </a:gs>
                    <a:gs pos="100000">
                      <a:srgbClr val="B8B400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TW" altLang="en-US" sz="1600" b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AutoShape 16"/>
                <p:cNvSpPr>
                  <a:spLocks noChangeArrowheads="1"/>
                </p:cNvSpPr>
                <p:nvPr/>
              </p:nvSpPr>
              <p:spPr bwMode="auto">
                <a:xfrm>
                  <a:off x="958" y="3036"/>
                  <a:ext cx="2125" cy="3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zh-TW" sz="1200" dirty="0">
                      <a:solidFill>
                        <a:schemeClr val="tx1"/>
                      </a:solidFill>
                    </a:rPr>
                    <a:t>Year-to-date</a:t>
                  </a:r>
                  <a:r>
                    <a:rPr lang="zh-TW" altLang="en-US" sz="1200" dirty="0">
                      <a:solidFill>
                        <a:schemeClr val="tx1"/>
                      </a:solidFill>
                    </a:rPr>
                    <a:t>產能分析</a:t>
                  </a:r>
                  <a:endParaRPr lang="zh-TW" altLang="zh-TW" sz="12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" name="Group 14"/>
              <p:cNvGrpSpPr>
                <a:grpSpLocks/>
              </p:cNvGrpSpPr>
              <p:nvPr/>
            </p:nvGrpSpPr>
            <p:grpSpPr bwMode="auto">
              <a:xfrm>
                <a:off x="4737091" y="2794000"/>
                <a:ext cx="1482725" cy="487363"/>
                <a:chOff x="628" y="3748"/>
                <a:chExt cx="2061" cy="395"/>
              </a:xfrm>
            </p:grpSpPr>
            <p:sp>
              <p:nvSpPr>
                <p:cNvPr id="20" name="AutoShape 15"/>
                <p:cNvSpPr>
                  <a:spLocks noChangeArrowheads="1"/>
                </p:cNvSpPr>
                <p:nvPr/>
              </p:nvSpPr>
              <p:spPr bwMode="auto">
                <a:xfrm>
                  <a:off x="628" y="3748"/>
                  <a:ext cx="2061" cy="39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80"/>
                    </a:gs>
                    <a:gs pos="50000">
                      <a:srgbClr val="6666FF"/>
                    </a:gs>
                    <a:gs pos="100000">
                      <a:srgbClr val="000080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TW" altLang="en-US" sz="1600" b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AutoShape 16"/>
                <p:cNvSpPr>
                  <a:spLocks noChangeArrowheads="1"/>
                </p:cNvSpPr>
                <p:nvPr/>
              </p:nvSpPr>
              <p:spPr bwMode="auto">
                <a:xfrm>
                  <a:off x="768" y="3771"/>
                  <a:ext cx="1751" cy="3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F7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algn="ctr"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zh-TW" sz="1200" dirty="0">
                      <a:solidFill>
                        <a:schemeClr val="tx1"/>
                      </a:solidFill>
                    </a:rPr>
                    <a:t>Currently</a:t>
                  </a:r>
                </a:p>
                <a:p>
                  <a:pPr algn="ctr"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zh-TW" altLang="en-US" sz="1200" dirty="0">
                      <a:solidFill>
                        <a:schemeClr val="tx1"/>
                      </a:solidFill>
                    </a:rPr>
                    <a:t>部門產能效率分析</a:t>
                  </a:r>
                </a:p>
              </p:txBody>
            </p:sp>
          </p:grpSp>
          <p:grpSp>
            <p:nvGrpSpPr>
              <p:cNvPr id="11" name="Group 14"/>
              <p:cNvGrpSpPr>
                <a:grpSpLocks/>
              </p:cNvGrpSpPr>
              <p:nvPr/>
            </p:nvGrpSpPr>
            <p:grpSpPr bwMode="auto">
              <a:xfrm>
                <a:off x="6365661" y="2794000"/>
                <a:ext cx="1482725" cy="487363"/>
                <a:chOff x="-10" y="3748"/>
                <a:chExt cx="2061" cy="395"/>
              </a:xfrm>
            </p:grpSpPr>
            <p:sp>
              <p:nvSpPr>
                <p:cNvPr id="18" name="AutoShape 15"/>
                <p:cNvSpPr>
                  <a:spLocks noChangeArrowheads="1"/>
                </p:cNvSpPr>
                <p:nvPr/>
              </p:nvSpPr>
              <p:spPr bwMode="auto">
                <a:xfrm>
                  <a:off x="-10" y="3748"/>
                  <a:ext cx="2061" cy="39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80"/>
                    </a:gs>
                    <a:gs pos="50000">
                      <a:srgbClr val="6666FF"/>
                    </a:gs>
                    <a:gs pos="100000">
                      <a:srgbClr val="000080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TW" altLang="en-US" sz="1600" b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AutoShape 16"/>
                <p:cNvSpPr>
                  <a:spLocks noChangeArrowheads="1"/>
                </p:cNvSpPr>
                <p:nvPr/>
              </p:nvSpPr>
              <p:spPr bwMode="auto">
                <a:xfrm>
                  <a:off x="130" y="3771"/>
                  <a:ext cx="1751" cy="3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F7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algn="ctr"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zh-TW" altLang="en-US" sz="1200" dirty="0">
                      <a:solidFill>
                        <a:schemeClr val="tx1"/>
                      </a:solidFill>
                    </a:rPr>
                    <a:t>全年度</a:t>
                  </a:r>
                  <a:endParaRPr lang="en-US" altLang="zh-TW" sz="1200" dirty="0">
                    <a:solidFill>
                      <a:schemeClr val="tx1"/>
                    </a:solidFill>
                  </a:endParaRPr>
                </a:p>
                <a:p>
                  <a:pPr algn="ctr"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zh-TW" altLang="en-US" sz="1200" dirty="0">
                      <a:solidFill>
                        <a:schemeClr val="tx1"/>
                      </a:solidFill>
                    </a:rPr>
                    <a:t>部門產能效率分析</a:t>
                  </a:r>
                </a:p>
              </p:txBody>
            </p:sp>
          </p:grpSp>
          <p:grpSp>
            <p:nvGrpSpPr>
              <p:cNvPr id="12" name="Group 14"/>
              <p:cNvGrpSpPr>
                <a:grpSpLocks/>
              </p:cNvGrpSpPr>
              <p:nvPr/>
            </p:nvGrpSpPr>
            <p:grpSpPr bwMode="auto">
              <a:xfrm>
                <a:off x="4691942" y="4021418"/>
                <a:ext cx="1482725" cy="487363"/>
                <a:chOff x="552" y="3433"/>
                <a:chExt cx="2061" cy="395"/>
              </a:xfrm>
            </p:grpSpPr>
            <p:sp>
              <p:nvSpPr>
                <p:cNvPr id="16" name="AutoShape 15"/>
                <p:cNvSpPr>
                  <a:spLocks noChangeArrowheads="1"/>
                </p:cNvSpPr>
                <p:nvPr/>
              </p:nvSpPr>
              <p:spPr bwMode="auto">
                <a:xfrm>
                  <a:off x="552" y="3433"/>
                  <a:ext cx="2061" cy="39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80"/>
                    </a:gs>
                    <a:gs pos="50000">
                      <a:srgbClr val="6666FF"/>
                    </a:gs>
                    <a:gs pos="100000">
                      <a:srgbClr val="000080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TW" altLang="en-US" sz="1600" b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AutoShape 16"/>
                <p:cNvSpPr>
                  <a:spLocks noChangeArrowheads="1"/>
                </p:cNvSpPr>
                <p:nvPr/>
              </p:nvSpPr>
              <p:spPr bwMode="auto">
                <a:xfrm>
                  <a:off x="707" y="3456"/>
                  <a:ext cx="1751" cy="3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F7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algn="ctr"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zh-TW" altLang="en-US" sz="1200" dirty="0">
                      <a:solidFill>
                        <a:schemeClr val="tx1"/>
                      </a:solidFill>
                    </a:rPr>
                    <a:t>未來三個月</a:t>
                  </a:r>
                  <a:endParaRPr lang="en-US" altLang="zh-TW" sz="1200" dirty="0">
                    <a:solidFill>
                      <a:schemeClr val="tx1"/>
                    </a:solidFill>
                  </a:endParaRPr>
                </a:p>
                <a:p>
                  <a:pPr algn="ctr"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zh-TW" altLang="en-US" sz="1200" dirty="0">
                      <a:solidFill>
                        <a:schemeClr val="tx1"/>
                      </a:solidFill>
                    </a:rPr>
                    <a:t>部門產能效率分析</a:t>
                  </a:r>
                </a:p>
              </p:txBody>
            </p:sp>
          </p:grpSp>
          <p:grpSp>
            <p:nvGrpSpPr>
              <p:cNvPr id="13" name="Group 14"/>
              <p:cNvGrpSpPr>
                <a:grpSpLocks/>
              </p:cNvGrpSpPr>
              <p:nvPr/>
            </p:nvGrpSpPr>
            <p:grpSpPr bwMode="auto">
              <a:xfrm>
                <a:off x="6395878" y="4018434"/>
                <a:ext cx="1482725" cy="487362"/>
                <a:chOff x="32" y="3419"/>
                <a:chExt cx="2061" cy="395"/>
              </a:xfrm>
            </p:grpSpPr>
            <p:sp>
              <p:nvSpPr>
                <p:cNvPr id="14" name="AutoShape 15"/>
                <p:cNvSpPr>
                  <a:spLocks noChangeArrowheads="1"/>
                </p:cNvSpPr>
                <p:nvPr/>
              </p:nvSpPr>
              <p:spPr bwMode="auto">
                <a:xfrm>
                  <a:off x="32" y="3419"/>
                  <a:ext cx="2061" cy="39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80"/>
                    </a:gs>
                    <a:gs pos="50000">
                      <a:srgbClr val="6666FF"/>
                    </a:gs>
                    <a:gs pos="100000">
                      <a:srgbClr val="000080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TW" altLang="en-US" sz="1600" b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AutoShape 16"/>
                <p:cNvSpPr>
                  <a:spLocks noChangeArrowheads="1"/>
                </p:cNvSpPr>
                <p:nvPr/>
              </p:nvSpPr>
              <p:spPr bwMode="auto">
                <a:xfrm>
                  <a:off x="168" y="3442"/>
                  <a:ext cx="1751" cy="3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F7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algn="ctr"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zh-TW" altLang="en-US" sz="1200" dirty="0">
                      <a:solidFill>
                        <a:schemeClr val="tx1"/>
                      </a:solidFill>
                    </a:rPr>
                    <a:t>未來六個月</a:t>
                  </a:r>
                  <a:endParaRPr lang="en-US" altLang="zh-TW" sz="1200" dirty="0">
                    <a:solidFill>
                      <a:schemeClr val="tx1"/>
                    </a:solidFill>
                  </a:endParaRPr>
                </a:p>
                <a:p>
                  <a:pPr algn="ctr"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zh-TW" altLang="en-US" sz="1200" dirty="0">
                      <a:solidFill>
                        <a:schemeClr val="tx1"/>
                      </a:solidFill>
                    </a:rPr>
                    <a:t>部門產能效率分析</a:t>
                  </a: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066178" y="2100228"/>
            <a:ext cx="4921200" cy="4067291"/>
            <a:chOff x="572172" y="165470"/>
            <a:chExt cx="7872271" cy="6499999"/>
          </a:xfrm>
        </p:grpSpPr>
        <p:sp>
          <p:nvSpPr>
            <p:cNvPr id="94" name="橢圓 93"/>
            <p:cNvSpPr/>
            <p:nvPr/>
          </p:nvSpPr>
          <p:spPr bwMode="auto">
            <a:xfrm>
              <a:off x="572172" y="165470"/>
              <a:ext cx="7872271" cy="649999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65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/>
            </a:p>
          </p:txBody>
        </p:sp>
        <p:sp>
          <p:nvSpPr>
            <p:cNvPr id="100" name="橢圓 99"/>
            <p:cNvSpPr/>
            <p:nvPr/>
          </p:nvSpPr>
          <p:spPr bwMode="auto">
            <a:xfrm>
              <a:off x="2663930" y="1573411"/>
              <a:ext cx="3770347" cy="3655807"/>
            </a:xfrm>
            <a:prstGeom prst="ellipse">
              <a:avLst/>
            </a:prstGeom>
            <a:gradFill flip="none" rotWithShape="1">
              <a:gsLst>
                <a:gs pos="0">
                  <a:srgbClr val="EF7011"/>
                </a:gs>
                <a:gs pos="47000">
                  <a:srgbClr val="FF9900"/>
                </a:gs>
                <a:gs pos="10000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63500" sx="104000" sy="104000" algn="ctr" rotWithShape="0">
                <a:prstClr val="black">
                  <a:alpha val="39000"/>
                </a:prst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01" name="橢圓 100"/>
            <p:cNvSpPr/>
            <p:nvPr/>
          </p:nvSpPr>
          <p:spPr bwMode="auto">
            <a:xfrm>
              <a:off x="3384550" y="2293938"/>
              <a:ext cx="2263775" cy="2195512"/>
            </a:xfrm>
            <a:prstGeom prst="ellipse">
              <a:avLst/>
            </a:prstGeom>
            <a:solidFill>
              <a:srgbClr val="FF66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154" name="圖片 32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5037" y="2263774"/>
              <a:ext cx="3990976" cy="200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核心三、核心技術研發</a:t>
            </a:r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>
          <a:xfrm>
            <a:off x="245488" y="1108075"/>
            <a:ext cx="8640000" cy="115184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滿足各式創新開發應用、</a:t>
            </a:r>
            <a:r>
              <a:rPr lang="en-US" altLang="zh-TW" dirty="0"/>
              <a:t>SaaS</a:t>
            </a:r>
            <a:r>
              <a:rPr lang="zh-TW" altLang="en-US" dirty="0"/>
              <a:t>雲端服務，及大數據</a:t>
            </a:r>
            <a:br>
              <a:rPr lang="en-US" altLang="zh-TW" dirty="0"/>
            </a:br>
            <a:r>
              <a:rPr lang="zh-TW" altLang="en-US" dirty="0"/>
              <a:t>分析儲存之需求</a:t>
            </a:r>
          </a:p>
        </p:txBody>
      </p:sp>
      <p:sp>
        <p:nvSpPr>
          <p:cNvPr id="16388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0FF35B8-C964-4A23-AEEC-52C61B5BA613}" type="slidenum">
              <a:rPr lang="en-US" altLang="zh-TW" sz="1400" b="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zh-TW" sz="1400" b="0">
              <a:solidFill>
                <a:schemeClr val="bg1"/>
              </a:solidFill>
            </a:endParaRPr>
          </a:p>
        </p:txBody>
      </p:sp>
      <p:sp>
        <p:nvSpPr>
          <p:cNvPr id="161" name="梯形 160"/>
          <p:cNvSpPr/>
          <p:nvPr/>
        </p:nvSpPr>
        <p:spPr>
          <a:xfrm rot="10800000">
            <a:off x="3454735" y="1398858"/>
            <a:ext cx="2171644" cy="2033231"/>
          </a:xfrm>
          <a:prstGeom prst="trapezoid">
            <a:avLst>
              <a:gd name="adj" fmla="val 26590"/>
            </a:avLst>
          </a:prstGeom>
          <a:gradFill flip="none" rotWithShape="1">
            <a:gsLst>
              <a:gs pos="100000">
                <a:schemeClr val="accent5">
                  <a:lumMod val="20000"/>
                  <a:lumOff val="80000"/>
                  <a:alpha val="0"/>
                </a:schemeClr>
              </a:gs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rgbClr val="0099CC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4112701" y="1653258"/>
            <a:ext cx="896214" cy="1744332"/>
            <a:chOff x="4124576" y="1493763"/>
            <a:chExt cx="896214" cy="1744332"/>
          </a:xfrm>
        </p:grpSpPr>
        <p:sp>
          <p:nvSpPr>
            <p:cNvPr id="160" name="向下箭號 159"/>
            <p:cNvSpPr/>
            <p:nvPr/>
          </p:nvSpPr>
          <p:spPr>
            <a:xfrm rot="10800000">
              <a:off x="4410152" y="2848708"/>
              <a:ext cx="302315" cy="389387"/>
            </a:xfrm>
            <a:prstGeom prst="downArrow">
              <a:avLst>
                <a:gd name="adj1" fmla="val 50000"/>
                <a:gd name="adj2" fmla="val 65789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3" name="群組 2"/>
            <p:cNvGrpSpPr/>
            <p:nvPr/>
          </p:nvGrpSpPr>
          <p:grpSpPr>
            <a:xfrm>
              <a:off x="4124576" y="1493763"/>
              <a:ext cx="896214" cy="1326786"/>
              <a:chOff x="4124576" y="1493763"/>
              <a:chExt cx="896214" cy="1326786"/>
            </a:xfrm>
          </p:grpSpPr>
          <p:grpSp>
            <p:nvGrpSpPr>
              <p:cNvPr id="166" name="群組 165"/>
              <p:cNvGrpSpPr/>
              <p:nvPr/>
            </p:nvGrpSpPr>
            <p:grpSpPr>
              <a:xfrm>
                <a:off x="4124576" y="1493763"/>
                <a:ext cx="896214" cy="933570"/>
                <a:chOff x="3243437" y="-2319465"/>
                <a:chExt cx="1826533" cy="1902659"/>
              </a:xfrm>
            </p:grpSpPr>
            <p:sp>
              <p:nvSpPr>
                <p:cNvPr id="167" name="橢圓 166"/>
                <p:cNvSpPr/>
                <p:nvPr/>
              </p:nvSpPr>
              <p:spPr bwMode="auto">
                <a:xfrm>
                  <a:off x="3243437" y="-2112528"/>
                  <a:ext cx="1826533" cy="1648044"/>
                </a:xfrm>
                <a:prstGeom prst="ellipse">
                  <a:avLst/>
                </a:prstGeom>
                <a:solidFill>
                  <a:schemeClr val="bg1"/>
                </a:solidFill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 sz="1100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pic>
              <p:nvPicPr>
                <p:cNvPr id="168" name="Picture 12" descr="D:\earth.jpg"/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88479" y="-2319465"/>
                  <a:ext cx="1463922" cy="147126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9" name="矩形 168"/>
                <p:cNvSpPr/>
                <p:nvPr/>
              </p:nvSpPr>
              <p:spPr bwMode="auto">
                <a:xfrm>
                  <a:off x="3347989" y="-1997541"/>
                  <a:ext cx="1562285" cy="689989"/>
                </a:xfrm>
                <a:prstGeom prst="rect">
                  <a:avLst/>
                </a:prstGeom>
                <a:noFill/>
                <a:scene3d>
                  <a:camera prst="isometricOffAxis1Right"/>
                  <a:lightRig rig="threePt" dir="t"/>
                </a:scene3d>
              </p:spPr>
              <p:txBody>
                <a:bodyPr wrap="none">
                  <a:spAutoFit/>
                  <a:scene3d>
                    <a:camera prst="orthographicFront"/>
                    <a:lightRig rig="brightRoom" dir="t"/>
                  </a:scene3d>
                  <a:sp3d contourW="6350" prstMaterial="plastic">
                    <a:bevelT w="20320" h="20320" prst="angle"/>
                    <a:contourClr>
                      <a:schemeClr val="accent1">
                        <a:tint val="100000"/>
                        <a:shade val="100000"/>
                        <a:hueMod val="100000"/>
                        <a:satMod val="100000"/>
                      </a:schemeClr>
                    </a:contourClr>
                  </a:sp3d>
                </a:bodyPr>
                <a:lstStyle/>
                <a:p>
                  <a:pPr algn="ctr">
                    <a:defRPr/>
                  </a:pPr>
                  <a:r>
                    <a:rPr lang="en-US" altLang="zh-TW" sz="1600" b="1" cap="all" dirty="0">
                      <a:ln/>
                      <a:solidFill>
                        <a:srgbClr val="0070C0"/>
                      </a:solidFill>
                      <a:effectLst>
                        <a:outerShdw blurRad="19685" dist="12700" dir="5400000" algn="tl" rotWithShape="0">
                          <a:schemeClr val="accent1">
                            <a:satMod val="130000"/>
                            <a:alpha val="60000"/>
                          </a:schemeClr>
                        </a:outerShdw>
                      </a:effectLst>
                      <a:latin typeface="Arial" panose="020B0604020202020204" pitchFamily="34" charset="0"/>
                    </a:rPr>
                    <a:t>WWW</a:t>
                  </a:r>
                  <a:endParaRPr lang="zh-TW" altLang="en-US" sz="1600" b="1" cap="all" dirty="0">
                    <a:ln/>
                    <a:solidFill>
                      <a:srgbClr val="0070C0"/>
                    </a:solidFill>
                    <a:effectLst>
                      <a:outerShdw blurRad="19685" dist="12700" dir="5400000" algn="tl" rotWithShape="0">
                        <a:schemeClr val="accent1">
                          <a:satMod val="130000"/>
                          <a:alpha val="60000"/>
                        </a:scheme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0" name="文字方塊 134"/>
                <p:cNvSpPr txBox="1">
                  <a:spLocks noChangeArrowheads="1"/>
                </p:cNvSpPr>
                <p:nvPr/>
              </p:nvSpPr>
              <p:spPr bwMode="auto">
                <a:xfrm>
                  <a:off x="3430600" y="-1232249"/>
                  <a:ext cx="1421801" cy="8154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1pPr>
                  <a:lvl2pPr marL="742950" indent="-28575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2pPr>
                  <a:lvl3pPr marL="1143000" indent="-22860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3pPr>
                  <a:lvl4pPr marL="1600200" indent="-22860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4pPr>
                  <a:lvl5pPr marL="2057400" indent="-22860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9pPr>
                </a:lstStyle>
                <a:p>
                  <a:pPr algn="ctr"/>
                  <a:r>
                    <a:rPr lang="zh-TW" altLang="en-US" sz="1000" b="1" dirty="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rPr>
                    <a:t>網站營運</a:t>
                  </a:r>
                  <a:br>
                    <a:rPr lang="en-US" altLang="zh-TW" sz="1000" b="1" dirty="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rPr>
                  </a:br>
                  <a:r>
                    <a:rPr lang="zh-TW" altLang="en-US" sz="1000" b="1" dirty="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rPr>
                    <a:t>系統</a:t>
                  </a:r>
                </a:p>
              </p:txBody>
            </p:sp>
          </p:grpSp>
          <p:sp>
            <p:nvSpPr>
              <p:cNvPr id="171" name="文字方塊 148"/>
              <p:cNvSpPr txBox="1">
                <a:spLocks noChangeArrowheads="1"/>
              </p:cNvSpPr>
              <p:nvPr/>
            </p:nvSpPr>
            <p:spPr bwMode="auto">
              <a:xfrm>
                <a:off x="4249555" y="2420439"/>
                <a:ext cx="60046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marL="171450" indent="-171450" algn="ctr">
                  <a:buFont typeface="Arial" panose="020B0604020202020204" pitchFamily="34" charset="0"/>
                  <a:buChar char="•"/>
                </a:pPr>
                <a:r>
                  <a:rPr lang="en-US" altLang="zh-TW" sz="1000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Wingdings" pitchFamily="2" charset="2"/>
                  </a:rPr>
                  <a:t>B2B</a:t>
                </a:r>
              </a:p>
              <a:p>
                <a:pPr marL="171450" indent="-171450" algn="ctr">
                  <a:buFont typeface="Arial" panose="020B0604020202020204" pitchFamily="34" charset="0"/>
                  <a:buChar char="•"/>
                </a:pPr>
                <a:r>
                  <a:rPr lang="en-US" altLang="zh-TW" sz="1000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Wingdings" pitchFamily="2" charset="2"/>
                  </a:rPr>
                  <a:t>B2C</a:t>
                </a:r>
                <a:endParaRPr lang="zh-TW" altLang="en-US" sz="1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186" name="梯形 185"/>
          <p:cNvSpPr/>
          <p:nvPr/>
        </p:nvSpPr>
        <p:spPr bwMode="auto">
          <a:xfrm rot="13942423">
            <a:off x="5000149" y="1742189"/>
            <a:ext cx="1920914" cy="2393887"/>
          </a:xfrm>
          <a:prstGeom prst="trapezoid">
            <a:avLst/>
          </a:prstGeom>
          <a:gradFill flip="none" rotWithShape="1">
            <a:gsLst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0">
                <a:schemeClr val="accent1">
                  <a:tint val="66000"/>
                  <a:satMod val="160000"/>
                  <a:alpha val="0"/>
                  <a:lumMod val="60000"/>
                  <a:lumOff val="40000"/>
                </a:schemeClr>
              </a:gs>
              <a:gs pos="100000">
                <a:schemeClr val="accent1">
                  <a:alpha val="0"/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000" dirty="0"/>
          </a:p>
        </p:txBody>
      </p:sp>
      <p:grpSp>
        <p:nvGrpSpPr>
          <p:cNvPr id="5" name="群組 4"/>
          <p:cNvGrpSpPr/>
          <p:nvPr/>
        </p:nvGrpSpPr>
        <p:grpSpPr>
          <a:xfrm>
            <a:off x="5071556" y="2191959"/>
            <a:ext cx="1754351" cy="1483526"/>
            <a:chOff x="5083431" y="2032464"/>
            <a:chExt cx="1754351" cy="1483526"/>
          </a:xfrm>
        </p:grpSpPr>
        <p:grpSp>
          <p:nvGrpSpPr>
            <p:cNvPr id="187" name="群組 119"/>
            <p:cNvGrpSpPr>
              <a:grpSpLocks/>
            </p:cNvGrpSpPr>
            <p:nvPr/>
          </p:nvGrpSpPr>
          <p:grpSpPr bwMode="auto">
            <a:xfrm>
              <a:off x="5936316" y="2032464"/>
              <a:ext cx="901466" cy="789361"/>
              <a:chOff x="5740980" y="810028"/>
              <a:chExt cx="1506713" cy="1319260"/>
            </a:xfrm>
          </p:grpSpPr>
          <p:sp>
            <p:nvSpPr>
              <p:cNvPr id="188" name="橢圓 187"/>
              <p:cNvSpPr/>
              <p:nvPr/>
            </p:nvSpPr>
            <p:spPr>
              <a:xfrm>
                <a:off x="5740980" y="810028"/>
                <a:ext cx="1460970" cy="1319260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sz="1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89" name="群組 3"/>
              <p:cNvGrpSpPr>
                <a:grpSpLocks/>
              </p:cNvGrpSpPr>
              <p:nvPr>
                <p:custDataLst>
                  <p:tags r:id="rId1"/>
                </p:custDataLst>
              </p:nvPr>
            </p:nvGrpSpPr>
            <p:grpSpPr bwMode="auto">
              <a:xfrm>
                <a:off x="5846914" y="846312"/>
                <a:ext cx="1230633" cy="963897"/>
                <a:chOff x="4376713" y="1925891"/>
                <a:chExt cx="2031642" cy="1231900"/>
              </a:xfrm>
            </p:grpSpPr>
            <p:pic>
              <p:nvPicPr>
                <p:cNvPr id="191" name="Picture 197" descr="雲6"/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48824" y="1925891"/>
                  <a:ext cx="1916113" cy="1231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92" name="Group 67"/>
                <p:cNvGrpSpPr>
                  <a:grpSpLocks/>
                </p:cNvGrpSpPr>
                <p:nvPr/>
              </p:nvGrpSpPr>
              <p:grpSpPr bwMode="auto">
                <a:xfrm>
                  <a:off x="4677091" y="2001761"/>
                  <a:ext cx="1328880" cy="713480"/>
                  <a:chOff x="1959" y="2456"/>
                  <a:chExt cx="803" cy="467"/>
                </a:xfrm>
              </p:grpSpPr>
              <p:pic>
                <p:nvPicPr>
                  <p:cNvPr id="195" name="Picture 82" descr="電腦7"/>
                  <p:cNvPicPr>
                    <a:picLocks noChangeAspect="1" noChangeArrowheads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59" y="2456"/>
                    <a:ext cx="230" cy="4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6" name="Picture 82" descr="電腦7"/>
                  <p:cNvPicPr>
                    <a:picLocks noChangeAspect="1" noChangeArrowheads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20" y="2471"/>
                    <a:ext cx="230" cy="4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7" name="Picture 82" descr="電腦7"/>
                  <p:cNvPicPr>
                    <a:picLocks noChangeAspect="1" noChangeArrowheads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35" y="2471"/>
                    <a:ext cx="230" cy="4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8" name="Picture 82" descr="電腦7"/>
                  <p:cNvPicPr>
                    <a:picLocks noChangeAspect="1" noChangeArrowheads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32" y="2471"/>
                    <a:ext cx="230" cy="4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93" name="Picture 26" descr="db"/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2656" y="2354645"/>
                  <a:ext cx="498811" cy="3444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4376713" y="2528677"/>
                  <a:ext cx="2031642" cy="49305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prstShdw prst="shdw17" dist="17961" dir="2700000">
                    <a:schemeClr val="accent1">
                      <a:gamma/>
                      <a:shade val="60000"/>
                      <a:invGamma/>
                      <a:alpha val="50000"/>
                    </a:schemeClr>
                  </a:prstShdw>
                </a:effectLst>
                <a:extLst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defRPr/>
                  </a:pPr>
                  <a:r>
                    <a:rPr lang="en-US" altLang="zh-TW" sz="1000" b="1" dirty="0" err="1">
                      <a:solidFill>
                        <a:schemeClr val="tx1"/>
                      </a:solidFill>
                      <a:latin typeface="Calibri" pitchFamily="34" charset="0"/>
                      <a:ea typeface="微軟正黑體" pitchFamily="34" charset="-120"/>
                    </a:rPr>
                    <a:t>CloudDB</a:t>
                  </a:r>
                  <a:endParaRPr lang="zh-TW" altLang="en-US" sz="1000" b="1" dirty="0">
                    <a:solidFill>
                      <a:schemeClr val="tx1"/>
                    </a:solidFill>
                    <a:latin typeface="Calibri" pitchFamily="34" charset="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190" name="文字方塊 198"/>
              <p:cNvSpPr txBox="1">
                <a:spLocks noChangeArrowheads="1"/>
              </p:cNvSpPr>
              <p:nvPr/>
            </p:nvSpPr>
            <p:spPr bwMode="auto">
              <a:xfrm>
                <a:off x="5813751" y="1611828"/>
                <a:ext cx="1433942" cy="411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/>
                <a:r>
                  <a:rPr lang="zh-TW" altLang="en-US" sz="1000" b="1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雲端資料庫 </a:t>
                </a:r>
              </a:p>
            </p:txBody>
          </p:sp>
        </p:grpSp>
        <p:sp>
          <p:nvSpPr>
            <p:cNvPr id="199" name="向下箭號 198"/>
            <p:cNvSpPr/>
            <p:nvPr/>
          </p:nvSpPr>
          <p:spPr>
            <a:xfrm rot="13500000">
              <a:off x="5128387" y="3156346"/>
              <a:ext cx="314688" cy="404599"/>
            </a:xfrm>
            <a:prstGeom prst="downArrow">
              <a:avLst>
                <a:gd name="adj1" fmla="val 50000"/>
                <a:gd name="adj2" fmla="val 65789"/>
              </a:avLst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000"/>
            </a:p>
          </p:txBody>
        </p:sp>
        <p:sp>
          <p:nvSpPr>
            <p:cNvPr id="200" name="文字方塊 120"/>
            <p:cNvSpPr txBox="1">
              <a:spLocks noChangeArrowheads="1"/>
            </p:cNvSpPr>
            <p:nvPr/>
          </p:nvSpPr>
          <p:spPr bwMode="auto">
            <a:xfrm>
              <a:off x="5374920" y="2673465"/>
              <a:ext cx="83019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私有雲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公有雲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混合雲</a:t>
              </a:r>
            </a:p>
          </p:txBody>
        </p:sp>
      </p:grpSp>
      <p:sp>
        <p:nvSpPr>
          <p:cNvPr id="211" name="梯形 210"/>
          <p:cNvSpPr/>
          <p:nvPr/>
        </p:nvSpPr>
        <p:spPr>
          <a:xfrm rot="16200000">
            <a:off x="5668201" y="2835051"/>
            <a:ext cx="1727359" cy="2584884"/>
          </a:xfrm>
          <a:prstGeom prst="trapezoid">
            <a:avLst>
              <a:gd name="adj" fmla="val 26590"/>
            </a:avLst>
          </a:prstGeom>
          <a:gradFill flip="none" rotWithShape="1">
            <a:gsLst>
              <a:gs pos="100000">
                <a:schemeClr val="accent5">
                  <a:lumMod val="20000"/>
                  <a:lumOff val="80000"/>
                  <a:alpha val="0"/>
                </a:schemeClr>
              </a:gs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rgbClr val="0099CC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5335708" y="3555863"/>
            <a:ext cx="2711404" cy="1169551"/>
            <a:chOff x="5347583" y="3396368"/>
            <a:chExt cx="2711404" cy="1169551"/>
          </a:xfrm>
        </p:grpSpPr>
        <p:grpSp>
          <p:nvGrpSpPr>
            <p:cNvPr id="201" name="群組 121"/>
            <p:cNvGrpSpPr>
              <a:grpSpLocks/>
            </p:cNvGrpSpPr>
            <p:nvPr/>
          </p:nvGrpSpPr>
          <p:grpSpPr bwMode="auto">
            <a:xfrm>
              <a:off x="6997356" y="3590406"/>
              <a:ext cx="1061631" cy="786865"/>
              <a:chOff x="6664281" y="2581581"/>
              <a:chExt cx="2647178" cy="2216848"/>
            </a:xfrm>
          </p:grpSpPr>
          <p:pic>
            <p:nvPicPr>
              <p:cNvPr id="202" name="Picture 5" descr="D:\eric\簡報用圖庫\雲7.pn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4281" y="2581581"/>
                <a:ext cx="2647178" cy="2216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3" name="群組 189"/>
              <p:cNvGrpSpPr>
                <a:grpSpLocks/>
              </p:cNvGrpSpPr>
              <p:nvPr/>
            </p:nvGrpSpPr>
            <p:grpSpPr bwMode="auto">
              <a:xfrm>
                <a:off x="6880313" y="2974103"/>
                <a:ext cx="2132332" cy="1454092"/>
                <a:chOff x="6619085" y="2782127"/>
                <a:chExt cx="2132332" cy="1454092"/>
              </a:xfrm>
            </p:grpSpPr>
            <p:pic>
              <p:nvPicPr>
                <p:cNvPr id="204" name="Picture 3" descr="D:\BigData_2267x1146_trasparent2.png"/>
                <p:cNvPicPr>
                  <a:picLocks noChangeAspect="1" noChangeArrowheads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19085" y="2886094"/>
                  <a:ext cx="1659096" cy="836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5" name="文字方塊 191"/>
                <p:cNvSpPr txBox="1">
                  <a:spLocks noChangeArrowheads="1"/>
                </p:cNvSpPr>
                <p:nvPr/>
              </p:nvSpPr>
              <p:spPr bwMode="auto">
                <a:xfrm>
                  <a:off x="6692116" y="3542537"/>
                  <a:ext cx="2059301" cy="6936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1pPr>
                  <a:lvl2pPr marL="742950" indent="-28575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2pPr>
                  <a:lvl3pPr marL="1143000" indent="-22860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3pPr>
                  <a:lvl4pPr marL="1600200" indent="-22860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4pPr>
                  <a:lvl5pPr marL="2057400" indent="-22860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9pPr>
                </a:lstStyle>
                <a:p>
                  <a:r>
                    <a:rPr lang="zh-TW" altLang="en-US" sz="1000" b="1" dirty="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rPr>
                    <a:t>巨量資料庫</a:t>
                  </a:r>
                </a:p>
              </p:txBody>
            </p:sp>
            <p:pic>
              <p:nvPicPr>
                <p:cNvPr id="206" name="Picture 44" descr="資料庫1"/>
                <p:cNvPicPr>
                  <a:picLocks noChangeAspect="1" noChangeArrowheads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2383"/>
                <a:stretch>
                  <a:fillRect/>
                </a:stretch>
              </p:blipFill>
              <p:spPr bwMode="auto">
                <a:xfrm>
                  <a:off x="7755585" y="2782127"/>
                  <a:ext cx="539302" cy="7716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7" name="Picture 8" descr="D:\Project\簡報用圖庫\資料庫4.png"/>
                <p:cNvPicPr>
                  <a:picLocks noChangeAspect="1" noChangeArrowheads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549" y="3136080"/>
                  <a:ext cx="409877" cy="6326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8" name="Picture 8" descr="D:\Project\簡報用圖庫\資料庫4.png"/>
                <p:cNvPicPr>
                  <a:picLocks noChangeAspect="1" noChangeArrowheads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23359" y="3136080"/>
                  <a:ext cx="409876" cy="6326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9" name="Picture 8" descr="D:\Project\簡報用圖庫\資料庫4.png"/>
                <p:cNvPicPr>
                  <a:picLocks noChangeAspect="1" noChangeArrowheads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48118" y="3245057"/>
                  <a:ext cx="409877" cy="6326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10" name="向下箭號 209"/>
            <p:cNvSpPr/>
            <p:nvPr/>
          </p:nvSpPr>
          <p:spPr>
            <a:xfrm rot="16200000">
              <a:off x="5390618" y="3785914"/>
              <a:ext cx="298841" cy="384912"/>
            </a:xfrm>
            <a:prstGeom prst="downArrow">
              <a:avLst>
                <a:gd name="adj1" fmla="val 50000"/>
                <a:gd name="adj2" fmla="val 65789"/>
              </a:avLst>
            </a:prstGeom>
            <a:gradFill flip="none" rotWithShape="1">
              <a:gsLst>
                <a:gs pos="0">
                  <a:schemeClr val="accent5">
                    <a:alpha val="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12" name="文字方塊 149"/>
            <p:cNvSpPr txBox="1">
              <a:spLocks noChangeArrowheads="1"/>
            </p:cNvSpPr>
            <p:nvPr/>
          </p:nvSpPr>
          <p:spPr bwMode="auto">
            <a:xfrm>
              <a:off x="5721370" y="3396368"/>
              <a:ext cx="1701041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77800" indent="-1778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輿情分析系統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食品產業巨量資料</a:t>
              </a:r>
              <a:b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</a:b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分析平台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市場分析、交易</a:t>
              </a:r>
              <a:b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</a:b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監控系統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環保巨量資料共享</a:t>
              </a:r>
              <a:b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</a:b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平台</a:t>
              </a:r>
            </a:p>
          </p:txBody>
        </p:sp>
      </p:grpSp>
      <p:sp>
        <p:nvSpPr>
          <p:cNvPr id="214" name="梯形 213"/>
          <p:cNvSpPr/>
          <p:nvPr/>
        </p:nvSpPr>
        <p:spPr bwMode="auto">
          <a:xfrm rot="18427981">
            <a:off x="5116830" y="4103525"/>
            <a:ext cx="1895902" cy="2696370"/>
          </a:xfrm>
          <a:prstGeom prst="trapezoid">
            <a:avLst>
              <a:gd name="adj" fmla="val 27503"/>
            </a:avLst>
          </a:prstGeom>
          <a:gradFill flip="none" rotWithShape="1">
            <a:gsLst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0">
                <a:schemeClr val="accent1">
                  <a:tint val="66000"/>
                  <a:satMod val="160000"/>
                  <a:alpha val="0"/>
                  <a:lumMod val="60000"/>
                  <a:lumOff val="40000"/>
                </a:schemeClr>
              </a:gs>
              <a:gs pos="100000">
                <a:schemeClr val="accent1">
                  <a:alpha val="0"/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5141784" y="4574053"/>
            <a:ext cx="2099249" cy="1710922"/>
            <a:chOff x="5153659" y="4414558"/>
            <a:chExt cx="2099249" cy="1710922"/>
          </a:xfrm>
        </p:grpSpPr>
        <p:grpSp>
          <p:nvGrpSpPr>
            <p:cNvPr id="215" name="群組 122"/>
            <p:cNvGrpSpPr>
              <a:grpSpLocks/>
            </p:cNvGrpSpPr>
            <p:nvPr/>
          </p:nvGrpSpPr>
          <p:grpSpPr bwMode="auto">
            <a:xfrm>
              <a:off x="6376968" y="5260746"/>
              <a:ext cx="875940" cy="864734"/>
              <a:chOff x="5933803" y="4176705"/>
              <a:chExt cx="1460492" cy="1441720"/>
            </a:xfrm>
          </p:grpSpPr>
          <p:sp>
            <p:nvSpPr>
              <p:cNvPr id="216" name="橢圓 215"/>
              <p:cNvSpPr/>
              <p:nvPr/>
            </p:nvSpPr>
            <p:spPr>
              <a:xfrm>
                <a:off x="5933803" y="4286868"/>
                <a:ext cx="1460492" cy="1319124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217" name="Picture 6" descr="D:\openbox.gif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2807" y="4290459"/>
                <a:ext cx="933053" cy="74247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44" descr="資料庫1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2383"/>
              <a:stretch>
                <a:fillRect/>
              </a:stretch>
            </p:blipFill>
            <p:spPr bwMode="auto">
              <a:xfrm>
                <a:off x="6478914" y="4176705"/>
                <a:ext cx="411558" cy="588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9" name="文字方塊 187"/>
              <p:cNvSpPr txBox="1">
                <a:spLocks noChangeArrowheads="1"/>
              </p:cNvSpPr>
              <p:nvPr/>
            </p:nvSpPr>
            <p:spPr bwMode="auto">
              <a:xfrm>
                <a:off x="6178396" y="4951345"/>
                <a:ext cx="1088348" cy="667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/>
                <a:r>
                  <a:rPr lang="en-US" altLang="zh-TW" sz="1000" b="1" dirty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rPr>
                  <a:t>Bundle </a:t>
                </a:r>
                <a:br>
                  <a:rPr lang="en-US" altLang="zh-TW" sz="1000" b="1" dirty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rPr>
                </a:br>
                <a:r>
                  <a:rPr lang="zh-TW" altLang="en-US" sz="1000" b="1" dirty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rPr>
                  <a:t>系統 </a:t>
                </a:r>
              </a:p>
            </p:txBody>
          </p:sp>
        </p:grpSp>
        <p:sp>
          <p:nvSpPr>
            <p:cNvPr id="220" name="向下箭號 219"/>
            <p:cNvSpPr/>
            <p:nvPr/>
          </p:nvSpPr>
          <p:spPr>
            <a:xfrm rot="18900000">
              <a:off x="5153659" y="4414558"/>
              <a:ext cx="291324" cy="376097"/>
            </a:xfrm>
            <a:prstGeom prst="downArrow">
              <a:avLst>
                <a:gd name="adj1" fmla="val 50000"/>
                <a:gd name="adj2" fmla="val 65789"/>
              </a:avLst>
            </a:prstGeom>
            <a:gradFill flip="none" rotWithShape="1">
              <a:gsLst>
                <a:gs pos="0">
                  <a:schemeClr val="accent5">
                    <a:alpha val="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21" name="文字方塊 123"/>
            <p:cNvSpPr txBox="1">
              <a:spLocks noChangeArrowheads="1"/>
            </p:cNvSpPr>
            <p:nvPr/>
          </p:nvSpPr>
          <p:spPr bwMode="auto">
            <a:xfrm>
              <a:off x="5334168" y="4702579"/>
              <a:ext cx="157174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網路監視系統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店舗管理系統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FAX server</a:t>
              </a: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EDI</a:t>
              </a: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資料交換系統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加油站 </a:t>
              </a: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POS</a:t>
              </a:r>
              <a:b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</a:b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管理系統</a:t>
              </a:r>
              <a:endParaRPr lang="zh-TW" altLang="en-US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23" name="梯形 222"/>
          <p:cNvSpPr/>
          <p:nvPr/>
        </p:nvSpPr>
        <p:spPr>
          <a:xfrm>
            <a:off x="3598540" y="4763371"/>
            <a:ext cx="1938496" cy="2251438"/>
          </a:xfrm>
          <a:prstGeom prst="trapezoid">
            <a:avLst>
              <a:gd name="adj" fmla="val 26590"/>
            </a:avLst>
          </a:prstGeom>
          <a:gradFill flip="none" rotWithShape="1">
            <a:gsLst>
              <a:gs pos="100000">
                <a:schemeClr val="accent5">
                  <a:lumMod val="20000"/>
                  <a:lumOff val="80000"/>
                  <a:alpha val="0"/>
                </a:schemeClr>
              </a:gs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rgbClr val="0099CC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3995306" y="4895765"/>
            <a:ext cx="1136650" cy="1752770"/>
            <a:chOff x="4007181" y="4736270"/>
            <a:chExt cx="1136650" cy="1752770"/>
          </a:xfrm>
        </p:grpSpPr>
        <p:grpSp>
          <p:nvGrpSpPr>
            <p:cNvPr id="224" name="群組 144"/>
            <p:cNvGrpSpPr>
              <a:grpSpLocks/>
            </p:cNvGrpSpPr>
            <p:nvPr/>
          </p:nvGrpSpPr>
          <p:grpSpPr bwMode="auto">
            <a:xfrm>
              <a:off x="4185108" y="5533975"/>
              <a:ext cx="820400" cy="955065"/>
              <a:chOff x="3416412" y="5057384"/>
              <a:chExt cx="1462080" cy="1701970"/>
            </a:xfrm>
          </p:grpSpPr>
          <p:sp>
            <p:nvSpPr>
              <p:cNvPr id="225" name="橢圓 224"/>
              <p:cNvSpPr/>
              <p:nvPr/>
            </p:nvSpPr>
            <p:spPr>
              <a:xfrm>
                <a:off x="3416412" y="5368898"/>
                <a:ext cx="1462080" cy="1319125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26" name="文字方塊 164"/>
              <p:cNvSpPr txBox="1">
                <a:spLocks noChangeArrowheads="1"/>
              </p:cNvSpPr>
              <p:nvPr/>
            </p:nvSpPr>
            <p:spPr bwMode="auto">
              <a:xfrm>
                <a:off x="3482690" y="6046340"/>
                <a:ext cx="1311007" cy="713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/>
                <a:r>
                  <a:rPr lang="zh-TW" altLang="en-US" sz="1000" b="1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手持設備</a:t>
                </a:r>
                <a:br>
                  <a:rPr lang="en-US" altLang="zh-TW" sz="1000" b="1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</a:br>
                <a:r>
                  <a:rPr lang="zh-TW" altLang="en-US" sz="1000" b="1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同步</a:t>
                </a:r>
              </a:p>
            </p:txBody>
          </p:sp>
          <p:pic>
            <p:nvPicPr>
              <p:cNvPr id="227" name="Picture 7" descr="D:\mobile.gif"/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2136" y="5057384"/>
                <a:ext cx="1061209" cy="108963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8" name="向下箭號 227"/>
            <p:cNvSpPr/>
            <p:nvPr/>
          </p:nvSpPr>
          <p:spPr>
            <a:xfrm>
              <a:off x="4438123" y="4736270"/>
              <a:ext cx="283080" cy="365454"/>
            </a:xfrm>
            <a:prstGeom prst="downArrow">
              <a:avLst>
                <a:gd name="adj1" fmla="val 50000"/>
                <a:gd name="adj2" fmla="val 65789"/>
              </a:avLst>
            </a:prstGeom>
            <a:gradFill flip="none" rotWithShape="1">
              <a:gsLst>
                <a:gs pos="0">
                  <a:schemeClr val="accent5">
                    <a:alpha val="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29" name="文字方塊 228"/>
            <p:cNvSpPr txBox="1"/>
            <p:nvPr/>
          </p:nvSpPr>
          <p:spPr bwMode="auto">
            <a:xfrm>
              <a:off x="4007181" y="5168793"/>
              <a:ext cx="1136650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altLang="zh-TW" sz="1000" dirty="0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"/>
                </a:rPr>
                <a:t>Dmsync</a:t>
              </a:r>
              <a:r>
                <a:rPr lang="zh-TW" altLang="en-US" sz="1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資料同步系統</a:t>
              </a:r>
              <a:r>
                <a:rPr lang="zh-TW" altLang="en-US" sz="1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"/>
                </a:rPr>
                <a:t>   </a:t>
              </a:r>
              <a:endParaRPr lang="zh-TW" altLang="en-US" sz="1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1" name="梯形 230"/>
          <p:cNvSpPr/>
          <p:nvPr/>
        </p:nvSpPr>
        <p:spPr bwMode="auto">
          <a:xfrm rot="2700000">
            <a:off x="2109008" y="4054533"/>
            <a:ext cx="2135432" cy="2778763"/>
          </a:xfrm>
          <a:prstGeom prst="trapezoid">
            <a:avLst>
              <a:gd name="adj" fmla="val 26438"/>
            </a:avLst>
          </a:prstGeom>
          <a:gradFill flip="none" rotWithShape="1">
            <a:gsLst>
              <a:gs pos="100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tint val="66000"/>
                  <a:satMod val="160000"/>
                  <a:alpha val="0"/>
                  <a:lumMod val="60000"/>
                  <a:lumOff val="4000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grpSp>
        <p:nvGrpSpPr>
          <p:cNvPr id="230" name="群組 229"/>
          <p:cNvGrpSpPr/>
          <p:nvPr/>
        </p:nvGrpSpPr>
        <p:grpSpPr>
          <a:xfrm>
            <a:off x="2047063" y="4619127"/>
            <a:ext cx="2004109" cy="1648304"/>
            <a:chOff x="1964334" y="4371246"/>
            <a:chExt cx="2004109" cy="1648304"/>
          </a:xfrm>
        </p:grpSpPr>
        <p:grpSp>
          <p:nvGrpSpPr>
            <p:cNvPr id="9" name="群組 8"/>
            <p:cNvGrpSpPr/>
            <p:nvPr/>
          </p:nvGrpSpPr>
          <p:grpSpPr>
            <a:xfrm>
              <a:off x="1964334" y="5217299"/>
              <a:ext cx="864000" cy="802251"/>
              <a:chOff x="1932435" y="5238565"/>
              <a:chExt cx="864000" cy="802251"/>
            </a:xfrm>
          </p:grpSpPr>
          <p:sp>
            <p:nvSpPr>
              <p:cNvPr id="232" name="橢圓 231"/>
              <p:cNvSpPr/>
              <p:nvPr/>
            </p:nvSpPr>
            <p:spPr bwMode="auto">
              <a:xfrm>
                <a:off x="1932435" y="5248816"/>
                <a:ext cx="864000" cy="792000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33" name="文字方塊 132"/>
              <p:cNvSpPr txBox="1">
                <a:spLocks noChangeArrowheads="1"/>
              </p:cNvSpPr>
              <p:nvPr/>
            </p:nvSpPr>
            <p:spPr bwMode="auto">
              <a:xfrm>
                <a:off x="2079295" y="5781511"/>
                <a:ext cx="68298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r>
                  <a:rPr lang="zh-TW" altLang="en-US" sz="1000" b="1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製造業</a:t>
                </a:r>
              </a:p>
            </p:txBody>
          </p:sp>
          <p:pic>
            <p:nvPicPr>
              <p:cNvPr id="234" name="Picture 10" descr="D:\plants.gif"/>
              <p:cNvPicPr>
                <a:picLocks noChangeAspect="1" noChangeArrowheads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8120" y="5238565"/>
                <a:ext cx="690448" cy="52671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5" name="向下箭號 234"/>
            <p:cNvSpPr/>
            <p:nvPr/>
          </p:nvSpPr>
          <p:spPr>
            <a:xfrm rot="2700000">
              <a:off x="3614885" y="4343004"/>
              <a:ext cx="325316" cy="381800"/>
            </a:xfrm>
            <a:prstGeom prst="downArrow">
              <a:avLst>
                <a:gd name="adj1" fmla="val 50000"/>
                <a:gd name="adj2" fmla="val 65789"/>
              </a:avLst>
            </a:prstGeom>
            <a:gradFill flip="none" rotWithShape="1">
              <a:gsLst>
                <a:gs pos="0">
                  <a:schemeClr val="accent5">
                    <a:alpha val="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22" name="文字方塊 221"/>
            <p:cNvSpPr txBox="1"/>
            <p:nvPr/>
          </p:nvSpPr>
          <p:spPr>
            <a:xfrm>
              <a:off x="2597042" y="4573432"/>
              <a:ext cx="1308371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EIP</a:t>
              </a: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ERP</a:t>
              </a: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庫存控制系統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會計、應付</a:t>
              </a: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/</a:t>
              </a: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應收</a:t>
              </a:r>
              <a:b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</a:b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賬款系統</a:t>
              </a:r>
              <a:endParaRPr lang="zh-TW" altLang="en-US" sz="1000" dirty="0"/>
            </a:p>
          </p:txBody>
        </p:sp>
      </p:grpSp>
      <p:sp>
        <p:nvSpPr>
          <p:cNvPr id="239" name="梯形 238"/>
          <p:cNvSpPr/>
          <p:nvPr/>
        </p:nvSpPr>
        <p:spPr>
          <a:xfrm rot="5400000">
            <a:off x="1598340" y="2835805"/>
            <a:ext cx="2009504" cy="2615057"/>
          </a:xfrm>
          <a:prstGeom prst="trapezoid">
            <a:avLst>
              <a:gd name="adj" fmla="val 26590"/>
            </a:avLst>
          </a:prstGeom>
          <a:gradFill flip="none" rotWithShape="1">
            <a:gsLst>
              <a:gs pos="100000">
                <a:schemeClr val="accent5">
                  <a:lumMod val="20000"/>
                  <a:lumOff val="80000"/>
                  <a:alpha val="0"/>
                </a:schemeClr>
              </a:gs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rgbClr val="0099CC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000" dirty="0"/>
          </a:p>
        </p:txBody>
      </p:sp>
      <p:grpSp>
        <p:nvGrpSpPr>
          <p:cNvPr id="237" name="群組 236"/>
          <p:cNvGrpSpPr/>
          <p:nvPr/>
        </p:nvGrpSpPr>
        <p:grpSpPr>
          <a:xfrm>
            <a:off x="1120967" y="3754192"/>
            <a:ext cx="2669690" cy="767346"/>
            <a:chOff x="1132842" y="3594697"/>
            <a:chExt cx="2669690" cy="767346"/>
          </a:xfrm>
        </p:grpSpPr>
        <p:grpSp>
          <p:nvGrpSpPr>
            <p:cNvPr id="240" name="群組 239"/>
            <p:cNvGrpSpPr/>
            <p:nvPr/>
          </p:nvGrpSpPr>
          <p:grpSpPr>
            <a:xfrm>
              <a:off x="1132842" y="3594697"/>
              <a:ext cx="850452" cy="767346"/>
              <a:chOff x="935038" y="2541588"/>
              <a:chExt cx="1462087" cy="1319212"/>
            </a:xfrm>
          </p:grpSpPr>
          <p:sp>
            <p:nvSpPr>
              <p:cNvPr id="241" name="橢圓 240"/>
              <p:cNvSpPr/>
              <p:nvPr/>
            </p:nvSpPr>
            <p:spPr bwMode="auto">
              <a:xfrm>
                <a:off x="935038" y="2541588"/>
                <a:ext cx="1462087" cy="131921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sz="1000" u="sng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42" name="文字方塊 130"/>
              <p:cNvSpPr txBox="1">
                <a:spLocks noChangeArrowheads="1"/>
              </p:cNvSpPr>
              <p:nvPr/>
            </p:nvSpPr>
            <p:spPr bwMode="auto">
              <a:xfrm>
                <a:off x="1184405" y="3406525"/>
                <a:ext cx="978883" cy="42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r>
                  <a:rPr lang="zh-TW" altLang="en-US" sz="1000" b="1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交通業</a:t>
                </a:r>
              </a:p>
            </p:txBody>
          </p:sp>
          <p:pic>
            <p:nvPicPr>
              <p:cNvPr id="243" name="Picture 9" descr="D:\bus2.gif"/>
              <p:cNvPicPr>
                <a:picLocks noChangeAspect="1" noChangeArrowheads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14082" y="2833208"/>
                <a:ext cx="1289050" cy="58261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4" name="向下箭號 243"/>
            <p:cNvSpPr/>
            <p:nvPr/>
          </p:nvSpPr>
          <p:spPr>
            <a:xfrm rot="5400000">
              <a:off x="3458420" y="3765786"/>
              <a:ext cx="300795" cy="387429"/>
            </a:xfrm>
            <a:prstGeom prst="downArrow">
              <a:avLst>
                <a:gd name="adj1" fmla="val 50000"/>
                <a:gd name="adj2" fmla="val 65789"/>
              </a:avLst>
            </a:prstGeom>
            <a:gradFill flip="none" rotWithShape="1">
              <a:gsLst>
                <a:gs pos="0">
                  <a:schemeClr val="accent5">
                    <a:alpha val="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000"/>
            </a:p>
          </p:txBody>
        </p:sp>
        <p:sp>
          <p:nvSpPr>
            <p:cNvPr id="236" name="文字方塊 235"/>
            <p:cNvSpPr txBox="1"/>
            <p:nvPr/>
          </p:nvSpPr>
          <p:spPr>
            <a:xfrm>
              <a:off x="1966263" y="3609028"/>
              <a:ext cx="15119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客運汽車管理系統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轉運站營運管理系統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站務營運資訊系統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旅客資訊管理系統</a:t>
              </a:r>
              <a:endParaRPr lang="zh-TW" altLang="en-US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47" name="梯形 246"/>
          <p:cNvSpPr/>
          <p:nvPr/>
        </p:nvSpPr>
        <p:spPr bwMode="auto">
          <a:xfrm rot="7878133">
            <a:off x="1955023" y="1396340"/>
            <a:ext cx="2084393" cy="2712347"/>
          </a:xfrm>
          <a:prstGeom prst="trapezoid">
            <a:avLst>
              <a:gd name="adj" fmla="val 26590"/>
            </a:avLst>
          </a:prstGeom>
          <a:gradFill flip="none" rotWithShape="1">
            <a:gsLst>
              <a:gs pos="100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tint val="66000"/>
                  <a:satMod val="160000"/>
                  <a:alpha val="0"/>
                  <a:lumMod val="60000"/>
                  <a:lumOff val="4000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grpSp>
        <p:nvGrpSpPr>
          <p:cNvPr id="245" name="群組 244"/>
          <p:cNvGrpSpPr/>
          <p:nvPr/>
        </p:nvGrpSpPr>
        <p:grpSpPr>
          <a:xfrm>
            <a:off x="2058789" y="2088798"/>
            <a:ext cx="1954418" cy="1579998"/>
            <a:chOff x="2070664" y="2088798"/>
            <a:chExt cx="1954418" cy="1579998"/>
          </a:xfrm>
        </p:grpSpPr>
        <p:grpSp>
          <p:nvGrpSpPr>
            <p:cNvPr id="248" name="群組 247"/>
            <p:cNvGrpSpPr/>
            <p:nvPr/>
          </p:nvGrpSpPr>
          <p:grpSpPr>
            <a:xfrm>
              <a:off x="2070664" y="2088798"/>
              <a:ext cx="881130" cy="795890"/>
              <a:chOff x="1743075" y="769938"/>
              <a:chExt cx="1460500" cy="1319212"/>
            </a:xfrm>
          </p:grpSpPr>
          <p:sp>
            <p:nvSpPr>
              <p:cNvPr id="249" name="橢圓 248"/>
              <p:cNvSpPr/>
              <p:nvPr/>
            </p:nvSpPr>
            <p:spPr bwMode="auto">
              <a:xfrm>
                <a:off x="1743075" y="769938"/>
                <a:ext cx="1460500" cy="131921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50" name="文字方塊 128"/>
              <p:cNvSpPr txBox="1">
                <a:spLocks noChangeArrowheads="1"/>
              </p:cNvSpPr>
              <p:nvPr/>
            </p:nvSpPr>
            <p:spPr bwMode="auto">
              <a:xfrm>
                <a:off x="1994988" y="1649619"/>
                <a:ext cx="943776" cy="408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r>
                  <a:rPr lang="zh-TW" altLang="en-US" sz="1000" b="1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金融業</a:t>
                </a:r>
              </a:p>
            </p:txBody>
          </p:sp>
          <p:pic>
            <p:nvPicPr>
              <p:cNvPr id="251" name="Picture 11" descr="D:\banking.jpg"/>
              <p:cNvPicPr>
                <a:picLocks noChangeAspect="1" noChangeArrowheads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6400" y="926457"/>
                <a:ext cx="1343828" cy="89244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2" name="向下箭號 251"/>
            <p:cNvSpPr/>
            <p:nvPr/>
          </p:nvSpPr>
          <p:spPr>
            <a:xfrm rot="8100000">
              <a:off x="3720537" y="3275631"/>
              <a:ext cx="304545" cy="393165"/>
            </a:xfrm>
            <a:prstGeom prst="downArrow">
              <a:avLst>
                <a:gd name="adj1" fmla="val 50000"/>
                <a:gd name="adj2" fmla="val 65789"/>
              </a:avLst>
            </a:prstGeom>
            <a:gradFill flip="none" rotWithShape="1">
              <a:gsLst>
                <a:gs pos="0">
                  <a:schemeClr val="accent5">
                    <a:alpha val="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38" name="文字方塊 237"/>
            <p:cNvSpPr txBox="1"/>
            <p:nvPr/>
          </p:nvSpPr>
          <p:spPr>
            <a:xfrm>
              <a:off x="2801214" y="2673541"/>
              <a:ext cx="112723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商業銀行支行</a:t>
              </a:r>
              <a:b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</a:b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管理系統</a:t>
              </a:r>
              <a:endParaRPr lang="zh-TW" altLang="en-US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創投管理系統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印鑑管理</a:t>
              </a:r>
              <a:b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</a:b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</p:txBody>
        </p:sp>
      </p:grpSp>
      <p:pic>
        <p:nvPicPr>
          <p:cNvPr id="1026" name="Picture 2" descr="C:\Users\User\Desktop\未命名-1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0164" y="2538750"/>
            <a:ext cx="3008003" cy="300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0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2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5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2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2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61" grpId="0" animBg="1"/>
      <p:bldP spid="186" grpId="0" animBg="1"/>
      <p:bldP spid="211" grpId="0" animBg="1"/>
      <p:bldP spid="214" grpId="0" animBg="1"/>
      <p:bldP spid="223" grpId="0" animBg="1"/>
      <p:bldP spid="231" grpId="0" animBg="1"/>
      <p:bldP spid="239" grpId="0" animBg="1"/>
      <p:bldP spid="2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>
            <a:grpSpLocks/>
          </p:cNvGrpSpPr>
          <p:nvPr/>
        </p:nvGrpSpPr>
        <p:grpSpPr bwMode="auto">
          <a:xfrm>
            <a:off x="127375" y="1157484"/>
            <a:ext cx="8424863" cy="647700"/>
            <a:chOff x="323528" y="1275606"/>
            <a:chExt cx="8424936" cy="648072"/>
          </a:xfrm>
        </p:grpSpPr>
        <p:sp>
          <p:nvSpPr>
            <p:cNvPr id="8" name="圓角矩形 7"/>
            <p:cNvSpPr/>
            <p:nvPr/>
          </p:nvSpPr>
          <p:spPr>
            <a:xfrm>
              <a:off x="323528" y="1275606"/>
              <a:ext cx="8424936" cy="64807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CCFF">
                    <a:shade val="30000"/>
                    <a:satMod val="115000"/>
                    <a:alpha val="0"/>
                  </a:srgbClr>
                </a:gs>
                <a:gs pos="56000">
                  <a:srgbClr val="2A53A6"/>
                </a:gs>
              </a:gsLst>
              <a:lin ang="10800000" scaled="1"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395536" y="1347614"/>
              <a:ext cx="6552728" cy="50405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CCFF">
                    <a:shade val="30000"/>
                    <a:satMod val="115000"/>
                    <a:alpha val="0"/>
                  </a:srgbClr>
                </a:gs>
                <a:gs pos="52000">
                  <a:srgbClr val="264D9A">
                    <a:lumMod val="71000"/>
                    <a:lumOff val="29000"/>
                  </a:srgbClr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簡報大綱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108075"/>
            <a:ext cx="8640000" cy="5218113"/>
          </a:xfrm>
        </p:spPr>
        <p:txBody>
          <a:bodyPr/>
          <a:lstStyle/>
          <a:p>
            <a:pPr marL="358775" indent="-358775">
              <a:lnSpc>
                <a:spcPct val="140000"/>
              </a:lnSpc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chemeClr val="bg1"/>
                </a:solidFill>
              </a:rPr>
              <a:t>關於凌羣</a:t>
            </a:r>
            <a:endParaRPr lang="en-US" altLang="zh-TW" dirty="0">
              <a:solidFill>
                <a:schemeClr val="bg1"/>
              </a:solidFill>
            </a:endParaRPr>
          </a:p>
          <a:p>
            <a:pPr marL="358775" indent="-358775">
              <a:lnSpc>
                <a:spcPct val="140000"/>
              </a:lnSpc>
              <a:buClr>
                <a:srgbClr val="8EBBFC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「智慧凌羣」一平台</a:t>
            </a:r>
            <a:endParaRPr lang="en-US" altLang="zh-TW" dirty="0">
              <a:solidFill>
                <a:srgbClr val="8EBBFC"/>
              </a:solidFill>
            </a:endParaRPr>
          </a:p>
          <a:p>
            <a:pPr marL="358775" indent="-358775">
              <a:lnSpc>
                <a:spcPct val="140000"/>
              </a:lnSpc>
              <a:buClr>
                <a:srgbClr val="8EBBFC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「智慧凌羣」四應用</a:t>
            </a:r>
            <a:endParaRPr lang="en-US" altLang="zh-TW" dirty="0">
              <a:solidFill>
                <a:srgbClr val="8EBBFC"/>
              </a:solidFill>
            </a:endParaRPr>
          </a:p>
          <a:p>
            <a:pPr marL="358775" indent="-358775">
              <a:lnSpc>
                <a:spcPct val="140000"/>
              </a:lnSpc>
              <a:buClr>
                <a:srgbClr val="8EBBFC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「智慧凌羣」六核心</a:t>
            </a:r>
          </a:p>
          <a:p>
            <a:pPr marL="358775" indent="-358775">
              <a:lnSpc>
                <a:spcPct val="140000"/>
              </a:lnSpc>
              <a:buClr>
                <a:srgbClr val="8EBBFC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8EBBFC"/>
                </a:solidFill>
              </a:rPr>
              <a:t>代表客戶</a:t>
            </a:r>
            <a:endParaRPr lang="en-US" altLang="zh-TW" dirty="0">
              <a:solidFill>
                <a:srgbClr val="8EBBFC"/>
              </a:solidFill>
            </a:endParaRPr>
          </a:p>
          <a:p>
            <a:pPr marL="358775" indent="-358775">
              <a:lnSpc>
                <a:spcPct val="140000"/>
              </a:lnSpc>
              <a:buClr>
                <a:srgbClr val="8EBBFC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8EBBFC"/>
                </a:solidFill>
              </a:rPr>
              <a:t>案例分享</a:t>
            </a:r>
            <a:endParaRPr lang="en-US" altLang="zh-TW" dirty="0">
              <a:solidFill>
                <a:srgbClr val="8EBBFC"/>
              </a:solidFill>
            </a:endParaRPr>
          </a:p>
          <a:p>
            <a:pPr marL="358775" indent="-358775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8EBBFC"/>
                </a:solidFill>
              </a:rPr>
              <a:t>實習介紹</a:t>
            </a:r>
            <a:endParaRPr lang="en-US" dirty="0">
              <a:solidFill>
                <a:srgbClr val="8EBBFC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核心三、核心技術研發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dirty="0"/>
              <a:t>涵蓋通訊、網路管理及資料庫核心引擎</a:t>
            </a:r>
            <a:r>
              <a:rPr lang="en-US" altLang="zh-TW" dirty="0"/>
              <a:t>…</a:t>
            </a:r>
            <a:r>
              <a:rPr lang="zh-TW" altLang="en-US" dirty="0"/>
              <a:t>等的核心</a:t>
            </a:r>
            <a:br>
              <a:rPr lang="en-US" altLang="zh-TW" dirty="0"/>
            </a:br>
            <a:r>
              <a:rPr lang="zh-TW" altLang="en-US" dirty="0"/>
              <a:t>技術研發能量暨成果，探索了國內資訊服務廠商無人可及的核心奧秘。</a:t>
            </a:r>
          </a:p>
        </p:txBody>
      </p:sp>
      <p:sp>
        <p:nvSpPr>
          <p:cNvPr id="16388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0FF35B8-C964-4A23-AEEC-52C61B5BA613}" type="slidenum">
              <a:rPr lang="en-US" altLang="zh-TW" sz="1400" b="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zh-TW" sz="1400" b="0">
              <a:solidFill>
                <a:schemeClr val="bg1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773" y="3884030"/>
            <a:ext cx="4265221" cy="2383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17" y="2564916"/>
            <a:ext cx="4265221" cy="2404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100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圖表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4251059"/>
              </p:ext>
            </p:extLst>
          </p:nvPr>
        </p:nvGraphicFramePr>
        <p:xfrm>
          <a:off x="-216000" y="-540000"/>
          <a:ext cx="9532212" cy="88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圖表 17"/>
          <p:cNvGraphicFramePr/>
          <p:nvPr>
            <p:extLst>
              <p:ext uri="{D42A27DB-BD31-4B8C-83A1-F6EECF244321}">
                <p14:modId xmlns:p14="http://schemas.microsoft.com/office/powerpoint/2010/main" val="2549350262"/>
              </p:ext>
            </p:extLst>
          </p:nvPr>
        </p:nvGraphicFramePr>
        <p:xfrm>
          <a:off x="93165" y="886394"/>
          <a:ext cx="9102119" cy="5905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000" y="265113"/>
            <a:ext cx="8640000" cy="685801"/>
          </a:xfrm>
        </p:spPr>
        <p:txBody>
          <a:bodyPr/>
          <a:lstStyle/>
          <a:p>
            <a:r>
              <a:rPr lang="zh-TW" altLang="en-US" dirty="0"/>
              <a:t>核心四、</a:t>
            </a:r>
            <a:r>
              <a:rPr lang="zh-TW" altLang="en-US" kern="1200" dirty="0"/>
              <a:t>國際大廠代理經銷及技術服務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  <p:graphicFrame>
        <p:nvGraphicFramePr>
          <p:cNvPr id="4" name="圖表 3"/>
          <p:cNvGraphicFramePr/>
          <p:nvPr>
            <p:extLst>
              <p:ext uri="{D42A27DB-BD31-4B8C-83A1-F6EECF244321}">
                <p14:modId xmlns:p14="http://schemas.microsoft.com/office/powerpoint/2010/main" val="1502697469"/>
              </p:ext>
            </p:extLst>
          </p:nvPr>
        </p:nvGraphicFramePr>
        <p:xfrm>
          <a:off x="1825581" y="1495685"/>
          <a:ext cx="5708730" cy="3805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圖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354" y="2525352"/>
            <a:ext cx="1721803" cy="10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5"/>
          <p:cNvSpPr>
            <a:spLocks noChangeArrowheads="1"/>
          </p:cNvSpPr>
          <p:nvPr/>
        </p:nvSpPr>
        <p:spPr bwMode="auto">
          <a:xfrm>
            <a:off x="3752968" y="2307467"/>
            <a:ext cx="70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雲端運算 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7" name="Rectangle 87"/>
          <p:cNvSpPr>
            <a:spLocks noChangeArrowheads="1"/>
          </p:cNvSpPr>
          <p:nvPr/>
        </p:nvSpPr>
        <p:spPr bwMode="auto">
          <a:xfrm>
            <a:off x="4699205" y="2284317"/>
            <a:ext cx="9937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大數據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8" name="Rectangle 113"/>
          <p:cNvSpPr>
            <a:spLocks noChangeArrowheads="1"/>
          </p:cNvSpPr>
          <p:nvPr/>
        </p:nvSpPr>
        <p:spPr bwMode="auto">
          <a:xfrm>
            <a:off x="5568478" y="2465223"/>
            <a:ext cx="1155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政府與國防</a:t>
            </a:r>
            <a:br>
              <a:rPr lang="en-US" altLang="zh-TW" sz="1000" b="0" dirty="0">
                <a:solidFill>
                  <a:schemeClr val="tx1"/>
                </a:solidFill>
              </a:rPr>
            </a:br>
            <a:r>
              <a:rPr lang="zh-TW" altLang="en-US" sz="1000" b="0" dirty="0">
                <a:solidFill>
                  <a:schemeClr val="tx1"/>
                </a:solidFill>
              </a:rPr>
              <a:t>解決方案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9" name="Rectangle 88"/>
          <p:cNvSpPr>
            <a:spLocks noChangeArrowheads="1"/>
          </p:cNvSpPr>
          <p:nvPr/>
        </p:nvSpPr>
        <p:spPr bwMode="auto">
          <a:xfrm>
            <a:off x="6261952" y="2791424"/>
            <a:ext cx="993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交通運輸</a:t>
            </a:r>
            <a:br>
              <a:rPr lang="en-US" altLang="zh-TW" sz="1000" b="0" dirty="0">
                <a:solidFill>
                  <a:schemeClr val="tx1"/>
                </a:solidFill>
              </a:rPr>
            </a:br>
            <a:r>
              <a:rPr lang="zh-TW" altLang="en-US" sz="1000" b="0" dirty="0">
                <a:solidFill>
                  <a:schemeClr val="tx1"/>
                </a:solidFill>
              </a:rPr>
              <a:t>解決方案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10" name="Rectangle 87"/>
          <p:cNvSpPr>
            <a:spLocks noChangeArrowheads="1"/>
          </p:cNvSpPr>
          <p:nvPr/>
        </p:nvSpPr>
        <p:spPr bwMode="auto">
          <a:xfrm>
            <a:off x="6074027" y="3210331"/>
            <a:ext cx="9937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資訊安全</a:t>
            </a:r>
            <a:br>
              <a:rPr lang="en-US" altLang="zh-TW" sz="1000" b="0" dirty="0">
                <a:solidFill>
                  <a:schemeClr val="tx1"/>
                </a:solidFill>
              </a:rPr>
            </a:br>
            <a:r>
              <a:rPr lang="zh-TW" altLang="en-US" sz="1000" b="0" dirty="0">
                <a:solidFill>
                  <a:schemeClr val="tx1"/>
                </a:solidFill>
              </a:rPr>
              <a:t>解決方案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11" name="Rectangle 82"/>
          <p:cNvSpPr>
            <a:spLocks noChangeArrowheads="1"/>
          </p:cNvSpPr>
          <p:nvPr/>
        </p:nvSpPr>
        <p:spPr bwMode="auto">
          <a:xfrm>
            <a:off x="5175577" y="3478836"/>
            <a:ext cx="993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企業運用</a:t>
            </a:r>
            <a:br>
              <a:rPr lang="en-US" altLang="zh-TW" sz="1000" b="0" dirty="0">
                <a:solidFill>
                  <a:schemeClr val="tx1"/>
                </a:solidFill>
              </a:rPr>
            </a:br>
            <a:r>
              <a:rPr lang="zh-TW" altLang="en-US" sz="1000" b="0" dirty="0">
                <a:solidFill>
                  <a:schemeClr val="tx1"/>
                </a:solidFill>
              </a:rPr>
              <a:t>解決方案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12" name="Rectangle 86"/>
          <p:cNvSpPr>
            <a:spLocks noChangeArrowheads="1"/>
          </p:cNvSpPr>
          <p:nvPr/>
        </p:nvSpPr>
        <p:spPr bwMode="auto">
          <a:xfrm>
            <a:off x="3857886" y="3576371"/>
            <a:ext cx="1550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醫療</a:t>
            </a:r>
            <a:endParaRPr lang="en-US" altLang="zh-TW" sz="10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解決方案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13" name="Rectangle 86"/>
          <p:cNvSpPr>
            <a:spLocks noChangeArrowheads="1"/>
          </p:cNvSpPr>
          <p:nvPr/>
        </p:nvSpPr>
        <p:spPr bwMode="auto">
          <a:xfrm>
            <a:off x="2853060" y="3492613"/>
            <a:ext cx="1452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委外開發</a:t>
            </a:r>
            <a:endParaRPr lang="en-US" altLang="zh-TW" sz="10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14" name="Rectangle 38"/>
          <p:cNvSpPr>
            <a:spLocks noChangeArrowheads="1"/>
          </p:cNvSpPr>
          <p:nvPr/>
        </p:nvSpPr>
        <p:spPr bwMode="auto">
          <a:xfrm>
            <a:off x="2261155" y="3214030"/>
            <a:ext cx="957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電信網路</a:t>
            </a:r>
            <a:endParaRPr lang="en-US" altLang="zh-TW" sz="10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解決方案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2058047" y="2814685"/>
            <a:ext cx="922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證券期貨</a:t>
            </a:r>
            <a:br>
              <a:rPr lang="en-US" altLang="zh-TW" sz="1000" b="0" dirty="0">
                <a:solidFill>
                  <a:schemeClr val="tx1"/>
                </a:solidFill>
              </a:rPr>
            </a:br>
            <a:r>
              <a:rPr lang="zh-TW" altLang="en-US" sz="1000" b="0" dirty="0">
                <a:solidFill>
                  <a:schemeClr val="tx1"/>
                </a:solidFill>
              </a:rPr>
              <a:t>解決方案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16" name="Rectangle 94"/>
          <p:cNvSpPr>
            <a:spLocks noChangeArrowheads="1"/>
          </p:cNvSpPr>
          <p:nvPr/>
        </p:nvSpPr>
        <p:spPr bwMode="auto">
          <a:xfrm>
            <a:off x="2665229" y="2430498"/>
            <a:ext cx="9842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金融</a:t>
            </a:r>
            <a:br>
              <a:rPr lang="en-US" altLang="zh-TW" sz="1000" b="0" dirty="0">
                <a:solidFill>
                  <a:schemeClr val="tx1"/>
                </a:solidFill>
              </a:rPr>
            </a:br>
            <a:r>
              <a:rPr lang="zh-TW" altLang="en-US" sz="1000" b="0" dirty="0">
                <a:solidFill>
                  <a:schemeClr val="tx1"/>
                </a:solidFill>
              </a:rPr>
              <a:t>解決方案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20" name="TextBox 16"/>
          <p:cNvSpPr txBox="1"/>
          <p:nvPr/>
        </p:nvSpPr>
        <p:spPr bwMode="auto">
          <a:xfrm rot="20801632">
            <a:off x="1192363" y="1788531"/>
            <a:ext cx="3683466" cy="36937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Unified Communication</a:t>
            </a:r>
          </a:p>
          <a:p>
            <a:pPr algn="ctr" eaLnBrk="1" hangingPunct="1">
              <a:defRPr/>
            </a:pP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7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6224" y="1791983"/>
            <a:ext cx="112856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58E980F6-4C58-4ED1-ADB6-D5B889853B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001" y="1903771"/>
            <a:ext cx="777143" cy="427428"/>
          </a:xfrm>
          <a:prstGeom prst="rect">
            <a:avLst/>
          </a:prstGeom>
        </p:spPr>
      </p:pic>
      <p:sp>
        <p:nvSpPr>
          <p:cNvPr id="24" name="TextBox 17"/>
          <p:cNvSpPr txBox="1"/>
          <p:nvPr/>
        </p:nvSpPr>
        <p:spPr>
          <a:xfrm rot="783107">
            <a:off x="4866419" y="1611830"/>
            <a:ext cx="3021594" cy="323737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439461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Cloud</a:t>
            </a: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TextBox 17"/>
          <p:cNvSpPr txBox="1"/>
          <p:nvPr/>
        </p:nvSpPr>
        <p:spPr>
          <a:xfrm rot="3319295">
            <a:off x="7044218" y="2813990"/>
            <a:ext cx="3021594" cy="323737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439461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TW" sz="14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Servers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7316582" y="2366656"/>
            <a:ext cx="964681" cy="609201"/>
            <a:chOff x="7253344" y="872403"/>
            <a:chExt cx="964681" cy="609201"/>
          </a:xfrm>
        </p:grpSpPr>
        <p:sp>
          <p:nvSpPr>
            <p:cNvPr id="26" name="Rectangle 65"/>
            <p:cNvSpPr>
              <a:spLocks noChangeArrowheads="1"/>
            </p:cNvSpPr>
            <p:nvPr/>
          </p:nvSpPr>
          <p:spPr bwMode="auto">
            <a:xfrm>
              <a:off x="7253344" y="1235383"/>
              <a:ext cx="9646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TW" sz="1000" b="0" dirty="0">
                  <a:solidFill>
                    <a:schemeClr val="tx1"/>
                  </a:solidFill>
                </a:rPr>
                <a:t>Cisco (UCS)</a:t>
              </a:r>
            </a:p>
          </p:txBody>
        </p:sp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58E980F6-4C58-4ED1-ADB6-D5B88985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078" y="872403"/>
              <a:ext cx="777143" cy="427428"/>
            </a:xfrm>
            <a:prstGeom prst="rect">
              <a:avLst/>
            </a:prstGeom>
          </p:spPr>
        </p:pic>
      </p:grpSp>
      <p:pic>
        <p:nvPicPr>
          <p:cNvPr id="29" name="Picture 4" descr="C:\Users\User\Desktop\雲達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6208" y="2960849"/>
            <a:ext cx="53772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User\Desktop\904dfbc650630e8de32d7bd480af31a4dc2fb2f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09" y="3062872"/>
            <a:ext cx="772908" cy="32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903" y="3520329"/>
            <a:ext cx="979634" cy="184993"/>
          </a:xfrm>
          <a:prstGeom prst="rect">
            <a:avLst/>
          </a:prstGeom>
        </p:spPr>
      </p:pic>
      <p:sp>
        <p:nvSpPr>
          <p:cNvPr id="35" name="TextBox 17"/>
          <p:cNvSpPr txBox="1"/>
          <p:nvPr/>
        </p:nvSpPr>
        <p:spPr bwMode="auto">
          <a:xfrm rot="18126849">
            <a:off x="-563636" y="2755566"/>
            <a:ext cx="2820486" cy="484639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439461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Storage &amp; Backup</a:t>
            </a:r>
          </a:p>
        </p:txBody>
      </p:sp>
      <p:pic>
        <p:nvPicPr>
          <p:cNvPr id="36" name="Picture 10" descr="P10000 V-Class Hero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345" y="2017668"/>
            <a:ext cx="541855" cy="85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圖片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80" y="3076977"/>
            <a:ext cx="1069267" cy="27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C:\Users\User\Desktop\Veritas_logo_Larg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34" y="3513802"/>
            <a:ext cx="766079" cy="19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C:\Users\User\Desktop\commvault-logo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26" y="3320588"/>
            <a:ext cx="970671" cy="18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C:\Users\User\Desktop\904dfbc650630e8de32d7bd480af31a4dc2fb2f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968" y="2491671"/>
            <a:ext cx="772908" cy="32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1" y="2890434"/>
            <a:ext cx="1077597" cy="203492"/>
          </a:xfrm>
          <a:prstGeom prst="rect">
            <a:avLst/>
          </a:prstGeom>
        </p:spPr>
      </p:pic>
      <p:pic>
        <p:nvPicPr>
          <p:cNvPr id="42" name="Picture 92" descr="C:\Users\User\Desktop\ATZavwre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415" y="3366915"/>
            <a:ext cx="419509" cy="42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20"/>
          <p:cNvSpPr txBox="1"/>
          <p:nvPr/>
        </p:nvSpPr>
        <p:spPr bwMode="auto">
          <a:xfrm>
            <a:off x="3652599" y="5903667"/>
            <a:ext cx="1983252" cy="369379"/>
          </a:xfrm>
          <a:prstGeom prst="rect">
            <a:avLst/>
          </a:prstGeom>
          <a:noFill/>
        </p:spPr>
        <p:txBody>
          <a:bodyPr spcFirstLastPara="1">
            <a:prstTxWarp prst="textArchDow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Security</a:t>
            </a:r>
          </a:p>
          <a:p>
            <a:pPr algn="ctr" eaLnBrk="1" hangingPunct="1">
              <a:defRPr/>
            </a:pP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6" name="圖片 5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814" y="4535787"/>
            <a:ext cx="937510" cy="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圖片 6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3939" y="4937129"/>
            <a:ext cx="675692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圖片 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5956" y="5580034"/>
            <a:ext cx="818182" cy="13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229" y="5046333"/>
            <a:ext cx="697057" cy="251114"/>
          </a:xfrm>
          <a:prstGeom prst="rect">
            <a:avLst/>
          </a:prstGeom>
        </p:spPr>
      </p:pic>
      <p:pic>
        <p:nvPicPr>
          <p:cNvPr id="50" name="圖片 49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546" y="4859794"/>
            <a:ext cx="714107" cy="179650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478" y="5415172"/>
            <a:ext cx="665886" cy="85432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06" y="5288749"/>
            <a:ext cx="708813" cy="378594"/>
          </a:xfrm>
          <a:prstGeom prst="rect">
            <a:avLst/>
          </a:prstGeom>
        </p:spPr>
      </p:pic>
      <p:pic>
        <p:nvPicPr>
          <p:cNvPr id="53" name="Picture 2" descr="C:\Users\User\Desktop\未命名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04" y="5108226"/>
            <a:ext cx="688722" cy="19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User\Desktop\splunk-logo-news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324" y="5440790"/>
            <a:ext cx="664795" cy="31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C:\Users\User\Desktop\MOMENTUM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41" y="4897104"/>
            <a:ext cx="1048342" cy="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:\Users\User\Desktop\CyberArk Logo - 4 color - Hi Resolution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38" y="4478807"/>
            <a:ext cx="514073" cy="34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:\Users\User\Desktop\Akamai-Logo-Circle-PMS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30" y="5200359"/>
            <a:ext cx="626457" cy="25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5687C457-A3E4-4318-B006-3D12AF336F52" descr="5687C457-A3E4-4318-B006-3D12AF336F52">
            <a:extLst>
              <a:ext uri="{FF2B5EF4-FFF2-40B4-BE49-F238E27FC236}">
                <a16:creationId xmlns:a16="http://schemas.microsoft.com/office/drawing/2014/main" id="{95D4616B-98B2-426C-83FE-0634DDF58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211" y="5310544"/>
            <a:ext cx="666445" cy="15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 descr="C:\Users\User\Desktop\e-Soft Logo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149" y="5181033"/>
            <a:ext cx="709935" cy="32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圖片 59"/>
          <p:cNvPicPr>
            <a:picLocks noChangeAspect="1"/>
          </p:cNvPicPr>
          <p:nvPr/>
        </p:nvPicPr>
        <p:blipFill rotWithShape="1"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9" b="33661"/>
          <a:stretch/>
        </p:blipFill>
        <p:spPr>
          <a:xfrm>
            <a:off x="3159396" y="5454896"/>
            <a:ext cx="1070064" cy="250277"/>
          </a:xfrm>
          <a:prstGeom prst="rect">
            <a:avLst/>
          </a:prstGeom>
        </p:spPr>
      </p:pic>
      <p:pic>
        <p:nvPicPr>
          <p:cNvPr id="61" name="Picture 2" descr="C:\Users\User\Desktop\Darktrace-logo835x396.png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1" b="32411"/>
          <a:stretch/>
        </p:blipFill>
        <p:spPr bwMode="auto">
          <a:xfrm>
            <a:off x="3984452" y="4628069"/>
            <a:ext cx="1237233" cy="23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58E980F6-4C58-4ED1-ADB6-D5B889853BB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88" y="4455657"/>
            <a:ext cx="706494" cy="388571"/>
          </a:xfrm>
          <a:prstGeom prst="rect">
            <a:avLst/>
          </a:prstGeom>
        </p:spPr>
      </p:pic>
      <p:sp>
        <p:nvSpPr>
          <p:cNvPr id="63" name="TextBox 15"/>
          <p:cNvSpPr txBox="1"/>
          <p:nvPr/>
        </p:nvSpPr>
        <p:spPr bwMode="auto">
          <a:xfrm rot="2113818">
            <a:off x="23598" y="4974980"/>
            <a:ext cx="2351401" cy="369379"/>
          </a:xfrm>
          <a:prstGeom prst="rect">
            <a:avLst/>
          </a:prstGeom>
          <a:noFill/>
        </p:spPr>
        <p:txBody>
          <a:bodyPr spcFirstLastPara="1">
            <a:prstTxWarp prst="textArchDow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Software</a:t>
            </a:r>
          </a:p>
        </p:txBody>
      </p:sp>
      <p:pic>
        <p:nvPicPr>
          <p:cNvPr id="64" name="Picture 8" descr="http://t0.gstatic.com/images?q=tbn:ANd9GcT-0B6gC3UpeCZo5agNphNJuKxDnYddP-iAB3FD5nVL6HLWL0XMJftYgUlr">
            <a:hlinkClick r:id="rId35"/>
          </p:cNvPr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05" y="3975175"/>
            <a:ext cx="747831" cy="19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圖片 16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413" y="4236737"/>
            <a:ext cx="789814" cy="19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圖片 2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555" y="4742566"/>
            <a:ext cx="909205" cy="21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圖片 66"/>
          <p:cNvPicPr>
            <a:picLocks noChangeAspect="1"/>
          </p:cNvPicPr>
          <p:nvPr/>
        </p:nvPicPr>
        <p:blipFill rotWithShape="1"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7904" y="4185818"/>
            <a:ext cx="725386" cy="210078"/>
          </a:xfrm>
          <a:prstGeom prst="rect">
            <a:avLst/>
          </a:prstGeom>
        </p:spPr>
      </p:pic>
      <p:pic>
        <p:nvPicPr>
          <p:cNvPr id="68" name="圖片 67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102" y="4949619"/>
            <a:ext cx="771525" cy="400050"/>
          </a:xfrm>
          <a:prstGeom prst="rect">
            <a:avLst/>
          </a:prstGeom>
        </p:spPr>
      </p:pic>
      <p:pic>
        <p:nvPicPr>
          <p:cNvPr id="69" name="5687C457-A3E4-4318-B006-3D12AF336F52" descr="5687C457-A3E4-4318-B006-3D12AF336F52">
            <a:extLst>
              <a:ext uri="{FF2B5EF4-FFF2-40B4-BE49-F238E27FC236}">
                <a16:creationId xmlns:a16="http://schemas.microsoft.com/office/drawing/2014/main" id="{F3DA7263-A32E-4619-AE33-103459AB7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98" y="4778888"/>
            <a:ext cx="680955" cy="16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30F7560E-98A9-4C89-959C-9D0B1187B9E6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57" y="4518902"/>
            <a:ext cx="1104531" cy="121725"/>
          </a:xfrm>
          <a:prstGeom prst="rect">
            <a:avLst/>
          </a:prstGeom>
        </p:spPr>
      </p:pic>
      <p:pic>
        <p:nvPicPr>
          <p:cNvPr id="71" name="圖片 70" descr="一張含有 畫畫 的圖片&#10;&#10;自動產生的描述">
            <a:extLst>
              <a:ext uri="{FF2B5EF4-FFF2-40B4-BE49-F238E27FC236}">
                <a16:creationId xmlns:a16="http://schemas.microsoft.com/office/drawing/2014/main" id="{B388D3B8-5EFC-48E6-A77F-326F3DA4D21E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85" y="4389859"/>
            <a:ext cx="620120" cy="310363"/>
          </a:xfrm>
          <a:prstGeom prst="rect">
            <a:avLst/>
          </a:prstGeom>
        </p:spPr>
      </p:pic>
      <p:pic>
        <p:nvPicPr>
          <p:cNvPr id="72" name="Picture 2" descr="C:\Users\User\Desktop\TIBCO-Logo-Blue.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219" y="3799481"/>
            <a:ext cx="891723" cy="46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18"/>
          <p:cNvSpPr txBox="1"/>
          <p:nvPr/>
        </p:nvSpPr>
        <p:spPr bwMode="auto">
          <a:xfrm rot="19357197">
            <a:off x="7016002" y="5095929"/>
            <a:ext cx="1757613" cy="369379"/>
          </a:xfrm>
          <a:prstGeom prst="rect">
            <a:avLst/>
          </a:prstGeom>
          <a:noFill/>
        </p:spPr>
        <p:txBody>
          <a:bodyPr spcFirstLastPara="1">
            <a:prstTxWarp prst="textArchDow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Networking</a:t>
            </a:r>
          </a:p>
        </p:txBody>
      </p:sp>
      <p:pic>
        <p:nvPicPr>
          <p:cNvPr id="74" name="圖片 87"/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9594" y="4176138"/>
            <a:ext cx="8413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圖片 3"/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7030" y="4633667"/>
            <a:ext cx="292215" cy="269553"/>
          </a:xfrm>
          <a:prstGeom prst="rect">
            <a:avLst/>
          </a:prstGeom>
          <a:noFill/>
          <a:ln>
            <a:noFill/>
          </a:ln>
          <a:effectLst>
            <a:glow rad="762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98" descr="C:\Users\User\Desktop\公司簡介20151014版\gigamom.gif"/>
          <p:cNvPicPr>
            <a:picLocks noChangeAspect="1" noChangeArrowheads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6549" y="4571897"/>
            <a:ext cx="4968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圖片 76"/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220" y="3760159"/>
            <a:ext cx="700699" cy="425741"/>
          </a:xfrm>
          <a:prstGeom prst="rect">
            <a:avLst/>
          </a:prstGeom>
        </p:spPr>
      </p:pic>
      <p:pic>
        <p:nvPicPr>
          <p:cNvPr id="78" name="Picture 7" descr="C:\Users\User\Desktop\904dfbc650630e8de32d7bd480af31a4dc2fb2f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420" y="4292792"/>
            <a:ext cx="702644" cy="2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9" descr="C:\Users\User\Desktop\qvwtkl2bpvfjhfhutycs.pn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1" y="4964198"/>
            <a:ext cx="1052890" cy="25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圖片 79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027" y="4350628"/>
            <a:ext cx="654554" cy="365673"/>
          </a:xfrm>
          <a:prstGeom prst="rect">
            <a:avLst/>
          </a:prstGeom>
        </p:spPr>
      </p:pic>
      <p:pic>
        <p:nvPicPr>
          <p:cNvPr id="81" name="圖片 80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1" y="4729598"/>
            <a:ext cx="782033" cy="221214"/>
          </a:xfrm>
          <a:prstGeom prst="rect">
            <a:avLst/>
          </a:prstGeom>
        </p:spPr>
      </p:pic>
      <p:pic>
        <p:nvPicPr>
          <p:cNvPr id="82" name="圖片 81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04" y="4365719"/>
            <a:ext cx="987714" cy="186518"/>
          </a:xfrm>
          <a:prstGeom prst="rect">
            <a:avLst/>
          </a:prstGeom>
        </p:spPr>
      </p:pic>
      <p:pic>
        <p:nvPicPr>
          <p:cNvPr id="83" name="Picture 2" descr="C:\Users\User\Desktop\IXIA_Logo_New_Black.png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61" y="5202243"/>
            <a:ext cx="372133" cy="2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58E980F6-4C58-4ED1-ADB6-D5B889853B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48" y="3885870"/>
            <a:ext cx="777143" cy="4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/>
              <a:t>核心五、</a:t>
            </a:r>
            <a:r>
              <a:rPr lang="zh-TW" altLang="en-US" kern="1200" dirty="0"/>
              <a:t>資訊安全</a:t>
            </a:r>
          </a:p>
        </p:txBody>
      </p:sp>
      <p:sp>
        <p:nvSpPr>
          <p:cNvPr id="9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grpSp>
        <p:nvGrpSpPr>
          <p:cNvPr id="8" name="群組 7"/>
          <p:cNvGrpSpPr/>
          <p:nvPr/>
        </p:nvGrpSpPr>
        <p:grpSpPr>
          <a:xfrm>
            <a:off x="-92973" y="950914"/>
            <a:ext cx="8948618" cy="5614901"/>
            <a:chOff x="-92973" y="950914"/>
            <a:chExt cx="8948618" cy="5614901"/>
          </a:xfrm>
        </p:grpSpPr>
        <p:grpSp>
          <p:nvGrpSpPr>
            <p:cNvPr id="3" name="群組 2"/>
            <p:cNvGrpSpPr/>
            <p:nvPr/>
          </p:nvGrpSpPr>
          <p:grpSpPr>
            <a:xfrm>
              <a:off x="-92973" y="950914"/>
              <a:ext cx="8948618" cy="5614901"/>
              <a:chOff x="-92973" y="950914"/>
              <a:chExt cx="8948618" cy="5614901"/>
            </a:xfrm>
          </p:grpSpPr>
          <p:grpSp>
            <p:nvGrpSpPr>
              <p:cNvPr id="2" name="群組 1"/>
              <p:cNvGrpSpPr/>
              <p:nvPr/>
            </p:nvGrpSpPr>
            <p:grpSpPr>
              <a:xfrm>
                <a:off x="-92973" y="950914"/>
                <a:ext cx="8948618" cy="5614901"/>
                <a:chOff x="-92973" y="950914"/>
                <a:chExt cx="8948618" cy="5614901"/>
              </a:xfrm>
            </p:grpSpPr>
            <p:grpSp>
              <p:nvGrpSpPr>
                <p:cNvPr id="95" name="群組 94"/>
                <p:cNvGrpSpPr/>
                <p:nvPr/>
              </p:nvGrpSpPr>
              <p:grpSpPr>
                <a:xfrm>
                  <a:off x="-92973" y="950914"/>
                  <a:ext cx="8948618" cy="5614901"/>
                  <a:chOff x="-61075" y="1035282"/>
                  <a:chExt cx="8948618" cy="5614901"/>
                </a:xfrm>
              </p:grpSpPr>
              <p:grpSp>
                <p:nvGrpSpPr>
                  <p:cNvPr id="96" name="群組 95"/>
                  <p:cNvGrpSpPr/>
                  <p:nvPr/>
                </p:nvGrpSpPr>
                <p:grpSpPr>
                  <a:xfrm>
                    <a:off x="-61075" y="1035282"/>
                    <a:ext cx="8948618" cy="5614901"/>
                    <a:chOff x="-61075" y="1035282"/>
                    <a:chExt cx="8948618" cy="5614901"/>
                  </a:xfrm>
                </p:grpSpPr>
                <p:grpSp>
                  <p:nvGrpSpPr>
                    <p:cNvPr id="109" name="群組 108"/>
                    <p:cNvGrpSpPr/>
                    <p:nvPr/>
                  </p:nvGrpSpPr>
                  <p:grpSpPr>
                    <a:xfrm>
                      <a:off x="-61075" y="1035282"/>
                      <a:ext cx="8948618" cy="5614901"/>
                      <a:chOff x="-61075" y="1035282"/>
                      <a:chExt cx="8948618" cy="5614901"/>
                    </a:xfrm>
                  </p:grpSpPr>
                  <p:grpSp>
                    <p:nvGrpSpPr>
                      <p:cNvPr id="130" name="群組 129"/>
                      <p:cNvGrpSpPr/>
                      <p:nvPr/>
                    </p:nvGrpSpPr>
                    <p:grpSpPr>
                      <a:xfrm>
                        <a:off x="-61075" y="1035282"/>
                        <a:ext cx="8948618" cy="5614901"/>
                        <a:chOff x="-61075" y="1035282"/>
                        <a:chExt cx="8948618" cy="5614901"/>
                      </a:xfrm>
                    </p:grpSpPr>
                    <p:graphicFrame>
                      <p:nvGraphicFramePr>
                        <p:cNvPr id="155" name="圖表 154"/>
                        <p:cNvGraphicFramePr/>
                        <p:nvPr>
                          <p:extLst>
                            <p:ext uri="{D42A27DB-BD31-4B8C-83A1-F6EECF244321}">
                              <p14:modId xmlns:p14="http://schemas.microsoft.com/office/powerpoint/2010/main" val="2848733718"/>
                            </p:ext>
                          </p:extLst>
                        </p:nvPr>
                      </p:nvGraphicFramePr>
                      <p:xfrm>
                        <a:off x="-61075" y="1035282"/>
                        <a:ext cx="8422352" cy="5614901"/>
                      </p:xfrm>
                      <a:graphic>
                        <a:graphicData uri="http://schemas.openxmlformats.org/drawingml/2006/chart">
                          <c:chart xmlns:c="http://schemas.openxmlformats.org/drawingml/2006/chart" xmlns:r="http://schemas.openxmlformats.org/officeDocument/2006/relationships" r:id="rId3"/>
                        </a:graphicData>
                      </a:graphic>
                    </p:graphicFrame>
                    <p:grpSp>
                      <p:nvGrpSpPr>
                        <p:cNvPr id="159" name="群組 158"/>
                        <p:cNvGrpSpPr/>
                        <p:nvPr/>
                      </p:nvGrpSpPr>
                      <p:grpSpPr>
                        <a:xfrm>
                          <a:off x="1707813" y="2739953"/>
                          <a:ext cx="1055799" cy="1198990"/>
                          <a:chOff x="1746698" y="2964595"/>
                          <a:chExt cx="1123956" cy="1276390"/>
                        </a:xfrm>
                      </p:grpSpPr>
                      <p:pic>
                        <p:nvPicPr>
                          <p:cNvPr id="234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46698" y="2964595"/>
                            <a:ext cx="1123956" cy="127639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35" name="手繪多邊形 234"/>
                          <p:cNvSpPr/>
                          <p:nvPr/>
                        </p:nvSpPr>
                        <p:spPr bwMode="auto">
                          <a:xfrm>
                            <a:off x="1775591" y="3435135"/>
                            <a:ext cx="1007283" cy="805850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</p:spPr>
                        <p:style>
                          <a:lnRef idx="0">
                            <a:scrgbClr r="0" g="0" b="0"/>
                          </a:lnRef>
                          <a:fillRef idx="1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180559" tIns="180558" rIns="180559" bIns="180558" spcCol="1270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altLang="zh-TW" sz="1200" b="1" spc="-150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NAC </a:t>
                            </a:r>
                          </a:p>
                        </p:txBody>
                      </p:sp>
                    </p:grpSp>
                    <p:sp>
                      <p:nvSpPr>
                        <p:cNvPr id="165" name="圓角矩形 164"/>
                        <p:cNvSpPr/>
                        <p:nvPr/>
                      </p:nvSpPr>
                      <p:spPr bwMode="auto">
                        <a:xfrm>
                          <a:off x="759262" y="4281943"/>
                          <a:ext cx="1329950" cy="466899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>
                          <a:outerShdw blurRad="44450" dist="27940" dir="5400000" algn="ctr">
                            <a:srgbClr val="000000">
                              <a:alpha val="32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alanced" dir="t">
                            <a:rot lat="0" lon="0" rev="8700000"/>
                          </a:lightRig>
                        </a:scene3d>
                        <a:sp3d>
                          <a:bevelT w="190500" h="38100"/>
                        </a:sp3d>
                      </p:spPr>
                      <p:txBody>
                        <a:bodyPr/>
                        <a:lstStyle/>
                        <a:p>
                          <a:pPr eaLnBrk="1" hangingPunct="1">
                            <a:defRPr/>
                          </a:pPr>
                          <a:endParaRPr lang="zh-TW" altLang="en-US"/>
                        </a:p>
                      </p:txBody>
                    </p:sp>
                    <p:grpSp>
                      <p:nvGrpSpPr>
                        <p:cNvPr id="170" name="群組 169"/>
                        <p:cNvGrpSpPr/>
                        <p:nvPr/>
                      </p:nvGrpSpPr>
                      <p:grpSpPr>
                        <a:xfrm>
                          <a:off x="2009701" y="3777991"/>
                          <a:ext cx="1055611" cy="1244803"/>
                          <a:chOff x="2340075" y="4148570"/>
                          <a:chExt cx="1123755" cy="1325161"/>
                        </a:xfrm>
                      </p:grpSpPr>
                      <p:pic>
                        <p:nvPicPr>
                          <p:cNvPr id="232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40075" y="4148570"/>
                            <a:ext cx="1123755" cy="12767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33" name="手繪多邊形 232"/>
                          <p:cNvSpPr/>
                          <p:nvPr/>
                        </p:nvSpPr>
                        <p:spPr bwMode="auto">
                          <a:xfrm>
                            <a:off x="2495864" y="4643977"/>
                            <a:ext cx="809424" cy="829754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</p:spPr>
                        <p:style>
                          <a:lnRef idx="0">
                            <a:scrgbClr r="0" g="0" b="0"/>
                          </a:lnRef>
                          <a:fillRef idx="1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0" tIns="180558" rIns="0" bIns="180558" spcCol="1270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altLang="zh-TW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DBF/</a:t>
                            </a:r>
                            <a:br>
                              <a:rPr lang="en-US" altLang="zh-TW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</a:br>
                            <a:r>
                              <a:rPr lang="en-US" altLang="zh-TW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WAF</a:t>
                            </a:r>
                            <a:endParaRPr lang="en-US" sz="1200" b="1" dirty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微軟正黑體" panose="020B0604030504040204" pitchFamily="34" charset="-120"/>
                              <a:ea typeface="微軟正黑體" panose="020B0604030504040204" pitchFamily="34" charset="-12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71" name="群組 170"/>
                        <p:cNvGrpSpPr/>
                        <p:nvPr/>
                      </p:nvGrpSpPr>
                      <p:grpSpPr>
                        <a:xfrm>
                          <a:off x="2603332" y="4760339"/>
                          <a:ext cx="1055611" cy="1213343"/>
                          <a:chOff x="2782584" y="5049538"/>
                          <a:chExt cx="1123755" cy="1291670"/>
                        </a:xfrm>
                      </p:grpSpPr>
                      <p:pic>
                        <p:nvPicPr>
                          <p:cNvPr id="230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82584" y="5049538"/>
                            <a:ext cx="1123755" cy="12767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31" name="手繪多邊形 230"/>
                          <p:cNvSpPr/>
                          <p:nvPr/>
                        </p:nvSpPr>
                        <p:spPr bwMode="auto">
                          <a:xfrm>
                            <a:off x="2866856" y="5536818"/>
                            <a:ext cx="952188" cy="804390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</p:spPr>
                        <p:style>
                          <a:lnRef idx="0">
                            <a:scrgbClr r="0" g="0" b="0"/>
                          </a:lnRef>
                          <a:fillRef idx="1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0" tIns="180558" rIns="0" bIns="180558" spcCol="1270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altLang="zh-TW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WAF/</a:t>
                            </a:r>
                          </a:p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zh-TW" altLang="en-US" sz="11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程式碼檢測</a:t>
                            </a:r>
                            <a:endParaRPr lang="en-US" sz="1100" b="1" dirty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微軟正黑體" panose="020B0604030504040204" pitchFamily="34" charset="-120"/>
                              <a:ea typeface="微軟正黑體" panose="020B0604030504040204" pitchFamily="34" charset="-120"/>
                            </a:endParaRPr>
                          </a:p>
                        </p:txBody>
                      </p:sp>
                    </p:grpSp>
                    <p:sp>
                      <p:nvSpPr>
                        <p:cNvPr id="172" name="圓角矩形 171"/>
                        <p:cNvSpPr/>
                        <p:nvPr/>
                      </p:nvSpPr>
                      <p:spPr bwMode="auto">
                        <a:xfrm>
                          <a:off x="1353983" y="2228118"/>
                          <a:ext cx="1009875" cy="466868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>
                          <a:outerShdw blurRad="44450" dist="27940" dir="5400000" algn="ctr">
                            <a:srgbClr val="000000">
                              <a:alpha val="32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alanced" dir="t">
                            <a:rot lat="0" lon="0" rev="8700000"/>
                          </a:lightRig>
                        </a:scene3d>
                        <a:sp3d>
                          <a:bevelT w="190500" h="38100"/>
                        </a:sp3d>
                      </p:spPr>
                      <p:txBody>
                        <a:bodyPr/>
                        <a:lstStyle/>
                        <a:p>
                          <a:pPr eaLnBrk="1" hangingPunct="1">
                            <a:defRPr/>
                          </a:pPr>
                          <a:endParaRPr lang="zh-TW" altLang="en-US"/>
                        </a:p>
                      </p:txBody>
                    </p:sp>
                    <p:grpSp>
                      <p:nvGrpSpPr>
                        <p:cNvPr id="173" name="群組 6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2474" y="1225867"/>
                          <a:ext cx="3398112" cy="518353"/>
                          <a:chOff x="-428819" y="1284842"/>
                          <a:chExt cx="3617080" cy="551780"/>
                        </a:xfrm>
                      </p:grpSpPr>
                      <p:sp>
                        <p:nvSpPr>
                          <p:cNvPr id="228" name="圓角矩形 227"/>
                          <p:cNvSpPr/>
                          <p:nvPr/>
                        </p:nvSpPr>
                        <p:spPr bwMode="auto">
                          <a:xfrm>
                            <a:off x="-428819" y="1284842"/>
                            <a:ext cx="3617080" cy="551780"/>
                          </a:xfrm>
                          <a:prstGeom prst="roundRect">
                            <a:avLst/>
                          </a:prstGeom>
                          <a:solidFill>
                            <a:schemeClr val="bg1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>
                            <a:outerShdw blurRad="44450" dist="27940" dir="5400000" algn="ctr">
                              <a:srgbClr val="000000">
                                <a:alpha val="32000"/>
                              </a:srgbClr>
                            </a:outerShdw>
                          </a:effectLst>
                          <a:scene3d>
                            <a:camera prst="orthographicFront">
                              <a:rot lat="0" lon="0" rev="0"/>
                            </a:camera>
                            <a:lightRig rig="balanced" dir="t">
                              <a:rot lat="0" lon="0" rev="8700000"/>
                            </a:lightRig>
                          </a:scene3d>
                          <a:sp3d>
                            <a:bevelT w="190500" h="38100"/>
                          </a:sp3d>
                        </p:spPr>
                        <p:txBody>
                          <a:bodyPr/>
                          <a:lstStyle/>
                          <a:p>
                            <a:pPr eaLnBrk="1" hangingPunct="1">
                              <a:defRPr/>
                            </a:pPr>
                            <a:endParaRPr lang="zh-TW" altLang="en-US"/>
                          </a:p>
                        </p:txBody>
                      </p:sp>
                      <p:pic>
                        <p:nvPicPr>
                          <p:cNvPr id="229" name="圖片 2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3376" y="1461317"/>
                            <a:ext cx="1611338" cy="2131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grpSp>
                    <p:grpSp>
                      <p:nvGrpSpPr>
                        <p:cNvPr id="174" name="群組 173"/>
                        <p:cNvGrpSpPr/>
                        <p:nvPr/>
                      </p:nvGrpSpPr>
                      <p:grpSpPr>
                        <a:xfrm>
                          <a:off x="6175280" y="5060484"/>
                          <a:ext cx="2048580" cy="465257"/>
                          <a:chOff x="4741942" y="6131508"/>
                          <a:chExt cx="2180824" cy="495291"/>
                        </a:xfrm>
                      </p:grpSpPr>
                      <p:sp>
                        <p:nvSpPr>
                          <p:cNvPr id="226" name="圓角矩形 225"/>
                          <p:cNvSpPr/>
                          <p:nvPr/>
                        </p:nvSpPr>
                        <p:spPr bwMode="auto">
                          <a:xfrm>
                            <a:off x="4741942" y="6131508"/>
                            <a:ext cx="2180824" cy="495291"/>
                          </a:xfrm>
                          <a:prstGeom prst="roundRect">
                            <a:avLst/>
                          </a:prstGeom>
                          <a:solidFill>
                            <a:schemeClr val="bg1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>
                            <a:outerShdw blurRad="44450" dist="27940" dir="5400000" algn="ctr">
                              <a:srgbClr val="000000">
                                <a:alpha val="32000"/>
                              </a:srgbClr>
                            </a:outerShdw>
                          </a:effectLst>
                          <a:scene3d>
                            <a:camera prst="orthographicFront">
                              <a:rot lat="0" lon="0" rev="0"/>
                            </a:camera>
                            <a:lightRig rig="balanced" dir="t">
                              <a:rot lat="0" lon="0" rev="8700000"/>
                            </a:lightRig>
                          </a:scene3d>
                          <a:sp3d>
                            <a:bevelT w="190500" h="38100"/>
                          </a:sp3d>
                        </p:spPr>
                        <p:txBody>
                          <a:bodyPr/>
                          <a:lstStyle/>
                          <a:p>
                            <a:pPr eaLnBrk="1" hangingPunct="1">
                              <a:defRPr/>
                            </a:pPr>
                            <a:endParaRPr lang="zh-TW" altLang="en-US"/>
                          </a:p>
                        </p:txBody>
                      </p:sp>
                      <p:pic>
                        <p:nvPicPr>
                          <p:cNvPr id="227" name="圖片 226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4886798" y="6155905"/>
                            <a:ext cx="1200486" cy="460159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75" name="群組 174"/>
                        <p:cNvGrpSpPr/>
                        <p:nvPr/>
                      </p:nvGrpSpPr>
                      <p:grpSpPr>
                        <a:xfrm>
                          <a:off x="5366141" y="5824979"/>
                          <a:ext cx="2857720" cy="484001"/>
                          <a:chOff x="8055224" y="2996541"/>
                          <a:chExt cx="3042199" cy="515245"/>
                        </a:xfrm>
                      </p:grpSpPr>
                      <p:sp>
                        <p:nvSpPr>
                          <p:cNvPr id="224" name="圓角矩形 223"/>
                          <p:cNvSpPr/>
                          <p:nvPr/>
                        </p:nvSpPr>
                        <p:spPr bwMode="auto">
                          <a:xfrm>
                            <a:off x="8055224" y="2996541"/>
                            <a:ext cx="3042199" cy="515245"/>
                          </a:xfrm>
                          <a:prstGeom prst="roundRect">
                            <a:avLst/>
                          </a:prstGeom>
                          <a:solidFill>
                            <a:schemeClr val="bg1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>
                            <a:outerShdw blurRad="44450" dist="27940" dir="5400000" algn="ctr">
                              <a:srgbClr val="000000">
                                <a:alpha val="32000"/>
                              </a:srgbClr>
                            </a:outerShdw>
                          </a:effectLst>
                          <a:scene3d>
                            <a:camera prst="orthographicFront">
                              <a:rot lat="0" lon="0" rev="0"/>
                            </a:camera>
                            <a:lightRig rig="balanced" dir="t">
                              <a:rot lat="0" lon="0" rev="8700000"/>
                            </a:lightRig>
                          </a:scene3d>
                          <a:sp3d>
                            <a:bevelT w="190500" h="38100"/>
                          </a:sp3d>
                        </p:spPr>
                        <p:txBody>
                          <a:bodyPr/>
                          <a:lstStyle/>
                          <a:p>
                            <a:pPr eaLnBrk="1" hangingPunct="1">
                              <a:defRPr/>
                            </a:pPr>
                            <a:endParaRPr lang="zh-TW" altLang="en-US"/>
                          </a:p>
                        </p:txBody>
                      </p:sp>
                      <p:pic>
                        <p:nvPicPr>
                          <p:cNvPr id="225" name="圖片 224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7" cstate="email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9079630" y="3120575"/>
                            <a:ext cx="784115" cy="302531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sp>
                      <p:nvSpPr>
                        <p:cNvPr id="176" name="圓角矩形 175"/>
                        <p:cNvSpPr/>
                        <p:nvPr/>
                      </p:nvSpPr>
                      <p:spPr bwMode="auto">
                        <a:xfrm>
                          <a:off x="1010790" y="5424488"/>
                          <a:ext cx="1601910" cy="466899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>
                          <a:outerShdw blurRad="44450" dist="27940" dir="5400000" algn="ctr">
                            <a:srgbClr val="000000">
                              <a:alpha val="32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alanced" dir="t">
                            <a:rot lat="0" lon="0" rev="8700000"/>
                          </a:lightRig>
                        </a:scene3d>
                        <a:sp3d>
                          <a:bevelT w="190500" h="38100"/>
                        </a:sp3d>
                      </p:spPr>
                      <p:txBody>
                        <a:bodyPr/>
                        <a:lstStyle/>
                        <a:p>
                          <a:pPr eaLnBrk="1" hangingPunct="1">
                            <a:defRPr/>
                          </a:pPr>
                          <a:endParaRPr lang="zh-TW" altLang="en-US"/>
                        </a:p>
                      </p:txBody>
                    </p:sp>
                    <p:grpSp>
                      <p:nvGrpSpPr>
                        <p:cNvPr id="177" name="群組 176"/>
                        <p:cNvGrpSpPr/>
                        <p:nvPr/>
                      </p:nvGrpSpPr>
                      <p:grpSpPr>
                        <a:xfrm>
                          <a:off x="5305474" y="1283415"/>
                          <a:ext cx="3511382" cy="568814"/>
                          <a:chOff x="5672636" y="993768"/>
                          <a:chExt cx="3738058" cy="605534"/>
                        </a:xfrm>
                      </p:grpSpPr>
                      <p:sp>
                        <p:nvSpPr>
                          <p:cNvPr id="221" name="圓角矩形 220"/>
                          <p:cNvSpPr/>
                          <p:nvPr/>
                        </p:nvSpPr>
                        <p:spPr bwMode="auto">
                          <a:xfrm>
                            <a:off x="5672636" y="993768"/>
                            <a:ext cx="3738058" cy="605534"/>
                          </a:xfrm>
                          <a:prstGeom prst="roundRect">
                            <a:avLst/>
                          </a:prstGeom>
                          <a:solidFill>
                            <a:schemeClr val="bg1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>
                            <a:outerShdw blurRad="44450" dist="27940" dir="5400000" algn="ctr">
                              <a:srgbClr val="000000">
                                <a:alpha val="32000"/>
                              </a:srgbClr>
                            </a:outerShdw>
                          </a:effectLst>
                          <a:scene3d>
                            <a:camera prst="orthographicFront">
                              <a:rot lat="0" lon="0" rev="0"/>
                            </a:camera>
                            <a:lightRig rig="balanced" dir="t">
                              <a:rot lat="0" lon="0" rev="8700000"/>
                            </a:lightRig>
                          </a:scene3d>
                          <a:sp3d>
                            <a:bevelT w="190500" h="38100"/>
                          </a:sp3d>
                        </p:spPr>
                        <p:txBody>
                          <a:bodyPr/>
                          <a:lstStyle/>
                          <a:p>
                            <a:pPr eaLnBrk="1" hangingPunct="1">
                              <a:defRPr/>
                            </a:pPr>
                            <a:endParaRPr lang="zh-TW" altLang="en-US"/>
                          </a:p>
                        </p:txBody>
                      </p:sp>
                      <p:pic>
                        <p:nvPicPr>
                          <p:cNvPr id="222" name="圖片 5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8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54344" y="1272980"/>
                            <a:ext cx="970922" cy="8575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grpSp>
                    <p:grpSp>
                      <p:nvGrpSpPr>
                        <p:cNvPr id="178" name="群組 177"/>
                        <p:cNvGrpSpPr/>
                        <p:nvPr/>
                      </p:nvGrpSpPr>
                      <p:grpSpPr>
                        <a:xfrm>
                          <a:off x="5227204" y="1783211"/>
                          <a:ext cx="1014509" cy="1183594"/>
                          <a:chOff x="5675221" y="1659884"/>
                          <a:chExt cx="1161730" cy="1284403"/>
                        </a:xfrm>
                      </p:grpSpPr>
                      <p:pic>
                        <p:nvPicPr>
                          <p:cNvPr id="219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86658" y="1659884"/>
                            <a:ext cx="1123640" cy="12764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20" name="手繪多邊形 219"/>
                          <p:cNvSpPr/>
                          <p:nvPr/>
                        </p:nvSpPr>
                        <p:spPr bwMode="auto">
                          <a:xfrm>
                            <a:off x="5675221" y="2124311"/>
                            <a:ext cx="1161730" cy="819976"/>
                          </a:xfrm>
                          <a:custGeom>
                            <a:avLst/>
                            <a:gdLst>
                              <a:gd name="connsiteX0" fmla="*/ 0 w 1116944"/>
                              <a:gd name="connsiteY0" fmla="*/ 532637 h 1065273"/>
                              <a:gd name="connsiteX1" fmla="*/ 173032 w 1116944"/>
                              <a:gd name="connsiteY1" fmla="*/ 147196 h 1065273"/>
                              <a:gd name="connsiteX2" fmla="*/ 558473 w 1116944"/>
                              <a:gd name="connsiteY2" fmla="*/ 1 h 1065273"/>
                              <a:gd name="connsiteX3" fmla="*/ 943914 w 1116944"/>
                              <a:gd name="connsiteY3" fmla="*/ 147198 h 1065273"/>
                              <a:gd name="connsiteX4" fmla="*/ 1116944 w 1116944"/>
                              <a:gd name="connsiteY4" fmla="*/ 532639 h 1065273"/>
                              <a:gd name="connsiteX5" fmla="*/ 943913 w 1116944"/>
                              <a:gd name="connsiteY5" fmla="*/ 918080 h 1065273"/>
                              <a:gd name="connsiteX6" fmla="*/ 558472 w 1116944"/>
                              <a:gd name="connsiteY6" fmla="*/ 1065276 h 1065273"/>
                              <a:gd name="connsiteX7" fmla="*/ 173031 w 1116944"/>
                              <a:gd name="connsiteY7" fmla="*/ 918080 h 1065273"/>
                              <a:gd name="connsiteX8" fmla="*/ 0 w 1116944"/>
                              <a:gd name="connsiteY8" fmla="*/ 532639 h 1065273"/>
                              <a:gd name="connsiteX9" fmla="*/ 0 w 1116944"/>
                              <a:gd name="connsiteY9" fmla="*/ 532637 h 10652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1116944" h="1065273">
                                <a:moveTo>
                                  <a:pt x="0" y="532637"/>
                                </a:moveTo>
                                <a:cubicBezTo>
                                  <a:pt x="0" y="386998"/>
                                  <a:pt x="62529" y="247712"/>
                                  <a:pt x="173032" y="147196"/>
                                </a:cubicBezTo>
                                <a:cubicBezTo>
                                  <a:pt x="276904" y="52712"/>
                                  <a:pt x="414933" y="0"/>
                                  <a:pt x="558473" y="1"/>
                                </a:cubicBezTo>
                                <a:cubicBezTo>
                                  <a:pt x="702013" y="1"/>
                                  <a:pt x="840042" y="52713"/>
                                  <a:pt x="943914" y="147198"/>
                                </a:cubicBezTo>
                                <a:cubicBezTo>
                                  <a:pt x="1054417" y="247714"/>
                                  <a:pt x="1116945" y="387001"/>
                                  <a:pt x="1116944" y="532639"/>
                                </a:cubicBezTo>
                                <a:cubicBezTo>
                                  <a:pt x="1116944" y="678278"/>
                                  <a:pt x="1054416" y="817565"/>
                                  <a:pt x="943913" y="918080"/>
                                </a:cubicBezTo>
                                <a:cubicBezTo>
                                  <a:pt x="840041" y="1012564"/>
                                  <a:pt x="702012" y="1065276"/>
                                  <a:pt x="558472" y="1065276"/>
                                </a:cubicBezTo>
                                <a:cubicBezTo>
                                  <a:pt x="414932" y="1065276"/>
                                  <a:pt x="276903" y="1012564"/>
                                  <a:pt x="173031" y="918080"/>
                                </a:cubicBezTo>
                                <a:cubicBezTo>
                                  <a:pt x="62528" y="817564"/>
                                  <a:pt x="0" y="678277"/>
                                  <a:pt x="0" y="532639"/>
                                </a:cubicBezTo>
                                <a:lnTo>
                                  <a:pt x="0" y="532637"/>
                                </a:ln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  <a:scene3d>
                            <a:camera prst="orthographicFront">
                              <a:rot lat="0" lon="0" rev="0"/>
                            </a:camera>
                            <a:lightRig rig="threePt" dir="t">
                              <a:rot lat="0" lon="0" rev="1200000"/>
                            </a:lightRig>
                          </a:scene3d>
                        </p:spPr>
                        <p:style>
                          <a:lnRef idx="0">
                            <a:schemeClr val="accent5"/>
                          </a:lnRef>
                          <a:fillRef idx="3">
                            <a:schemeClr val="accent5"/>
                          </a:fillRef>
                          <a:effectRef idx="3">
                            <a:schemeClr val="accent5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188973" tIns="181406" rIns="188973" bIns="181406" spcCol="1270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APT</a:t>
                            </a:r>
                          </a:p>
                        </p:txBody>
                      </p:sp>
                    </p:grpSp>
                    <p:grpSp>
                      <p:nvGrpSpPr>
                        <p:cNvPr id="179" name="群組 178"/>
                        <p:cNvGrpSpPr/>
                        <p:nvPr/>
                      </p:nvGrpSpPr>
                      <p:grpSpPr>
                        <a:xfrm>
                          <a:off x="5866706" y="3753620"/>
                          <a:ext cx="1014509" cy="1183594"/>
                          <a:chOff x="7811998" y="3988348"/>
                          <a:chExt cx="1161730" cy="1284403"/>
                        </a:xfrm>
                      </p:grpSpPr>
                      <p:pic>
                        <p:nvPicPr>
                          <p:cNvPr id="217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823435" y="3988348"/>
                            <a:ext cx="1123640" cy="12764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18" name="手繪多邊形 217"/>
                          <p:cNvSpPr/>
                          <p:nvPr/>
                        </p:nvSpPr>
                        <p:spPr bwMode="auto">
                          <a:xfrm>
                            <a:off x="7811998" y="4452775"/>
                            <a:ext cx="1161730" cy="819976"/>
                          </a:xfrm>
                          <a:custGeom>
                            <a:avLst/>
                            <a:gdLst>
                              <a:gd name="connsiteX0" fmla="*/ 0 w 1116944"/>
                              <a:gd name="connsiteY0" fmla="*/ 532637 h 1065273"/>
                              <a:gd name="connsiteX1" fmla="*/ 173032 w 1116944"/>
                              <a:gd name="connsiteY1" fmla="*/ 147196 h 1065273"/>
                              <a:gd name="connsiteX2" fmla="*/ 558473 w 1116944"/>
                              <a:gd name="connsiteY2" fmla="*/ 1 h 1065273"/>
                              <a:gd name="connsiteX3" fmla="*/ 943914 w 1116944"/>
                              <a:gd name="connsiteY3" fmla="*/ 147198 h 1065273"/>
                              <a:gd name="connsiteX4" fmla="*/ 1116944 w 1116944"/>
                              <a:gd name="connsiteY4" fmla="*/ 532639 h 1065273"/>
                              <a:gd name="connsiteX5" fmla="*/ 943913 w 1116944"/>
                              <a:gd name="connsiteY5" fmla="*/ 918080 h 1065273"/>
                              <a:gd name="connsiteX6" fmla="*/ 558472 w 1116944"/>
                              <a:gd name="connsiteY6" fmla="*/ 1065276 h 1065273"/>
                              <a:gd name="connsiteX7" fmla="*/ 173031 w 1116944"/>
                              <a:gd name="connsiteY7" fmla="*/ 918080 h 1065273"/>
                              <a:gd name="connsiteX8" fmla="*/ 0 w 1116944"/>
                              <a:gd name="connsiteY8" fmla="*/ 532639 h 1065273"/>
                              <a:gd name="connsiteX9" fmla="*/ 0 w 1116944"/>
                              <a:gd name="connsiteY9" fmla="*/ 532637 h 10652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1116944" h="1065273">
                                <a:moveTo>
                                  <a:pt x="0" y="532637"/>
                                </a:moveTo>
                                <a:cubicBezTo>
                                  <a:pt x="0" y="386998"/>
                                  <a:pt x="62529" y="247712"/>
                                  <a:pt x="173032" y="147196"/>
                                </a:cubicBezTo>
                                <a:cubicBezTo>
                                  <a:pt x="276904" y="52712"/>
                                  <a:pt x="414933" y="0"/>
                                  <a:pt x="558473" y="1"/>
                                </a:cubicBezTo>
                                <a:cubicBezTo>
                                  <a:pt x="702013" y="1"/>
                                  <a:pt x="840042" y="52713"/>
                                  <a:pt x="943914" y="147198"/>
                                </a:cubicBezTo>
                                <a:cubicBezTo>
                                  <a:pt x="1054417" y="247714"/>
                                  <a:pt x="1116945" y="387001"/>
                                  <a:pt x="1116944" y="532639"/>
                                </a:cubicBezTo>
                                <a:cubicBezTo>
                                  <a:pt x="1116944" y="678278"/>
                                  <a:pt x="1054416" y="817565"/>
                                  <a:pt x="943913" y="918080"/>
                                </a:cubicBezTo>
                                <a:cubicBezTo>
                                  <a:pt x="840041" y="1012564"/>
                                  <a:pt x="702012" y="1065276"/>
                                  <a:pt x="558472" y="1065276"/>
                                </a:cubicBezTo>
                                <a:cubicBezTo>
                                  <a:pt x="414932" y="1065276"/>
                                  <a:pt x="276903" y="1012564"/>
                                  <a:pt x="173031" y="918080"/>
                                </a:cubicBezTo>
                                <a:cubicBezTo>
                                  <a:pt x="62528" y="817564"/>
                                  <a:pt x="0" y="678277"/>
                                  <a:pt x="0" y="532639"/>
                                </a:cubicBezTo>
                                <a:lnTo>
                                  <a:pt x="0" y="532637"/>
                                </a:ln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  <a:scene3d>
                            <a:camera prst="orthographicFront">
                              <a:rot lat="0" lon="0" rev="0"/>
                            </a:camera>
                            <a:lightRig rig="threePt" dir="t">
                              <a:rot lat="0" lon="0" rev="1200000"/>
                            </a:lightRig>
                          </a:scene3d>
                        </p:spPr>
                        <p:style>
                          <a:lnRef idx="0">
                            <a:schemeClr val="accent5"/>
                          </a:lnRef>
                          <a:fillRef idx="3">
                            <a:schemeClr val="accent5"/>
                          </a:fillRef>
                          <a:effectRef idx="3">
                            <a:schemeClr val="accent5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188973" tIns="181406" rIns="188973" bIns="181406" spcCol="1270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altLang="zh-TW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DDoS</a:t>
                            </a:r>
                            <a:endParaRPr lang="en-US" sz="1200" b="1" dirty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微軟正黑體" panose="020B0604030504040204" pitchFamily="34" charset="-120"/>
                              <a:ea typeface="微軟正黑體" panose="020B0604030504040204" pitchFamily="34" charset="-12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80" name="群組 179"/>
                        <p:cNvGrpSpPr/>
                        <p:nvPr/>
                      </p:nvGrpSpPr>
                      <p:grpSpPr>
                        <a:xfrm>
                          <a:off x="6806469" y="3990628"/>
                          <a:ext cx="2081074" cy="721453"/>
                          <a:chOff x="8799042" y="3807523"/>
                          <a:chExt cx="2215416" cy="768026"/>
                        </a:xfrm>
                      </p:grpSpPr>
                      <p:sp>
                        <p:nvSpPr>
                          <p:cNvPr id="215" name="圓角矩形 214"/>
                          <p:cNvSpPr/>
                          <p:nvPr/>
                        </p:nvSpPr>
                        <p:spPr bwMode="auto">
                          <a:xfrm>
                            <a:off x="8799042" y="3807523"/>
                            <a:ext cx="2215416" cy="768026"/>
                          </a:xfrm>
                          <a:prstGeom prst="roundRect">
                            <a:avLst/>
                          </a:prstGeom>
                          <a:solidFill>
                            <a:schemeClr val="bg1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>
                            <a:outerShdw blurRad="44450" dist="27940" dir="5400000" algn="ctr">
                              <a:srgbClr val="000000">
                                <a:alpha val="32000"/>
                              </a:srgbClr>
                            </a:outerShdw>
                          </a:effectLst>
                          <a:scene3d>
                            <a:camera prst="orthographicFront">
                              <a:rot lat="0" lon="0" rev="0"/>
                            </a:camera>
                            <a:lightRig rig="balanced" dir="t">
                              <a:rot lat="0" lon="0" rev="8700000"/>
                            </a:lightRig>
                          </a:scene3d>
                          <a:sp3d>
                            <a:bevelT w="190500" h="38100"/>
                          </a:sp3d>
                        </p:spPr>
                        <p:txBody>
                          <a:bodyPr/>
                          <a:lstStyle/>
                          <a:p>
                            <a:pPr eaLnBrk="1" hangingPunct="1">
                              <a:defRPr/>
                            </a:pPr>
                            <a:endParaRPr lang="zh-TW" altLang="en-US"/>
                          </a:p>
                        </p:txBody>
                      </p:sp>
                      <p:pic>
                        <p:nvPicPr>
                          <p:cNvPr id="216" name="圖片 8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9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860158" y="3955664"/>
                            <a:ext cx="942422" cy="1590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grpSp>
                    <p:grpSp>
                      <p:nvGrpSpPr>
                        <p:cNvPr id="181" name="群組 180"/>
                        <p:cNvGrpSpPr/>
                        <p:nvPr/>
                      </p:nvGrpSpPr>
                      <p:grpSpPr>
                        <a:xfrm>
                          <a:off x="5256772" y="4579362"/>
                          <a:ext cx="1014509" cy="1183594"/>
                          <a:chOff x="4212241" y="5161901"/>
                          <a:chExt cx="1123200" cy="1268748"/>
                        </a:xfrm>
                      </p:grpSpPr>
                      <p:pic>
                        <p:nvPicPr>
                          <p:cNvPr id="213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12241" y="5161901"/>
                            <a:ext cx="1123200" cy="12687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14" name="手繪多邊形 213"/>
                          <p:cNvSpPr/>
                          <p:nvPr/>
                        </p:nvSpPr>
                        <p:spPr bwMode="auto">
                          <a:xfrm>
                            <a:off x="4286141" y="5641517"/>
                            <a:ext cx="951095" cy="781366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  <a:scene3d>
                            <a:camera prst="orthographicFront">
                              <a:rot lat="0" lon="0" rev="0"/>
                            </a:camera>
                            <a:lightRig rig="threePt" dir="t">
                              <a:rot lat="0" lon="0" rev="1200000"/>
                            </a:lightRig>
                          </a:scene3d>
                        </p:spPr>
                        <p:style>
                          <a:lnRef idx="0">
                            <a:schemeClr val="accent5"/>
                          </a:lnRef>
                          <a:fillRef idx="3">
                            <a:schemeClr val="accent5"/>
                          </a:fillRef>
                          <a:effectRef idx="3">
                            <a:schemeClr val="accent5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0" tIns="180558" rIns="0" bIns="180558" anchor="ctr"/>
                          <a:lstStyle/>
                          <a:p>
                            <a:pPr algn="ctr" defTabSz="889000" eaLnBrk="1" hangingPunct="1">
                              <a:lnSpc>
                                <a:spcPts val="15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altLang="zh-TW" sz="1200" b="1" spc="-150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DNS</a:t>
                            </a:r>
                          </a:p>
                          <a:p>
                            <a:pPr algn="ctr" defTabSz="889000" eaLnBrk="1" hangingPunct="1">
                              <a:lnSpc>
                                <a:spcPts val="15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zh-TW" altLang="en-US" sz="1200" b="1" spc="-150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防火牆</a:t>
                            </a:r>
                            <a:endParaRPr lang="en-US" altLang="zh-TW" sz="1200" b="1" spc="-150" dirty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微軟正黑體" panose="020B0604030504040204" pitchFamily="34" charset="-120"/>
                              <a:ea typeface="微軟正黑體" panose="020B0604030504040204" pitchFamily="34" charset="-12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82" name="群組 181"/>
                        <p:cNvGrpSpPr/>
                        <p:nvPr/>
                      </p:nvGrpSpPr>
                      <p:grpSpPr>
                        <a:xfrm>
                          <a:off x="5838305" y="2708700"/>
                          <a:ext cx="1014509" cy="1183594"/>
                          <a:chOff x="5685409" y="1775029"/>
                          <a:chExt cx="1123829" cy="1292352"/>
                        </a:xfrm>
                      </p:grpSpPr>
                      <p:pic>
                        <p:nvPicPr>
                          <p:cNvPr id="211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85409" y="1775029"/>
                            <a:ext cx="1123829" cy="127641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12" name="手繪多邊形 211"/>
                          <p:cNvSpPr/>
                          <p:nvPr/>
                        </p:nvSpPr>
                        <p:spPr bwMode="auto">
                          <a:xfrm>
                            <a:off x="5783785" y="2256739"/>
                            <a:ext cx="935701" cy="810642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  <a:scene3d>
                            <a:camera prst="orthographicFront">
                              <a:rot lat="0" lon="0" rev="0"/>
                            </a:camera>
                            <a:lightRig rig="threePt" dir="t">
                              <a:rot lat="0" lon="0" rev="1200000"/>
                            </a:lightRig>
                          </a:scene3d>
                        </p:spPr>
                        <p:style>
                          <a:lnRef idx="0">
                            <a:schemeClr val="accent5"/>
                          </a:lnRef>
                          <a:fillRef idx="3">
                            <a:schemeClr val="accent5"/>
                          </a:fillRef>
                          <a:effectRef idx="3">
                            <a:schemeClr val="accent5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180559" tIns="180558" rIns="180559" bIns="180558" spcCol="1270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endParaRPr lang="en-US" sz="1200" b="1" dirty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微軟正黑體" panose="020B0604030504040204" pitchFamily="34" charset="-120"/>
                              <a:ea typeface="微軟正黑體" panose="020B0604030504040204" pitchFamily="34" charset="-120"/>
                            </a:endParaRPr>
                          </a:p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Cloud</a:t>
                            </a:r>
                          </a:p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sz="1200" b="1" spc="-150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Security</a:t>
                            </a:r>
                          </a:p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endParaRPr lang="en-US" sz="1200" b="1" dirty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微軟正黑體" panose="020B0604030504040204" pitchFamily="34" charset="-120"/>
                              <a:ea typeface="微軟正黑體" panose="020B0604030504040204" pitchFamily="34" charset="-12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83" name="群組 182"/>
                        <p:cNvGrpSpPr/>
                        <p:nvPr/>
                      </p:nvGrpSpPr>
                      <p:grpSpPr>
                        <a:xfrm>
                          <a:off x="4409827" y="5060486"/>
                          <a:ext cx="1055744" cy="1199109"/>
                          <a:chOff x="5673259" y="4751433"/>
                          <a:chExt cx="1123897" cy="1276517"/>
                        </a:xfrm>
                      </p:grpSpPr>
                      <p:pic>
                        <p:nvPicPr>
                          <p:cNvPr id="209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73259" y="4751433"/>
                            <a:ext cx="1123897" cy="127651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10" name="手繪多邊形 209"/>
                          <p:cNvSpPr/>
                          <p:nvPr/>
                        </p:nvSpPr>
                        <p:spPr bwMode="auto">
                          <a:xfrm>
                            <a:off x="5847818" y="5208652"/>
                            <a:ext cx="809526" cy="812443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  <a:scene3d>
                            <a:camera prst="orthographicFront">
                              <a:rot lat="0" lon="0" rev="0"/>
                            </a:camera>
                            <a:lightRig rig="threePt" dir="t">
                              <a:rot lat="0" lon="0" rev="1200000"/>
                            </a:lightRig>
                          </a:scene3d>
                        </p:spPr>
                        <p:style>
                          <a:lnRef idx="0">
                            <a:schemeClr val="accent5"/>
                          </a:lnRef>
                          <a:fillRef idx="3">
                            <a:schemeClr val="accent5"/>
                          </a:fillRef>
                          <a:effectRef idx="3">
                            <a:schemeClr val="accent5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180559" tIns="180558" rIns="180559" bIns="180558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altLang="zh-TW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Log/</a:t>
                            </a:r>
                            <a:r>
                              <a:rPr lang="zh-TW" altLang="en-US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側錄</a:t>
                            </a:r>
                            <a:endParaRPr lang="en-US" altLang="zh-TW" sz="1200" b="1" dirty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微軟正黑體" panose="020B0604030504040204" pitchFamily="34" charset="-120"/>
                              <a:ea typeface="微軟正黑體" panose="020B0604030504040204" pitchFamily="34" charset="-120"/>
                            </a:endParaRPr>
                          </a:p>
                        </p:txBody>
                      </p:sp>
                    </p:grpSp>
                    <p:sp>
                      <p:nvSpPr>
                        <p:cNvPr id="184" name="圓角矩形 183"/>
                        <p:cNvSpPr/>
                        <p:nvPr/>
                      </p:nvSpPr>
                      <p:spPr bwMode="auto">
                        <a:xfrm>
                          <a:off x="49152" y="3331177"/>
                          <a:ext cx="1762594" cy="466848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>
                          <a:outerShdw blurRad="44450" dist="27940" dir="5400000" algn="ctr">
                            <a:srgbClr val="000000">
                              <a:alpha val="32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alanced" dir="t">
                            <a:rot lat="0" lon="0" rev="8700000"/>
                          </a:lightRig>
                        </a:scene3d>
                        <a:sp3d>
                          <a:bevelT w="190500" h="38100"/>
                        </a:sp3d>
                      </p:spPr>
                      <p:txBody>
                        <a:bodyPr/>
                        <a:lstStyle/>
                        <a:p>
                          <a:pPr eaLnBrk="1" hangingPunct="1">
                            <a:defRPr/>
                          </a:pPr>
                          <a:endParaRPr lang="zh-TW" altLang="en-US"/>
                        </a:p>
                      </p:txBody>
                    </p:sp>
                    <p:grpSp>
                      <p:nvGrpSpPr>
                        <p:cNvPr id="185" name="群組 184"/>
                        <p:cNvGrpSpPr/>
                        <p:nvPr/>
                      </p:nvGrpSpPr>
                      <p:grpSpPr>
                        <a:xfrm>
                          <a:off x="3390586" y="5056282"/>
                          <a:ext cx="1137422" cy="1204949"/>
                          <a:chOff x="4579375" y="5056847"/>
                          <a:chExt cx="1210848" cy="1282734"/>
                        </a:xfrm>
                      </p:grpSpPr>
                      <p:pic>
                        <p:nvPicPr>
                          <p:cNvPr id="207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000000">
                                  <a:alpha val="0"/>
                                </a:srgbClr>
                              </a:clrFrom>
                              <a:clrTo>
                                <a:srgbClr val="000000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79375" y="5056847"/>
                            <a:ext cx="1210848" cy="12809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08" name="手繪多邊形 207"/>
                          <p:cNvSpPr/>
                          <p:nvPr/>
                        </p:nvSpPr>
                        <p:spPr bwMode="auto">
                          <a:xfrm>
                            <a:off x="4693886" y="5490299"/>
                            <a:ext cx="947474" cy="849282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  <a:scene3d>
                            <a:camera prst="orthographicFront">
                              <a:rot lat="0" lon="0" rev="0"/>
                            </a:camera>
                            <a:lightRig rig="threePt" dir="t">
                              <a:rot lat="0" lon="0" rev="1200000"/>
                            </a:lightRig>
                          </a:scene3d>
                        </p:spPr>
                        <p:style>
                          <a:lnRef idx="0">
                            <a:schemeClr val="accent5"/>
                          </a:lnRef>
                          <a:fillRef idx="3">
                            <a:schemeClr val="accent5"/>
                          </a:fillRef>
                          <a:effectRef idx="3">
                            <a:schemeClr val="accent5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0" tIns="180558" rIns="0" bIns="180558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altLang="zh-TW" sz="1200" b="1" spc="-150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SIEM</a:t>
                            </a:r>
                          </a:p>
                        </p:txBody>
                      </p:sp>
                    </p:grpSp>
                    <p:grpSp>
                      <p:nvGrpSpPr>
                        <p:cNvPr id="186" name="群組 185"/>
                        <p:cNvGrpSpPr/>
                        <p:nvPr/>
                      </p:nvGrpSpPr>
                      <p:grpSpPr>
                        <a:xfrm>
                          <a:off x="2294953" y="1728632"/>
                          <a:ext cx="1055469" cy="1238172"/>
                          <a:chOff x="2240135" y="1775029"/>
                          <a:chExt cx="1123604" cy="1318102"/>
                        </a:xfrm>
                      </p:grpSpPr>
                      <p:pic>
                        <p:nvPicPr>
                          <p:cNvPr id="205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40135" y="1775029"/>
                            <a:ext cx="1123604" cy="12768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06" name="手繪多邊形 205"/>
                          <p:cNvSpPr/>
                          <p:nvPr/>
                        </p:nvSpPr>
                        <p:spPr bwMode="auto">
                          <a:xfrm>
                            <a:off x="2402099" y="2277061"/>
                            <a:ext cx="809316" cy="816070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</p:spPr>
                        <p:style>
                          <a:lnRef idx="0">
                            <a:scrgbClr r="0" g="0" b="0"/>
                          </a:lnRef>
                          <a:fillRef idx="1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180559" tIns="180558" rIns="180559" bIns="180558" spcCol="1270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IOT/OT</a:t>
                            </a:r>
                          </a:p>
                        </p:txBody>
                      </p:sp>
                    </p:grpSp>
                    <p:grpSp>
                      <p:nvGrpSpPr>
                        <p:cNvPr id="187" name="群組 186"/>
                        <p:cNvGrpSpPr/>
                        <p:nvPr/>
                      </p:nvGrpSpPr>
                      <p:grpSpPr>
                        <a:xfrm>
                          <a:off x="4386315" y="1381311"/>
                          <a:ext cx="1014509" cy="1183594"/>
                          <a:chOff x="4665671" y="1252317"/>
                          <a:chExt cx="1161730" cy="1284403"/>
                        </a:xfrm>
                      </p:grpSpPr>
                      <p:pic>
                        <p:nvPicPr>
                          <p:cNvPr id="203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77109" y="1252317"/>
                            <a:ext cx="1123640" cy="12764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04" name="手繪多邊形 203"/>
                          <p:cNvSpPr/>
                          <p:nvPr/>
                        </p:nvSpPr>
                        <p:spPr bwMode="auto">
                          <a:xfrm>
                            <a:off x="4665671" y="1716744"/>
                            <a:ext cx="1161730" cy="819976"/>
                          </a:xfrm>
                          <a:custGeom>
                            <a:avLst/>
                            <a:gdLst>
                              <a:gd name="connsiteX0" fmla="*/ 0 w 1116944"/>
                              <a:gd name="connsiteY0" fmla="*/ 532637 h 1065273"/>
                              <a:gd name="connsiteX1" fmla="*/ 173032 w 1116944"/>
                              <a:gd name="connsiteY1" fmla="*/ 147196 h 1065273"/>
                              <a:gd name="connsiteX2" fmla="*/ 558473 w 1116944"/>
                              <a:gd name="connsiteY2" fmla="*/ 1 h 1065273"/>
                              <a:gd name="connsiteX3" fmla="*/ 943914 w 1116944"/>
                              <a:gd name="connsiteY3" fmla="*/ 147198 h 1065273"/>
                              <a:gd name="connsiteX4" fmla="*/ 1116944 w 1116944"/>
                              <a:gd name="connsiteY4" fmla="*/ 532639 h 1065273"/>
                              <a:gd name="connsiteX5" fmla="*/ 943913 w 1116944"/>
                              <a:gd name="connsiteY5" fmla="*/ 918080 h 1065273"/>
                              <a:gd name="connsiteX6" fmla="*/ 558472 w 1116944"/>
                              <a:gd name="connsiteY6" fmla="*/ 1065276 h 1065273"/>
                              <a:gd name="connsiteX7" fmla="*/ 173031 w 1116944"/>
                              <a:gd name="connsiteY7" fmla="*/ 918080 h 1065273"/>
                              <a:gd name="connsiteX8" fmla="*/ 0 w 1116944"/>
                              <a:gd name="connsiteY8" fmla="*/ 532639 h 1065273"/>
                              <a:gd name="connsiteX9" fmla="*/ 0 w 1116944"/>
                              <a:gd name="connsiteY9" fmla="*/ 532637 h 10652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1116944" h="1065273">
                                <a:moveTo>
                                  <a:pt x="0" y="532637"/>
                                </a:moveTo>
                                <a:cubicBezTo>
                                  <a:pt x="0" y="386998"/>
                                  <a:pt x="62529" y="247712"/>
                                  <a:pt x="173032" y="147196"/>
                                </a:cubicBezTo>
                                <a:cubicBezTo>
                                  <a:pt x="276904" y="52712"/>
                                  <a:pt x="414933" y="0"/>
                                  <a:pt x="558473" y="1"/>
                                </a:cubicBezTo>
                                <a:cubicBezTo>
                                  <a:pt x="702013" y="1"/>
                                  <a:pt x="840042" y="52713"/>
                                  <a:pt x="943914" y="147198"/>
                                </a:cubicBezTo>
                                <a:cubicBezTo>
                                  <a:pt x="1054417" y="247714"/>
                                  <a:pt x="1116945" y="387001"/>
                                  <a:pt x="1116944" y="532639"/>
                                </a:cubicBezTo>
                                <a:cubicBezTo>
                                  <a:pt x="1116944" y="678278"/>
                                  <a:pt x="1054416" y="817565"/>
                                  <a:pt x="943913" y="918080"/>
                                </a:cubicBezTo>
                                <a:cubicBezTo>
                                  <a:pt x="840041" y="1012564"/>
                                  <a:pt x="702012" y="1065276"/>
                                  <a:pt x="558472" y="1065276"/>
                                </a:cubicBezTo>
                                <a:cubicBezTo>
                                  <a:pt x="414932" y="1065276"/>
                                  <a:pt x="276903" y="1012564"/>
                                  <a:pt x="173031" y="918080"/>
                                </a:cubicBezTo>
                                <a:cubicBezTo>
                                  <a:pt x="62528" y="817564"/>
                                  <a:pt x="0" y="678277"/>
                                  <a:pt x="0" y="532639"/>
                                </a:cubicBezTo>
                                <a:lnTo>
                                  <a:pt x="0" y="532637"/>
                                </a:ln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  <a:scene3d>
                            <a:camera prst="orthographicFront">
                              <a:rot lat="0" lon="0" rev="0"/>
                            </a:camera>
                            <a:lightRig rig="threePt" dir="t">
                              <a:rot lat="0" lon="0" rev="1200000"/>
                            </a:lightRig>
                          </a:scene3d>
                        </p:spPr>
                        <p:style>
                          <a:lnRef idx="0">
                            <a:schemeClr val="accent5"/>
                          </a:lnRef>
                          <a:fillRef idx="3">
                            <a:schemeClr val="accent5"/>
                          </a:fillRef>
                          <a:effectRef idx="3">
                            <a:schemeClr val="accent5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188973" tIns="181406" rIns="188973" bIns="181406" spcCol="1270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altLang="zh-TW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NGFW/</a:t>
                            </a:r>
                          </a:p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NGIPS</a:t>
                            </a:r>
                          </a:p>
                        </p:txBody>
                      </p:sp>
                    </p:grpSp>
                    <p:grpSp>
                      <p:nvGrpSpPr>
                        <p:cNvPr id="188" name="群組 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73547" y="1394235"/>
                          <a:ext cx="1014509" cy="1183594"/>
                          <a:chOff x="4387211" y="-1430338"/>
                          <a:chExt cx="1129352" cy="1301729"/>
                        </a:xfrm>
                      </p:grpSpPr>
                      <p:pic>
                        <p:nvPicPr>
                          <p:cNvPr id="201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92613" y="-1430338"/>
                            <a:ext cx="1123950" cy="12763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02" name="手繪多邊形 201"/>
                          <p:cNvSpPr/>
                          <p:nvPr/>
                        </p:nvSpPr>
                        <p:spPr bwMode="auto">
                          <a:xfrm>
                            <a:off x="4387211" y="-926630"/>
                            <a:ext cx="1123950" cy="798021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</p:spPr>
                        <p:style>
                          <a:lnRef idx="0">
                            <a:scrgbClr r="0" g="0" b="0"/>
                          </a:lnRef>
                          <a:fillRef idx="1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180559" tIns="180558" rIns="180559" bIns="180558" spcCol="1270" anchor="ctr"/>
                          <a:lstStyle/>
                          <a:p>
                            <a:pPr algn="ctr" defTabSz="889000" eaLnBrk="1" hangingPunct="1">
                              <a:lnSpc>
                                <a:spcPts val="15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End Point</a:t>
                            </a:r>
                          </a:p>
                        </p:txBody>
                      </p:sp>
                    </p:grpSp>
                    <p:sp>
                      <p:nvSpPr>
                        <p:cNvPr id="199" name="圓角矩形 198"/>
                        <p:cNvSpPr/>
                        <p:nvPr/>
                      </p:nvSpPr>
                      <p:spPr bwMode="auto">
                        <a:xfrm>
                          <a:off x="6256514" y="2262880"/>
                          <a:ext cx="1272008" cy="422323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>
                          <a:outerShdw blurRad="44450" dist="27940" dir="5400000" algn="ctr">
                            <a:srgbClr val="000000">
                              <a:alpha val="32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alanced" dir="t">
                            <a:rot lat="0" lon="0" rev="8700000"/>
                          </a:lightRig>
                        </a:scene3d>
                        <a:sp3d>
                          <a:bevelT w="190500" h="38100"/>
                        </a:sp3d>
                      </p:spPr>
                      <p:txBody>
                        <a:bodyPr/>
                        <a:lstStyle/>
                        <a:p>
                          <a:pPr eaLnBrk="1" hangingPunct="1">
                            <a:defRPr/>
                          </a:pPr>
                          <a:endParaRPr lang="zh-TW" altLang="en-US"/>
                        </a:p>
                      </p:txBody>
                    </p:sp>
                    <p:pic>
                      <p:nvPicPr>
                        <p:cNvPr id="190" name="圖片 18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3140" y="2627417"/>
                          <a:ext cx="2106518" cy="233179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91" name="Picture 59" descr="SYSCOMLogo透+白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27170" y="3470780"/>
                          <a:ext cx="1322696" cy="363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192" name="圓角矩形 191"/>
                        <p:cNvSpPr/>
                        <p:nvPr/>
                      </p:nvSpPr>
                      <p:spPr bwMode="auto">
                        <a:xfrm>
                          <a:off x="6877928" y="3089896"/>
                          <a:ext cx="1944302" cy="595704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>
                          <a:outerShdw blurRad="44450" dist="27940" dir="5400000" algn="ctr">
                            <a:srgbClr val="000000">
                              <a:alpha val="32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alanced" dir="t">
                            <a:rot lat="0" lon="0" rev="8700000"/>
                          </a:lightRig>
                        </a:scene3d>
                        <a:sp3d>
                          <a:bevelT w="190500" h="38100"/>
                        </a:sp3d>
                      </p:spPr>
                      <p:txBody>
                        <a:bodyPr/>
                        <a:lstStyle/>
                        <a:p>
                          <a:pPr eaLnBrk="1" hangingPunct="1">
                            <a:defRPr/>
                          </a:pPr>
                          <a:endParaRPr lang="zh-TW" altLang="en-US"/>
                        </a:p>
                      </p:txBody>
                    </p:sp>
                  </p:grpSp>
                  <p:pic>
                    <p:nvPicPr>
                      <p:cNvPr id="131" name="圖片 130"/>
                      <p:cNvPicPr>
                        <a:picLocks noChangeAspect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127544" y="1383616"/>
                        <a:ext cx="738587" cy="39449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46" name="圖片 145"/>
                      <p:cNvPicPr>
                        <a:picLocks noChangeAspect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837020" y="1296217"/>
                        <a:ext cx="690011" cy="368551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29" name="Picture 3" descr="C:\Users\User\Desktop\MOMENTUM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092790" y="5990528"/>
                      <a:ext cx="1048342" cy="152901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108" name="Picture 2" descr="C:\Users\User\Desktop\Akamai-Logo-Circle-PMS.pn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68591" y="3241951"/>
                    <a:ext cx="780561" cy="31770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82" name="Picture 2" descr="C:\Users\User\Desktop\cisco blue\partner-logo-blue.png"/>
                <p:cNvPicPr>
                  <a:picLocks noChangeAspect="1" noChangeArrowheads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92" r="33843" b="61640"/>
                <a:stretch/>
              </p:blipFill>
              <p:spPr bwMode="auto">
                <a:xfrm>
                  <a:off x="5425979" y="1270410"/>
                  <a:ext cx="590345" cy="3567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36" name="圖片 235">
                <a:extLst>
                  <a:ext uri="{FF2B5EF4-FFF2-40B4-BE49-F238E27FC236}">
                    <a16:creationId xmlns:a16="http://schemas.microsoft.com/office/drawing/2014/main" id="{71F90CD5-C607-4C7F-B839-EDF4C83BE5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8959" y="5908119"/>
                <a:ext cx="850227" cy="205099"/>
              </a:xfrm>
              <a:prstGeom prst="rect">
                <a:avLst/>
              </a:prstGeom>
            </p:spPr>
          </p:pic>
          <p:pic>
            <p:nvPicPr>
              <p:cNvPr id="237" name="圖片 236">
                <a:extLst>
                  <a:ext uri="{FF2B5EF4-FFF2-40B4-BE49-F238E27FC236}">
                    <a16:creationId xmlns:a16="http://schemas.microsoft.com/office/drawing/2014/main" id="{C9E30239-41F7-4572-9A30-D97624FBEB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569" y="5485104"/>
                <a:ext cx="849154" cy="204840"/>
              </a:xfrm>
              <a:prstGeom prst="rect">
                <a:avLst/>
              </a:prstGeom>
            </p:spPr>
          </p:pic>
          <p:sp>
            <p:nvSpPr>
              <p:cNvPr id="238" name="圓角矩形 147">
                <a:extLst>
                  <a:ext uri="{FF2B5EF4-FFF2-40B4-BE49-F238E27FC236}">
                    <a16:creationId xmlns:a16="http://schemas.microsoft.com/office/drawing/2014/main" id="{43CC8B6B-D9C8-4867-8B43-01112D3B01CE}"/>
                  </a:ext>
                </a:extLst>
              </p:cNvPr>
              <p:cNvSpPr/>
              <p:nvPr/>
            </p:nvSpPr>
            <p:spPr bwMode="auto">
              <a:xfrm>
                <a:off x="2853313" y="6115763"/>
                <a:ext cx="2217450" cy="420119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/>
              </a:p>
            </p:txBody>
          </p:sp>
          <p:pic>
            <p:nvPicPr>
              <p:cNvPr id="239" name="圖片 238">
                <a:extLst>
                  <a:ext uri="{FF2B5EF4-FFF2-40B4-BE49-F238E27FC236}">
                    <a16:creationId xmlns:a16="http://schemas.microsoft.com/office/drawing/2014/main" id="{B2A81125-1C50-4A23-846B-8E7455FEAB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3020" y="6224612"/>
                <a:ext cx="853060" cy="205782"/>
              </a:xfrm>
              <a:prstGeom prst="rect">
                <a:avLst/>
              </a:prstGeom>
            </p:spPr>
          </p:pic>
        </p:grp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905" y="4214681"/>
              <a:ext cx="1039388" cy="459265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3F9F7"/>
                </a:clrFrom>
                <a:clrTo>
                  <a:srgbClr val="F3F9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071" y="5447351"/>
              <a:ext cx="367590" cy="337294"/>
            </a:xfrm>
            <a:prstGeom prst="rect">
              <a:avLst/>
            </a:prstGeom>
          </p:spPr>
        </p:pic>
        <p:pic>
          <p:nvPicPr>
            <p:cNvPr id="87" name="圖片 86"/>
            <p:cNvPicPr>
              <a:picLocks noChangeAspect="1"/>
            </p:cNvPicPr>
            <p:nvPr/>
          </p:nvPicPr>
          <p:blipFill>
            <a:blip r:embed="rId19" cstate="print">
              <a:clrChange>
                <a:clrFrom>
                  <a:srgbClr val="F3F9F7"/>
                </a:clrFrom>
                <a:clrTo>
                  <a:srgbClr val="F3F9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8189" y="5055618"/>
              <a:ext cx="363784" cy="333802"/>
            </a:xfrm>
            <a:prstGeom prst="rect">
              <a:avLst/>
            </a:prstGeom>
          </p:spPr>
        </p:pic>
        <p:pic>
          <p:nvPicPr>
            <p:cNvPr id="88" name="圖片 87"/>
            <p:cNvPicPr>
              <a:picLocks noChangeAspect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7135" y="3183686"/>
              <a:ext cx="920447" cy="406710"/>
            </a:xfrm>
            <a:prstGeom prst="rect">
              <a:avLst/>
            </a:prstGeom>
          </p:spPr>
        </p:pic>
        <p:pic>
          <p:nvPicPr>
            <p:cNvPr id="89" name="圖片 88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1978" y="3945835"/>
              <a:ext cx="875604" cy="386896"/>
            </a:xfrm>
            <a:prstGeom prst="rect">
              <a:avLst/>
            </a:prstGeom>
          </p:spPr>
        </p:pic>
        <p:pic>
          <p:nvPicPr>
            <p:cNvPr id="90" name="Picture 2" descr="C:\Users\User\Desktop\Akamai-Logo-Circle-PMS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6575" y="4262972"/>
              <a:ext cx="780561" cy="317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圖片 5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0114" y="6278485"/>
              <a:ext cx="902007" cy="79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2" descr="C:\Users\User\Desktop\趨勢科技.png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003" y="1257911"/>
              <a:ext cx="784045" cy="354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29" b="33661"/>
            <a:stretch/>
          </p:blipFill>
          <p:spPr>
            <a:xfrm>
              <a:off x="-10902" y="3350955"/>
              <a:ext cx="1070064" cy="250277"/>
            </a:xfrm>
            <a:prstGeom prst="rect">
              <a:avLst/>
            </a:prstGeom>
          </p:spPr>
        </p:pic>
        <p:pic>
          <p:nvPicPr>
            <p:cNvPr id="99" name="Picture 2" descr="C:\Users\User\Desktop\趨勢科技.png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2611" y="1385535"/>
              <a:ext cx="743407" cy="336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2" descr="C:\Users\User\Desktop\趨勢科技.png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3162" y="2266174"/>
              <a:ext cx="805109" cy="364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圖片 100"/>
            <p:cNvPicPr>
              <a:picLocks noChangeAspect="1"/>
            </p:cNvPicPr>
            <p:nvPr/>
          </p:nvPicPr>
          <p:blipFill rotWithShape="1"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29" b="33661"/>
            <a:stretch/>
          </p:blipFill>
          <p:spPr>
            <a:xfrm>
              <a:off x="1305668" y="2256726"/>
              <a:ext cx="1030041" cy="240916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623" y="3279119"/>
              <a:ext cx="914016" cy="418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07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核心六、專業整體資訊委外服務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7DCDD-03C4-4BBB-A6F5-87AE6AE6749F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  <p:grpSp>
        <p:nvGrpSpPr>
          <p:cNvPr id="4" name="群組 3"/>
          <p:cNvGrpSpPr/>
          <p:nvPr/>
        </p:nvGrpSpPr>
        <p:grpSpPr>
          <a:xfrm>
            <a:off x="4726106" y="1027862"/>
            <a:ext cx="3600000" cy="2824129"/>
            <a:chOff x="4726106" y="1027862"/>
            <a:chExt cx="3600000" cy="2824129"/>
          </a:xfrm>
        </p:grpSpPr>
        <p:sp>
          <p:nvSpPr>
            <p:cNvPr id="27" name="矩形 26"/>
            <p:cNvSpPr/>
            <p:nvPr/>
          </p:nvSpPr>
          <p:spPr bwMode="auto">
            <a:xfrm>
              <a:off x="4732006" y="1813253"/>
              <a:ext cx="3594100" cy="2038738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zh-TW" alt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" name="圓角化同側角落矩形 27"/>
            <p:cNvSpPr/>
            <p:nvPr/>
          </p:nvSpPr>
          <p:spPr bwMode="auto">
            <a:xfrm>
              <a:off x="4726106" y="1027862"/>
              <a:ext cx="3600000" cy="720000"/>
            </a:xfrm>
            <a:prstGeom prst="round2SameRect">
              <a:avLst/>
            </a:prstGeom>
            <a:solidFill>
              <a:srgbClr val="00B0F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檔案管理局</a:t>
              </a:r>
              <a:br>
                <a:rPr lang="en-US" altLang="zh-TW" sz="2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2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全國資訊系統委外服務</a:t>
              </a:r>
            </a:p>
          </p:txBody>
        </p:sp>
        <p:pic>
          <p:nvPicPr>
            <p:cNvPr id="1026" name="Picture 2" descr="C:\Users\User\Desktop\檔案局\投影片1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145" y="1877629"/>
              <a:ext cx="2731737" cy="1681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</p:grpSp>
      <p:grpSp>
        <p:nvGrpSpPr>
          <p:cNvPr id="3" name="群組 2"/>
          <p:cNvGrpSpPr/>
          <p:nvPr/>
        </p:nvGrpSpPr>
        <p:grpSpPr>
          <a:xfrm>
            <a:off x="666750" y="1042255"/>
            <a:ext cx="3600000" cy="2809736"/>
            <a:chOff x="666750" y="1042255"/>
            <a:chExt cx="3600000" cy="2809736"/>
          </a:xfrm>
        </p:grpSpPr>
        <p:sp>
          <p:nvSpPr>
            <p:cNvPr id="30" name="矩形 29"/>
            <p:cNvSpPr/>
            <p:nvPr/>
          </p:nvSpPr>
          <p:spPr bwMode="auto">
            <a:xfrm>
              <a:off x="671062" y="1840723"/>
              <a:ext cx="3595688" cy="2011268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lin ang="5400000" scaled="0"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zh-TW" alt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1" name="圓角化同側角落矩形 30"/>
            <p:cNvSpPr/>
            <p:nvPr/>
          </p:nvSpPr>
          <p:spPr bwMode="auto">
            <a:xfrm>
              <a:off x="666750" y="1042255"/>
              <a:ext cx="3600000" cy="720000"/>
            </a:xfrm>
            <a:prstGeom prst="round2Same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衛生福利部醫療網服務中心</a:t>
              </a:r>
              <a:endParaRPr lang="en-US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hangingPunct="1"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委外服務</a:t>
              </a: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659" y="1966141"/>
              <a:ext cx="2740493" cy="16797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pSp>
        <p:nvGrpSpPr>
          <p:cNvPr id="6" name="群組 5"/>
          <p:cNvGrpSpPr/>
          <p:nvPr/>
        </p:nvGrpSpPr>
        <p:grpSpPr>
          <a:xfrm>
            <a:off x="682934" y="3703128"/>
            <a:ext cx="7643172" cy="2911313"/>
            <a:chOff x="682934" y="3703128"/>
            <a:chExt cx="7643172" cy="2911313"/>
          </a:xfrm>
        </p:grpSpPr>
        <p:grpSp>
          <p:nvGrpSpPr>
            <p:cNvPr id="10" name="群組 9"/>
            <p:cNvGrpSpPr/>
            <p:nvPr/>
          </p:nvGrpSpPr>
          <p:grpSpPr>
            <a:xfrm>
              <a:off x="682934" y="3703128"/>
              <a:ext cx="7643172" cy="2666213"/>
              <a:chOff x="682934" y="3703128"/>
              <a:chExt cx="7643172" cy="2666213"/>
            </a:xfrm>
          </p:grpSpPr>
          <p:sp>
            <p:nvSpPr>
              <p:cNvPr id="14" name="矩形 13"/>
              <p:cNvSpPr/>
              <p:nvPr/>
            </p:nvSpPr>
            <p:spPr bwMode="auto">
              <a:xfrm>
                <a:off x="682934" y="4314997"/>
                <a:ext cx="7643172" cy="1674132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lvl="1" algn="ctr" eaLnBrk="1" hangingPunct="1">
                  <a:defRPr/>
                </a:pPr>
                <a:r>
                  <a:rPr lang="zh-TW" altLang="en-US" sz="16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參與國家衛星地面控制系統建置，派遣專業人員進駐國家太空中心駐點操作</a:t>
                </a:r>
                <a:endParaRPr lang="en-US" altLang="zh-TW" sz="1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9" name="群組 8"/>
              <p:cNvGrpSpPr/>
              <p:nvPr/>
            </p:nvGrpSpPr>
            <p:grpSpPr>
              <a:xfrm>
                <a:off x="682934" y="3703128"/>
                <a:ext cx="7643172" cy="2666213"/>
                <a:chOff x="682934" y="3703128"/>
                <a:chExt cx="7643172" cy="2666213"/>
              </a:xfrm>
            </p:grpSpPr>
            <p:sp>
              <p:nvSpPr>
                <p:cNvPr id="15" name="圓角化同側角落矩形 14"/>
                <p:cNvSpPr/>
                <p:nvPr/>
              </p:nvSpPr>
              <p:spPr bwMode="auto">
                <a:xfrm>
                  <a:off x="682934" y="3703128"/>
                  <a:ext cx="7643172" cy="545908"/>
                </a:xfrm>
                <a:prstGeom prst="round2SameRect">
                  <a:avLst/>
                </a:prstGeom>
                <a:solidFill>
                  <a:srgbClr val="92D050"/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zh-TW" altLang="en-US" sz="2000" b="1" dirty="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rPr>
                    <a:t>國家太空中心委外服務</a:t>
                  </a:r>
                </a:p>
              </p:txBody>
            </p:sp>
            <p:pic>
              <p:nvPicPr>
                <p:cNvPr id="17" name="圖片 16"/>
                <p:cNvPicPr>
                  <a:picLocks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606"/>
                <a:stretch/>
              </p:blipFill>
              <p:spPr bwMode="auto">
                <a:xfrm>
                  <a:off x="4864275" y="4699581"/>
                  <a:ext cx="3019607" cy="166976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" name="Picture 2" descr="C:\Users\User\Desktop\Screen-Shot-2017-08-24-at-6_30_28-PM-1024x611.pn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159" b="15366"/>
                <a:stretch/>
              </p:blipFill>
              <p:spPr bwMode="auto">
                <a:xfrm>
                  <a:off x="979386" y="4689397"/>
                  <a:ext cx="3730399" cy="1679944"/>
                </a:xfrm>
                <a:prstGeom prst="round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5" name="文字方塊 4"/>
            <p:cNvSpPr txBox="1"/>
            <p:nvPr/>
          </p:nvSpPr>
          <p:spPr>
            <a:xfrm>
              <a:off x="1654864" y="6337442"/>
              <a:ext cx="24929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圖片資料來源：國家太空中心提供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06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151124" y="3878282"/>
            <a:ext cx="8424863" cy="647700"/>
            <a:chOff x="323528" y="1259831"/>
            <a:chExt cx="8424936" cy="648072"/>
          </a:xfrm>
        </p:grpSpPr>
        <p:sp>
          <p:nvSpPr>
            <p:cNvPr id="9" name="圓角矩形 8"/>
            <p:cNvSpPr/>
            <p:nvPr/>
          </p:nvSpPr>
          <p:spPr>
            <a:xfrm>
              <a:off x="323528" y="1259831"/>
              <a:ext cx="8424936" cy="6480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8000">
                  <a:srgbClr val="490092">
                    <a:lumMod val="50000"/>
                  </a:srgbClr>
                </a:gs>
                <a:gs pos="23000">
                  <a:srgbClr val="490092">
                    <a:alpha val="0"/>
                    <a:lumMod val="50000"/>
                  </a:srgbClr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411302" y="1331839"/>
              <a:ext cx="6552728" cy="50405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90092">
                    <a:alpha val="0"/>
                  </a:srgbClr>
                </a:gs>
                <a:gs pos="100000">
                  <a:srgbClr val="490092"/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簡報大綱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108075"/>
            <a:ext cx="8640000" cy="5218113"/>
          </a:xfrm>
        </p:spPr>
        <p:txBody>
          <a:bodyPr/>
          <a:lstStyle/>
          <a:p>
            <a:pPr>
              <a:lnSpc>
                <a:spcPct val="140000"/>
              </a:lnSpc>
              <a:buClr>
                <a:srgbClr val="8EBBFC"/>
              </a:buClr>
              <a:buSzPct val="100000"/>
              <a:defRPr/>
            </a:pPr>
            <a:r>
              <a:rPr lang="zh-TW" altLang="en-US" dirty="0">
                <a:solidFill>
                  <a:srgbClr val="8EBBFC"/>
                </a:solidFill>
              </a:rPr>
              <a:t>關於凌羣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「智慧凌羣」一平台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「智慧凌羣」四應用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「智慧凌羣」六核心</a:t>
            </a:r>
          </a:p>
          <a:p>
            <a:pPr>
              <a:lnSpc>
                <a:spcPct val="140000"/>
              </a:lnSpc>
              <a:buClr>
                <a:schemeClr val="bg1"/>
              </a:buClr>
              <a:defRPr/>
            </a:pPr>
            <a:r>
              <a:rPr lang="zh-TW" altLang="en-US" dirty="0">
                <a:solidFill>
                  <a:schemeClr val="bg1"/>
                </a:solidFill>
              </a:rPr>
              <a:t>代表客戶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defRPr/>
            </a:pPr>
            <a:r>
              <a:rPr lang="zh-TW" altLang="en-US" dirty="0">
                <a:solidFill>
                  <a:srgbClr val="8EBBFC"/>
                </a:solidFill>
              </a:rPr>
              <a:t>案例分享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defRPr/>
            </a:pPr>
            <a:r>
              <a:rPr lang="zh-TW" altLang="en-US" dirty="0">
                <a:solidFill>
                  <a:srgbClr val="8EBBFC"/>
                </a:solidFill>
              </a:rPr>
              <a:t>實習介紹</a:t>
            </a:r>
            <a:endParaRPr lang="en-US" dirty="0">
              <a:solidFill>
                <a:srgbClr val="8EBBFC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389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kern="1200" dirty="0"/>
              <a:t>代表客戶 </a:t>
            </a:r>
            <a:r>
              <a:rPr lang="en-US" altLang="zh-TW" kern="1200" dirty="0"/>
              <a:t>–</a:t>
            </a:r>
            <a:r>
              <a:rPr lang="zh-TW" altLang="en-US" kern="1200" dirty="0"/>
              <a:t> 銀行及保險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  <p:sp>
        <p:nvSpPr>
          <p:cNvPr id="78" name="Rectangle 4"/>
          <p:cNvSpPr>
            <a:spLocks noChangeArrowheads="1"/>
          </p:cNvSpPr>
          <p:nvPr/>
        </p:nvSpPr>
        <p:spPr bwMode="auto">
          <a:xfrm>
            <a:off x="468316" y="5270726"/>
            <a:ext cx="33924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kumimoji="0" lang="en-US" altLang="zh-TW" sz="1300" b="0" dirty="0">
                <a:solidFill>
                  <a:schemeClr val="tx1"/>
                </a:solidFill>
              </a:rPr>
              <a:t>※</a:t>
            </a:r>
            <a:r>
              <a:rPr kumimoji="0" lang="zh-TW" altLang="en-US" sz="1300" b="0" dirty="0">
                <a:solidFill>
                  <a:schemeClr val="tx1"/>
                </a:solidFill>
              </a:rPr>
              <a:t>客戶名稱依銀行及保險，照字首筆畫數排列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472299" y="1181164"/>
            <a:ext cx="8182598" cy="608400"/>
            <a:chOff x="472299" y="1181164"/>
            <a:chExt cx="8182598" cy="608400"/>
          </a:xfrm>
        </p:grpSpPr>
        <p:sp>
          <p:nvSpPr>
            <p:cNvPr id="26641" name="圓角矩形 49"/>
            <p:cNvSpPr>
              <a:spLocks noChangeArrowheads="1"/>
            </p:cNvSpPr>
            <p:nvPr/>
          </p:nvSpPr>
          <p:spPr bwMode="auto">
            <a:xfrm>
              <a:off x="3773398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grpSp>
          <p:nvGrpSpPr>
            <p:cNvPr id="26635" name="群組 2"/>
            <p:cNvGrpSpPr>
              <a:grpSpLocks/>
            </p:cNvGrpSpPr>
            <p:nvPr/>
          </p:nvGrpSpPr>
          <p:grpSpPr bwMode="auto">
            <a:xfrm>
              <a:off x="472299" y="1181164"/>
              <a:ext cx="1580399" cy="608400"/>
              <a:chOff x="616893" y="1138238"/>
              <a:chExt cx="1751326" cy="687113"/>
            </a:xfrm>
          </p:grpSpPr>
          <p:sp>
            <p:nvSpPr>
              <p:cNvPr id="26645" name="圓角矩形 48"/>
              <p:cNvSpPr>
                <a:spLocks noChangeArrowheads="1"/>
              </p:cNvSpPr>
              <p:nvPr/>
            </p:nvSpPr>
            <p:spPr bwMode="auto">
              <a:xfrm>
                <a:off x="616893" y="1138238"/>
                <a:ext cx="1751326" cy="68711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xtLst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>
                <a:lvl1pPr>
                  <a:spcBef>
                    <a:spcPct val="20000"/>
                  </a:spcBef>
                  <a:buClr>
                    <a:srgbClr val="00B0F0"/>
                  </a:buClr>
                  <a:buChar char="•"/>
                  <a:defRPr kumimoji="1" sz="2800" b="1">
                    <a:solidFill>
                      <a:srgbClr val="47CFFF"/>
                    </a:solidFill>
                    <a:latin typeface="微軟正黑體" pitchFamily="34" charset="-120"/>
                    <a:ea typeface="微軟正黑體" pitchFamily="34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C000"/>
                  </a:buClr>
                  <a:buFont typeface="Times New Roman" pitchFamily="18" charset="0"/>
                  <a:buChar char="▪"/>
                  <a:defRPr kumimoji="1" sz="2400">
                    <a:solidFill>
                      <a:srgbClr val="FFC000"/>
                    </a:solidFill>
                    <a:latin typeface="微軟正黑體" pitchFamily="34" charset="-120"/>
                    <a:ea typeface="微軟正黑體" pitchFamily="34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bg1"/>
                  </a:solidFill>
                  <a:latin typeface="Arial" charset="0"/>
                  <a:ea typeface="標楷體" pitchFamily="65" charset="-120"/>
                </a:endParaRPr>
              </a:p>
            </p:txBody>
          </p:sp>
          <p:pic>
            <p:nvPicPr>
              <p:cNvPr id="26646" name="Picture 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601" y="1331913"/>
                <a:ext cx="1554258" cy="2982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643" name="圓角矩形 44"/>
            <p:cNvSpPr>
              <a:spLocks noChangeArrowheads="1"/>
            </p:cNvSpPr>
            <p:nvPr/>
          </p:nvSpPr>
          <p:spPr bwMode="auto">
            <a:xfrm>
              <a:off x="2122848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6644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867" y="1277485"/>
              <a:ext cx="1269463" cy="415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2" name="Picture 1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1496" y="1272491"/>
              <a:ext cx="1270755" cy="425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9" name="圓角矩形 50"/>
            <p:cNvSpPr>
              <a:spLocks noChangeArrowheads="1"/>
            </p:cNvSpPr>
            <p:nvPr/>
          </p:nvSpPr>
          <p:spPr bwMode="auto">
            <a:xfrm>
              <a:off x="5423948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92" name="圓角矩形 69"/>
            <p:cNvSpPr>
              <a:spLocks noChangeArrowheads="1"/>
            </p:cNvSpPr>
            <p:nvPr/>
          </p:nvSpPr>
          <p:spPr bwMode="auto">
            <a:xfrm>
              <a:off x="7074497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84" name="Picture 6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432" y="1339965"/>
              <a:ext cx="1474504" cy="290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 descr="C:\Users\User\Desktop\未命名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883" y="1359016"/>
              <a:ext cx="1401797" cy="252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群組 1"/>
          <p:cNvGrpSpPr/>
          <p:nvPr/>
        </p:nvGrpSpPr>
        <p:grpSpPr>
          <a:xfrm>
            <a:off x="472299" y="3673303"/>
            <a:ext cx="8182598" cy="608400"/>
            <a:chOff x="472299" y="3673303"/>
            <a:chExt cx="8182598" cy="608400"/>
          </a:xfrm>
        </p:grpSpPr>
        <p:sp>
          <p:nvSpPr>
            <p:cNvPr id="122" name="圓角矩形 51"/>
            <p:cNvSpPr>
              <a:spLocks noChangeArrowheads="1"/>
            </p:cNvSpPr>
            <p:nvPr/>
          </p:nvSpPr>
          <p:spPr bwMode="auto">
            <a:xfrm>
              <a:off x="472299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25" name="圓角矩形 52"/>
            <p:cNvSpPr>
              <a:spLocks noChangeArrowheads="1"/>
            </p:cNvSpPr>
            <p:nvPr/>
          </p:nvSpPr>
          <p:spPr bwMode="auto">
            <a:xfrm>
              <a:off x="2122849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28" name="圓角矩形 54"/>
            <p:cNvSpPr>
              <a:spLocks noChangeArrowheads="1"/>
            </p:cNvSpPr>
            <p:nvPr/>
          </p:nvSpPr>
          <p:spPr bwMode="auto">
            <a:xfrm>
              <a:off x="7074497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31" name="圓角矩形 53"/>
            <p:cNvSpPr>
              <a:spLocks noChangeArrowheads="1"/>
            </p:cNvSpPr>
            <p:nvPr/>
          </p:nvSpPr>
          <p:spPr bwMode="auto">
            <a:xfrm>
              <a:off x="3773399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34" name="圓角矩形 54"/>
            <p:cNvSpPr>
              <a:spLocks noChangeArrowheads="1"/>
            </p:cNvSpPr>
            <p:nvPr/>
          </p:nvSpPr>
          <p:spPr bwMode="auto">
            <a:xfrm>
              <a:off x="5423948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90" name="Picture 12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779" y="3707503"/>
              <a:ext cx="1122249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圖片 9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942" y="3811540"/>
              <a:ext cx="1490411" cy="331926"/>
            </a:xfrm>
            <a:prstGeom prst="rect">
              <a:avLst/>
            </a:prstGeom>
          </p:spPr>
        </p:pic>
        <p:pic>
          <p:nvPicPr>
            <p:cNvPr id="94" name="Picture 11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1955" y="3779503"/>
              <a:ext cx="1504496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 descr="C:\Users\User\Desktop\logo.gi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2422" y="3813197"/>
              <a:ext cx="1238250" cy="328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User\Desktop\未命名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364" y="3845645"/>
              <a:ext cx="1269463" cy="263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群組 15"/>
          <p:cNvGrpSpPr/>
          <p:nvPr/>
        </p:nvGrpSpPr>
        <p:grpSpPr>
          <a:xfrm>
            <a:off x="472299" y="2011877"/>
            <a:ext cx="8182598" cy="608400"/>
            <a:chOff x="472299" y="2011877"/>
            <a:chExt cx="8182598" cy="608400"/>
          </a:xfrm>
        </p:grpSpPr>
        <p:sp>
          <p:nvSpPr>
            <p:cNvPr id="26691" name="圓角矩形 52"/>
            <p:cNvSpPr>
              <a:spLocks noChangeArrowheads="1"/>
            </p:cNvSpPr>
            <p:nvPr/>
          </p:nvSpPr>
          <p:spPr bwMode="auto">
            <a:xfrm>
              <a:off x="2122849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689" name="圓角矩形 51"/>
            <p:cNvSpPr>
              <a:spLocks noChangeArrowheads="1"/>
            </p:cNvSpPr>
            <p:nvPr/>
          </p:nvSpPr>
          <p:spPr bwMode="auto">
            <a:xfrm>
              <a:off x="472299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95" name="圓角矩形 54"/>
            <p:cNvSpPr>
              <a:spLocks noChangeArrowheads="1"/>
            </p:cNvSpPr>
            <p:nvPr/>
          </p:nvSpPr>
          <p:spPr bwMode="auto">
            <a:xfrm>
              <a:off x="7074497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6702" name="圖片 81" descr="imagesCAVX2FYW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531" y="2065342"/>
              <a:ext cx="1418152" cy="501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87" name="圓角矩形 54"/>
            <p:cNvSpPr>
              <a:spLocks noChangeArrowheads="1"/>
            </p:cNvSpPr>
            <p:nvPr/>
          </p:nvSpPr>
          <p:spPr bwMode="auto">
            <a:xfrm>
              <a:off x="5423948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693" name="圓角矩形 53"/>
            <p:cNvSpPr>
              <a:spLocks noChangeArrowheads="1"/>
            </p:cNvSpPr>
            <p:nvPr/>
          </p:nvSpPr>
          <p:spPr bwMode="auto">
            <a:xfrm>
              <a:off x="3773399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85" name="Picture 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117" y="2026358"/>
              <a:ext cx="142557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1517" y="2090729"/>
              <a:ext cx="1459793" cy="450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7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765" y="2181077"/>
              <a:ext cx="1492538" cy="27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 descr="C:\Users\User\Desktop\未命名-1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705" y="2185644"/>
              <a:ext cx="1497731" cy="260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群組 14"/>
          <p:cNvGrpSpPr/>
          <p:nvPr/>
        </p:nvGrpSpPr>
        <p:grpSpPr>
          <a:xfrm>
            <a:off x="472299" y="2842590"/>
            <a:ext cx="8182598" cy="608400"/>
            <a:chOff x="472299" y="2842590"/>
            <a:chExt cx="8182598" cy="608400"/>
          </a:xfrm>
        </p:grpSpPr>
        <p:sp>
          <p:nvSpPr>
            <p:cNvPr id="111" name="圓角矩形 51"/>
            <p:cNvSpPr>
              <a:spLocks noChangeArrowheads="1"/>
            </p:cNvSpPr>
            <p:nvPr/>
          </p:nvSpPr>
          <p:spPr bwMode="auto">
            <a:xfrm>
              <a:off x="472299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08" name="圓角矩形 52"/>
            <p:cNvSpPr>
              <a:spLocks noChangeArrowheads="1"/>
            </p:cNvSpPr>
            <p:nvPr/>
          </p:nvSpPr>
          <p:spPr bwMode="auto">
            <a:xfrm>
              <a:off x="2122849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02" name="圓角矩形 54"/>
            <p:cNvSpPr>
              <a:spLocks noChangeArrowheads="1"/>
            </p:cNvSpPr>
            <p:nvPr/>
          </p:nvSpPr>
          <p:spPr bwMode="auto">
            <a:xfrm>
              <a:off x="7074497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14" name="圓角矩形 53"/>
            <p:cNvSpPr>
              <a:spLocks noChangeArrowheads="1"/>
            </p:cNvSpPr>
            <p:nvPr/>
          </p:nvSpPr>
          <p:spPr bwMode="auto">
            <a:xfrm>
              <a:off x="3773399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05" name="圓角矩形 54"/>
            <p:cNvSpPr>
              <a:spLocks noChangeArrowheads="1"/>
            </p:cNvSpPr>
            <p:nvPr/>
          </p:nvSpPr>
          <p:spPr bwMode="auto">
            <a:xfrm>
              <a:off x="5423948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88" name="Picture 5" descr="C:\Users\User\Desktop\未命名.png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87" y="2983027"/>
              <a:ext cx="1472031" cy="327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9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705" y="2948790"/>
              <a:ext cx="1538743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圖片 87" descr="1104_16831570000.gif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497" y="2974547"/>
              <a:ext cx="1530350" cy="344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 descr="C:\Users\User\Desktop\logo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3836" y="2948782"/>
              <a:ext cx="1490411" cy="396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C:\Users\User\Desktop\未命名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582" y="2948782"/>
              <a:ext cx="1475354" cy="396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群組 49"/>
          <p:cNvGrpSpPr/>
          <p:nvPr/>
        </p:nvGrpSpPr>
        <p:grpSpPr>
          <a:xfrm>
            <a:off x="468316" y="4518386"/>
            <a:ext cx="4881499" cy="608400"/>
            <a:chOff x="472299" y="1181164"/>
            <a:chExt cx="4881499" cy="608400"/>
          </a:xfrm>
        </p:grpSpPr>
        <p:sp>
          <p:nvSpPr>
            <p:cNvPr id="51" name="圓角矩形 48"/>
            <p:cNvSpPr>
              <a:spLocks noChangeArrowheads="1"/>
            </p:cNvSpPr>
            <p:nvPr/>
          </p:nvSpPr>
          <p:spPr bwMode="auto">
            <a:xfrm>
              <a:off x="472299" y="1181164"/>
              <a:ext cx="1580399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2" name="圓角矩形 44"/>
            <p:cNvSpPr>
              <a:spLocks noChangeArrowheads="1"/>
            </p:cNvSpPr>
            <p:nvPr/>
          </p:nvSpPr>
          <p:spPr bwMode="auto">
            <a:xfrm>
              <a:off x="2122848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3" name="圓角矩形 49"/>
            <p:cNvSpPr>
              <a:spLocks noChangeArrowheads="1"/>
            </p:cNvSpPr>
            <p:nvPr/>
          </p:nvSpPr>
          <p:spPr bwMode="auto">
            <a:xfrm>
              <a:off x="3773398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54" name="Picture 2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4733" y="1293331"/>
              <a:ext cx="1436687" cy="392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23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729" y="1289308"/>
              <a:ext cx="1363663" cy="39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311" y="1233388"/>
              <a:ext cx="1436109" cy="500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kern="1200" dirty="0"/>
              <a:t>代表客戶 </a:t>
            </a:r>
            <a:r>
              <a:rPr lang="en-US" altLang="zh-TW" kern="1200" dirty="0"/>
              <a:t>-</a:t>
            </a:r>
            <a:r>
              <a:rPr lang="zh-TW" altLang="en-US" kern="1200" dirty="0"/>
              <a:t> 證券期貨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  <p:sp>
        <p:nvSpPr>
          <p:cNvPr id="78" name="Rectangle 4"/>
          <p:cNvSpPr>
            <a:spLocks noChangeArrowheads="1"/>
          </p:cNvSpPr>
          <p:nvPr/>
        </p:nvSpPr>
        <p:spPr bwMode="auto">
          <a:xfrm>
            <a:off x="472299" y="4303165"/>
            <a:ext cx="33924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300" b="0" dirty="0">
                <a:solidFill>
                  <a:schemeClr val="tx1"/>
                </a:solidFill>
              </a:rPr>
              <a:t>※</a:t>
            </a:r>
            <a:r>
              <a:rPr kumimoji="0" lang="zh-TW" altLang="en-US" sz="1300" b="0" dirty="0">
                <a:solidFill>
                  <a:schemeClr val="tx1"/>
                </a:solidFill>
              </a:rPr>
              <a:t>客戶名稱依照字首筆畫數排列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472299" y="1181164"/>
            <a:ext cx="8182598" cy="608400"/>
            <a:chOff x="472299" y="1181164"/>
            <a:chExt cx="8182598" cy="608400"/>
          </a:xfrm>
        </p:grpSpPr>
        <p:sp>
          <p:nvSpPr>
            <p:cNvPr id="26645" name="圓角矩形 48"/>
            <p:cNvSpPr>
              <a:spLocks noChangeArrowheads="1"/>
            </p:cNvSpPr>
            <p:nvPr/>
          </p:nvSpPr>
          <p:spPr bwMode="auto">
            <a:xfrm>
              <a:off x="472299" y="1181164"/>
              <a:ext cx="1580399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643" name="圓角矩形 44"/>
            <p:cNvSpPr>
              <a:spLocks noChangeArrowheads="1"/>
            </p:cNvSpPr>
            <p:nvPr/>
          </p:nvSpPr>
          <p:spPr bwMode="auto">
            <a:xfrm>
              <a:off x="2122848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641" name="圓角矩形 49"/>
            <p:cNvSpPr>
              <a:spLocks noChangeArrowheads="1"/>
            </p:cNvSpPr>
            <p:nvPr/>
          </p:nvSpPr>
          <p:spPr bwMode="auto">
            <a:xfrm>
              <a:off x="3773398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639" name="圓角矩形 50"/>
            <p:cNvSpPr>
              <a:spLocks noChangeArrowheads="1"/>
            </p:cNvSpPr>
            <p:nvPr/>
          </p:nvSpPr>
          <p:spPr bwMode="auto">
            <a:xfrm>
              <a:off x="5423948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7253" y="1333660"/>
              <a:ext cx="1351473" cy="292969"/>
            </a:xfrm>
            <a:prstGeom prst="rect">
              <a:avLst/>
            </a:prstGeom>
          </p:spPr>
        </p:pic>
        <p:sp>
          <p:nvSpPr>
            <p:cNvPr id="92" name="圓角矩形 69"/>
            <p:cNvSpPr>
              <a:spLocks noChangeArrowheads="1"/>
            </p:cNvSpPr>
            <p:nvPr/>
          </p:nvSpPr>
          <p:spPr bwMode="auto">
            <a:xfrm>
              <a:off x="7074497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6690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2549" y="1277056"/>
              <a:ext cx="1401763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942" y="1261412"/>
              <a:ext cx="1490411" cy="425832"/>
            </a:xfrm>
            <a:prstGeom prst="rect">
              <a:avLst/>
            </a:prstGeom>
          </p:spPr>
        </p:pic>
        <p:pic>
          <p:nvPicPr>
            <p:cNvPr id="3074" name="Picture 2" descr="C:\Users\User\Desktop\s_13494040971544415883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34" b="33183"/>
            <a:stretch/>
          </p:blipFill>
          <p:spPr bwMode="auto">
            <a:xfrm>
              <a:off x="3801598" y="1223891"/>
              <a:ext cx="1524000" cy="50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User\Desktop\images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488" y="1223891"/>
              <a:ext cx="1230019" cy="512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群組 21"/>
          <p:cNvGrpSpPr/>
          <p:nvPr/>
        </p:nvGrpSpPr>
        <p:grpSpPr>
          <a:xfrm>
            <a:off x="472299" y="3673303"/>
            <a:ext cx="6532049" cy="608400"/>
            <a:chOff x="472299" y="3673303"/>
            <a:chExt cx="6532049" cy="608400"/>
          </a:xfrm>
        </p:grpSpPr>
        <p:sp>
          <p:nvSpPr>
            <p:cNvPr id="122" name="圓角矩形 51"/>
            <p:cNvSpPr>
              <a:spLocks noChangeArrowheads="1"/>
            </p:cNvSpPr>
            <p:nvPr/>
          </p:nvSpPr>
          <p:spPr bwMode="auto">
            <a:xfrm>
              <a:off x="472299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25" name="圓角矩形 52"/>
            <p:cNvSpPr>
              <a:spLocks noChangeArrowheads="1"/>
            </p:cNvSpPr>
            <p:nvPr/>
          </p:nvSpPr>
          <p:spPr bwMode="auto">
            <a:xfrm>
              <a:off x="2122849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31" name="圓角矩形 53"/>
            <p:cNvSpPr>
              <a:spLocks noChangeArrowheads="1"/>
            </p:cNvSpPr>
            <p:nvPr/>
          </p:nvSpPr>
          <p:spPr bwMode="auto">
            <a:xfrm>
              <a:off x="3773399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34" name="圓角矩形 54"/>
            <p:cNvSpPr>
              <a:spLocks noChangeArrowheads="1"/>
            </p:cNvSpPr>
            <p:nvPr/>
          </p:nvSpPr>
          <p:spPr bwMode="auto">
            <a:xfrm>
              <a:off x="5423948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6652" name="圖片 99" descr="S_{149~1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2083" y="3707296"/>
              <a:ext cx="1103804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圖片 24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075"/>
            <a:stretch/>
          </p:blipFill>
          <p:spPr>
            <a:xfrm>
              <a:off x="5450079" y="3810266"/>
              <a:ext cx="1543636" cy="360000"/>
            </a:xfrm>
            <a:prstGeom prst="rect">
              <a:avLst/>
            </a:prstGeom>
          </p:spPr>
        </p:pic>
        <p:pic>
          <p:nvPicPr>
            <p:cNvPr id="1026" name="Picture 2" descr="C:\Users\User\Desktop\Noname.jp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954" y="3811696"/>
              <a:ext cx="1524662" cy="33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14" y="3811696"/>
              <a:ext cx="1467569" cy="33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群組 15"/>
          <p:cNvGrpSpPr/>
          <p:nvPr/>
        </p:nvGrpSpPr>
        <p:grpSpPr>
          <a:xfrm>
            <a:off x="472299" y="2842590"/>
            <a:ext cx="8182598" cy="608400"/>
            <a:chOff x="472299" y="2842590"/>
            <a:chExt cx="8182598" cy="608400"/>
          </a:xfrm>
        </p:grpSpPr>
        <p:sp>
          <p:nvSpPr>
            <p:cNvPr id="102" name="圓角矩形 54"/>
            <p:cNvSpPr>
              <a:spLocks noChangeArrowheads="1"/>
            </p:cNvSpPr>
            <p:nvPr/>
          </p:nvSpPr>
          <p:spPr bwMode="auto">
            <a:xfrm>
              <a:off x="7074497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05" name="圓角矩形 54"/>
            <p:cNvSpPr>
              <a:spLocks noChangeArrowheads="1"/>
            </p:cNvSpPr>
            <p:nvPr/>
          </p:nvSpPr>
          <p:spPr bwMode="auto">
            <a:xfrm>
              <a:off x="5423948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14" name="圓角矩形 53"/>
            <p:cNvSpPr>
              <a:spLocks noChangeArrowheads="1"/>
            </p:cNvSpPr>
            <p:nvPr/>
          </p:nvSpPr>
          <p:spPr bwMode="auto">
            <a:xfrm>
              <a:off x="3773399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08" name="圓角矩形 52"/>
            <p:cNvSpPr>
              <a:spLocks noChangeArrowheads="1"/>
            </p:cNvSpPr>
            <p:nvPr/>
          </p:nvSpPr>
          <p:spPr bwMode="auto">
            <a:xfrm>
              <a:off x="2122849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6676" name="Picture 2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604" y="2948831"/>
              <a:ext cx="1512887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804" y="2959742"/>
              <a:ext cx="1508363" cy="38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6" name="Picture 18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758" y="2986102"/>
              <a:ext cx="1494595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 descr="C:\Users\User\Desktop\logo.png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0102" y="2950861"/>
              <a:ext cx="1319144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圓角矩形 51"/>
            <p:cNvSpPr>
              <a:spLocks noChangeArrowheads="1"/>
            </p:cNvSpPr>
            <p:nvPr/>
          </p:nvSpPr>
          <p:spPr bwMode="auto">
            <a:xfrm>
              <a:off x="472299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3077" name="Picture 5" descr="C:\Users\User\Desktop\logo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71" y="2998211"/>
              <a:ext cx="1524662" cy="275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群組 14"/>
          <p:cNvGrpSpPr/>
          <p:nvPr/>
        </p:nvGrpSpPr>
        <p:grpSpPr>
          <a:xfrm>
            <a:off x="472299" y="2011877"/>
            <a:ext cx="8182598" cy="608400"/>
            <a:chOff x="472299" y="2011877"/>
            <a:chExt cx="8182598" cy="608400"/>
          </a:xfrm>
        </p:grpSpPr>
        <p:sp>
          <p:nvSpPr>
            <p:cNvPr id="26691" name="圓角矩形 52"/>
            <p:cNvSpPr>
              <a:spLocks noChangeArrowheads="1"/>
            </p:cNvSpPr>
            <p:nvPr/>
          </p:nvSpPr>
          <p:spPr bwMode="auto">
            <a:xfrm>
              <a:off x="2122849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693" name="圓角矩形 53"/>
            <p:cNvSpPr>
              <a:spLocks noChangeArrowheads="1"/>
            </p:cNvSpPr>
            <p:nvPr/>
          </p:nvSpPr>
          <p:spPr bwMode="auto">
            <a:xfrm>
              <a:off x="3773399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689" name="圓角矩形 51"/>
            <p:cNvSpPr>
              <a:spLocks noChangeArrowheads="1"/>
            </p:cNvSpPr>
            <p:nvPr/>
          </p:nvSpPr>
          <p:spPr bwMode="auto">
            <a:xfrm>
              <a:off x="472299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95" name="圓角矩形 54"/>
            <p:cNvSpPr>
              <a:spLocks noChangeArrowheads="1"/>
            </p:cNvSpPr>
            <p:nvPr/>
          </p:nvSpPr>
          <p:spPr bwMode="auto">
            <a:xfrm>
              <a:off x="7074497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687" name="圓角矩形 54"/>
            <p:cNvSpPr>
              <a:spLocks noChangeArrowheads="1"/>
            </p:cNvSpPr>
            <p:nvPr/>
          </p:nvSpPr>
          <p:spPr bwMode="auto">
            <a:xfrm>
              <a:off x="5423948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6692" name="Picture 14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906" y="2098425"/>
              <a:ext cx="1339186" cy="435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6" name="Picture 1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779" y="2098425"/>
              <a:ext cx="1248420" cy="438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0779" y="2085357"/>
              <a:ext cx="1369100" cy="459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8" descr="C:\Users\User\Desktop\未命名-1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359" y="2130324"/>
              <a:ext cx="1437795" cy="328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78" name="Picture 20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8198" y="2129717"/>
              <a:ext cx="1532827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55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代表客戶－電信網路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497838" y="4675517"/>
            <a:ext cx="33924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300" b="0" dirty="0">
                <a:solidFill>
                  <a:schemeClr val="tx1"/>
                </a:solidFill>
              </a:rPr>
              <a:t>※</a:t>
            </a:r>
            <a:r>
              <a:rPr kumimoji="0" lang="zh-TW" altLang="en-US" sz="1300" b="0" dirty="0">
                <a:solidFill>
                  <a:schemeClr val="tx1"/>
                </a:solidFill>
              </a:rPr>
              <a:t>客戶名稱依照字首筆畫數排列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1607375" y="2085975"/>
            <a:ext cx="5905500" cy="720725"/>
            <a:chOff x="1607375" y="2085975"/>
            <a:chExt cx="5905500" cy="720725"/>
          </a:xfrm>
        </p:grpSpPr>
        <p:sp>
          <p:nvSpPr>
            <p:cNvPr id="27662" name="圓角矩形 49"/>
            <p:cNvSpPr>
              <a:spLocks noChangeArrowheads="1"/>
            </p:cNvSpPr>
            <p:nvPr/>
          </p:nvSpPr>
          <p:spPr bwMode="auto">
            <a:xfrm>
              <a:off x="5639625" y="2085975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7660" name="圓角矩形 48"/>
            <p:cNvSpPr>
              <a:spLocks noChangeArrowheads="1"/>
            </p:cNvSpPr>
            <p:nvPr/>
          </p:nvSpPr>
          <p:spPr bwMode="auto">
            <a:xfrm>
              <a:off x="3623500" y="2085975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7658" name="圓角矩形 44"/>
            <p:cNvSpPr>
              <a:spLocks noChangeArrowheads="1"/>
            </p:cNvSpPr>
            <p:nvPr/>
          </p:nvSpPr>
          <p:spPr bwMode="auto">
            <a:xfrm>
              <a:off x="1607375" y="2085975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7659" name="Picture 1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273" y="2203868"/>
              <a:ext cx="1770922" cy="4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379" y="2186355"/>
              <a:ext cx="1697182" cy="484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905" y="2157079"/>
              <a:ext cx="1660789" cy="62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群組 5"/>
          <p:cNvGrpSpPr/>
          <p:nvPr/>
        </p:nvGrpSpPr>
        <p:grpSpPr>
          <a:xfrm>
            <a:off x="1607375" y="3850415"/>
            <a:ext cx="5905500" cy="720725"/>
            <a:chOff x="1607375" y="3850415"/>
            <a:chExt cx="5905500" cy="720725"/>
          </a:xfrm>
        </p:grpSpPr>
        <p:sp>
          <p:nvSpPr>
            <p:cNvPr id="30" name="圓角矩形 52"/>
            <p:cNvSpPr>
              <a:spLocks noChangeArrowheads="1"/>
            </p:cNvSpPr>
            <p:nvPr/>
          </p:nvSpPr>
          <p:spPr bwMode="auto">
            <a:xfrm>
              <a:off x="3623500" y="3850415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7668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712" y="3923439"/>
              <a:ext cx="1546225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圓角矩形 51"/>
            <p:cNvSpPr>
              <a:spLocks noChangeArrowheads="1"/>
            </p:cNvSpPr>
            <p:nvPr/>
          </p:nvSpPr>
          <p:spPr bwMode="auto">
            <a:xfrm>
              <a:off x="1607375" y="3850415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2" name="圓角矩形 53"/>
            <p:cNvSpPr>
              <a:spLocks noChangeArrowheads="1"/>
            </p:cNvSpPr>
            <p:nvPr/>
          </p:nvSpPr>
          <p:spPr bwMode="auto">
            <a:xfrm>
              <a:off x="5639625" y="3850415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005" y="3925145"/>
              <a:ext cx="1704859" cy="562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1550" y="3926784"/>
              <a:ext cx="1549400" cy="56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群組 4"/>
          <p:cNvGrpSpPr/>
          <p:nvPr/>
        </p:nvGrpSpPr>
        <p:grpSpPr>
          <a:xfrm>
            <a:off x="1607375" y="2960688"/>
            <a:ext cx="5905500" cy="720725"/>
            <a:chOff x="1607375" y="2960688"/>
            <a:chExt cx="5905500" cy="720725"/>
          </a:xfrm>
        </p:grpSpPr>
        <p:sp>
          <p:nvSpPr>
            <p:cNvPr id="27671" name="圓角矩形 51"/>
            <p:cNvSpPr>
              <a:spLocks noChangeArrowheads="1"/>
            </p:cNvSpPr>
            <p:nvPr/>
          </p:nvSpPr>
          <p:spPr bwMode="auto">
            <a:xfrm>
              <a:off x="1607375" y="296068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7669" name="圓角矩形 53"/>
            <p:cNvSpPr>
              <a:spLocks noChangeArrowheads="1"/>
            </p:cNvSpPr>
            <p:nvPr/>
          </p:nvSpPr>
          <p:spPr bwMode="auto">
            <a:xfrm>
              <a:off x="5639625" y="296068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7667" name="圓角矩形 52"/>
            <p:cNvSpPr>
              <a:spLocks noChangeArrowheads="1"/>
            </p:cNvSpPr>
            <p:nvPr/>
          </p:nvSpPr>
          <p:spPr bwMode="auto">
            <a:xfrm>
              <a:off x="3623500" y="296068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7663" name="Picture 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906" y="3027362"/>
              <a:ext cx="1655762" cy="58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1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912" y="2994025"/>
              <a:ext cx="1146175" cy="65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2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617" y="3071813"/>
              <a:ext cx="1655762" cy="49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代表客戶－醫療領域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  <p:sp>
        <p:nvSpPr>
          <p:cNvPr id="56326" name="Rectangle 4"/>
          <p:cNvSpPr>
            <a:spLocks noChangeArrowheads="1"/>
          </p:cNvSpPr>
          <p:nvPr/>
        </p:nvSpPr>
        <p:spPr bwMode="auto">
          <a:xfrm>
            <a:off x="689676" y="5611151"/>
            <a:ext cx="33924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300" b="0" dirty="0">
                <a:solidFill>
                  <a:schemeClr val="tx1"/>
                </a:solidFill>
              </a:rPr>
              <a:t>※</a:t>
            </a:r>
            <a:r>
              <a:rPr kumimoji="0" lang="zh-TW" altLang="en-US" sz="1300" b="0" dirty="0">
                <a:solidFill>
                  <a:schemeClr val="tx1"/>
                </a:solidFill>
              </a:rPr>
              <a:t>客戶名稱依照字首筆畫數排列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696538" y="3933056"/>
            <a:ext cx="7747000" cy="742628"/>
            <a:chOff x="696538" y="3933056"/>
            <a:chExt cx="7747000" cy="742628"/>
          </a:xfrm>
        </p:grpSpPr>
        <p:sp>
          <p:nvSpPr>
            <p:cNvPr id="55" name="圓角矩形 55"/>
            <p:cNvSpPr>
              <a:spLocks noChangeArrowheads="1"/>
            </p:cNvSpPr>
            <p:nvPr/>
          </p:nvSpPr>
          <p:spPr bwMode="auto">
            <a:xfrm>
              <a:off x="696538" y="3954959"/>
              <a:ext cx="1871662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6" name="圓角矩形 53"/>
            <p:cNvSpPr>
              <a:spLocks noChangeArrowheads="1"/>
            </p:cNvSpPr>
            <p:nvPr/>
          </p:nvSpPr>
          <p:spPr bwMode="auto">
            <a:xfrm>
              <a:off x="4616075" y="3933056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7" name="圓角矩形 54"/>
            <p:cNvSpPr>
              <a:spLocks noChangeArrowheads="1"/>
            </p:cNvSpPr>
            <p:nvPr/>
          </p:nvSpPr>
          <p:spPr bwMode="auto">
            <a:xfrm>
              <a:off x="6571875" y="3933056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8" name="圓角矩形 56"/>
            <p:cNvSpPr>
              <a:spLocks noChangeArrowheads="1"/>
            </p:cNvSpPr>
            <p:nvPr/>
          </p:nvSpPr>
          <p:spPr bwMode="auto">
            <a:xfrm>
              <a:off x="2661863" y="3954959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8700" name="Picture 2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704" y="4150502"/>
              <a:ext cx="1744850" cy="285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8" name="Picture 2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1471" y="4105630"/>
              <a:ext cx="1720869" cy="32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688" name="群組 30"/>
            <p:cNvGrpSpPr>
              <a:grpSpLocks/>
            </p:cNvGrpSpPr>
            <p:nvPr/>
          </p:nvGrpSpPr>
          <p:grpSpPr bwMode="auto">
            <a:xfrm>
              <a:off x="6696567" y="3975748"/>
              <a:ext cx="1708150" cy="630237"/>
              <a:chOff x="3744822" y="4371840"/>
              <a:chExt cx="3384097" cy="962025"/>
            </a:xfrm>
          </p:grpSpPr>
          <p:pic>
            <p:nvPicPr>
              <p:cNvPr id="28689" name="Picture 29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822" y="4371840"/>
                <a:ext cx="504825" cy="962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90" name="Picture 30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1894" y="4651602"/>
                <a:ext cx="2867025" cy="4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684" name="群組 33"/>
            <p:cNvGrpSpPr>
              <a:grpSpLocks/>
            </p:cNvGrpSpPr>
            <p:nvPr/>
          </p:nvGrpSpPr>
          <p:grpSpPr bwMode="auto">
            <a:xfrm>
              <a:off x="2789501" y="4056472"/>
              <a:ext cx="1690234" cy="379861"/>
              <a:chOff x="1651635" y="4540840"/>
              <a:chExt cx="3606437" cy="685392"/>
            </a:xfrm>
          </p:grpSpPr>
          <p:pic>
            <p:nvPicPr>
              <p:cNvPr id="28685" name="Picture 31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1635" y="4540840"/>
                <a:ext cx="1085850" cy="676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32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2522" y="4845232"/>
                <a:ext cx="249555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" name="群組 7"/>
          <p:cNvGrpSpPr/>
          <p:nvPr/>
        </p:nvGrpSpPr>
        <p:grpSpPr>
          <a:xfrm>
            <a:off x="696538" y="4869160"/>
            <a:ext cx="1871662" cy="720725"/>
            <a:chOff x="696538" y="4869160"/>
            <a:chExt cx="1871662" cy="720725"/>
          </a:xfrm>
        </p:grpSpPr>
        <p:sp>
          <p:nvSpPr>
            <p:cNvPr id="59" name="圓角矩形 55"/>
            <p:cNvSpPr>
              <a:spLocks noChangeArrowheads="1"/>
            </p:cNvSpPr>
            <p:nvPr/>
          </p:nvSpPr>
          <p:spPr bwMode="auto">
            <a:xfrm>
              <a:off x="696538" y="4869160"/>
              <a:ext cx="1871662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834" y="4901920"/>
              <a:ext cx="974109" cy="65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群組 4"/>
          <p:cNvGrpSpPr/>
          <p:nvPr/>
        </p:nvGrpSpPr>
        <p:grpSpPr>
          <a:xfrm>
            <a:off x="696538" y="2227263"/>
            <a:ext cx="7747000" cy="720725"/>
            <a:chOff x="696538" y="2227263"/>
            <a:chExt cx="7747000" cy="720725"/>
          </a:xfrm>
        </p:grpSpPr>
        <p:sp>
          <p:nvSpPr>
            <p:cNvPr id="28697" name="圓角矩形 54"/>
            <p:cNvSpPr>
              <a:spLocks noChangeArrowheads="1"/>
            </p:cNvSpPr>
            <p:nvPr/>
          </p:nvSpPr>
          <p:spPr bwMode="auto">
            <a:xfrm>
              <a:off x="6571875" y="2227263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8699" name="圓角矩形 53"/>
            <p:cNvSpPr>
              <a:spLocks noChangeArrowheads="1"/>
            </p:cNvSpPr>
            <p:nvPr/>
          </p:nvSpPr>
          <p:spPr bwMode="auto">
            <a:xfrm>
              <a:off x="4616075" y="2227263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8701" name="圓角矩形 52"/>
            <p:cNvSpPr>
              <a:spLocks noChangeArrowheads="1"/>
            </p:cNvSpPr>
            <p:nvPr/>
          </p:nvSpPr>
          <p:spPr bwMode="auto">
            <a:xfrm>
              <a:off x="2661863" y="2227263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871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7154" y="2242388"/>
              <a:ext cx="1471613" cy="62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03" name="圓角矩形 51"/>
            <p:cNvSpPr>
              <a:spLocks noChangeArrowheads="1"/>
            </p:cNvSpPr>
            <p:nvPr/>
          </p:nvSpPr>
          <p:spPr bwMode="auto">
            <a:xfrm>
              <a:off x="696538" y="2227263"/>
              <a:ext cx="1871662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485" y="2240700"/>
              <a:ext cx="845595" cy="694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002" y="2401954"/>
              <a:ext cx="1638254" cy="378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806" y="2398816"/>
              <a:ext cx="1664045" cy="413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群組 3"/>
          <p:cNvGrpSpPr/>
          <p:nvPr/>
        </p:nvGrpSpPr>
        <p:grpSpPr>
          <a:xfrm>
            <a:off x="696538" y="1363663"/>
            <a:ext cx="7747000" cy="719137"/>
            <a:chOff x="696538" y="1363663"/>
            <a:chExt cx="7747000" cy="719137"/>
          </a:xfrm>
        </p:grpSpPr>
        <p:sp>
          <p:nvSpPr>
            <p:cNvPr id="28709" name="圓角矩形 49"/>
            <p:cNvSpPr>
              <a:spLocks noChangeArrowheads="1"/>
            </p:cNvSpPr>
            <p:nvPr/>
          </p:nvSpPr>
          <p:spPr bwMode="auto">
            <a:xfrm>
              <a:off x="4616075" y="1363663"/>
              <a:ext cx="1871663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8715" name="圓角矩形 48"/>
            <p:cNvSpPr>
              <a:spLocks noChangeArrowheads="1"/>
            </p:cNvSpPr>
            <p:nvPr/>
          </p:nvSpPr>
          <p:spPr bwMode="auto">
            <a:xfrm>
              <a:off x="2661863" y="1363663"/>
              <a:ext cx="1873250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8716" name="Picture 2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845" y="1488281"/>
              <a:ext cx="1811561" cy="4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13" name="圓角矩形 44"/>
            <p:cNvSpPr>
              <a:spLocks noChangeArrowheads="1"/>
            </p:cNvSpPr>
            <p:nvPr/>
          </p:nvSpPr>
          <p:spPr bwMode="auto">
            <a:xfrm>
              <a:off x="696538" y="1363663"/>
              <a:ext cx="1871662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8714" name="Picture 3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521" y="1454673"/>
              <a:ext cx="1022350" cy="560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11" name="圓角矩形 50"/>
            <p:cNvSpPr>
              <a:spLocks noChangeArrowheads="1"/>
            </p:cNvSpPr>
            <p:nvPr/>
          </p:nvSpPr>
          <p:spPr bwMode="auto">
            <a:xfrm>
              <a:off x="6571875" y="1363663"/>
              <a:ext cx="1871663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6149" name="Picture 5" descr="C:\Users\User\Desktop\logo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501" y="1488281"/>
              <a:ext cx="1624013" cy="46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7638" y="1453689"/>
              <a:ext cx="1629114" cy="553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群組 5"/>
          <p:cNvGrpSpPr/>
          <p:nvPr/>
        </p:nvGrpSpPr>
        <p:grpSpPr>
          <a:xfrm>
            <a:off x="696538" y="3068960"/>
            <a:ext cx="7747000" cy="749046"/>
            <a:chOff x="696538" y="3068960"/>
            <a:chExt cx="7747000" cy="749046"/>
          </a:xfrm>
        </p:grpSpPr>
        <p:sp>
          <p:nvSpPr>
            <p:cNvPr id="28687" name="圓角矩形 55"/>
            <p:cNvSpPr>
              <a:spLocks noChangeArrowheads="1"/>
            </p:cNvSpPr>
            <p:nvPr/>
          </p:nvSpPr>
          <p:spPr bwMode="auto">
            <a:xfrm>
              <a:off x="696538" y="3090863"/>
              <a:ext cx="1871662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2" name="圓角矩形 53"/>
            <p:cNvSpPr>
              <a:spLocks noChangeArrowheads="1"/>
            </p:cNvSpPr>
            <p:nvPr/>
          </p:nvSpPr>
          <p:spPr bwMode="auto">
            <a:xfrm>
              <a:off x="4616075" y="3068960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3" name="圓角矩形 54"/>
            <p:cNvSpPr>
              <a:spLocks noChangeArrowheads="1"/>
            </p:cNvSpPr>
            <p:nvPr/>
          </p:nvSpPr>
          <p:spPr bwMode="auto">
            <a:xfrm>
              <a:off x="6571875" y="3068960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8702" name="Picture 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2873" y="3226594"/>
              <a:ext cx="1800225" cy="44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2" name="Rectangle 4"/>
            <p:cNvSpPr>
              <a:spLocks noChangeArrowheads="1"/>
            </p:cNvSpPr>
            <p:nvPr/>
          </p:nvSpPr>
          <p:spPr bwMode="auto">
            <a:xfrm>
              <a:off x="782012" y="3272386"/>
              <a:ext cx="3392487" cy="34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zh-TW" altLang="en-US" sz="1400" dirty="0">
                  <a:solidFill>
                    <a:schemeClr val="tx1"/>
                  </a:solidFill>
                </a:rPr>
                <a:t>新北市衛生局等各</a:t>
              </a:r>
              <a:endParaRPr kumimoji="0" lang="en-US" altLang="zh-TW" sz="1400" dirty="0">
                <a:solidFill>
                  <a:schemeClr val="tx1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zh-TW" altLang="en-US" sz="1400" dirty="0">
                  <a:solidFill>
                    <a:schemeClr val="tx1"/>
                  </a:solidFill>
                </a:rPr>
                <a:t>縣市鄉鎮衛生局</a:t>
              </a:r>
              <a:r>
                <a:rPr kumimoji="0" lang="en-US" altLang="zh-TW" sz="1400" dirty="0">
                  <a:solidFill>
                    <a:schemeClr val="tx1"/>
                  </a:solidFill>
                </a:rPr>
                <a:t>/</a:t>
              </a:r>
              <a:r>
                <a:rPr kumimoji="0" lang="zh-TW" altLang="en-US" sz="1400" dirty="0">
                  <a:solidFill>
                    <a:schemeClr val="tx1"/>
                  </a:solidFill>
                </a:rPr>
                <a:t>所</a:t>
              </a:r>
            </a:p>
          </p:txBody>
        </p:sp>
        <p:sp>
          <p:nvSpPr>
            <p:cNvPr id="28683" name="圓角矩形 56"/>
            <p:cNvSpPr>
              <a:spLocks noChangeArrowheads="1"/>
            </p:cNvSpPr>
            <p:nvPr/>
          </p:nvSpPr>
          <p:spPr bwMode="auto">
            <a:xfrm>
              <a:off x="2664882" y="3097281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464" y="3185756"/>
              <a:ext cx="1606893" cy="543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5"/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353" y="3129320"/>
              <a:ext cx="847408" cy="64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/>
          <p:cNvGrpSpPr/>
          <p:nvPr/>
        </p:nvGrpSpPr>
        <p:grpSpPr>
          <a:xfrm>
            <a:off x="2648838" y="5319745"/>
            <a:ext cx="1871663" cy="720725"/>
            <a:chOff x="2648838" y="5319745"/>
            <a:chExt cx="1871663" cy="720725"/>
          </a:xfrm>
        </p:grpSpPr>
        <p:sp>
          <p:nvSpPr>
            <p:cNvPr id="83" name="圓角矩形 27"/>
            <p:cNvSpPr>
              <a:spLocks noChangeArrowheads="1"/>
            </p:cNvSpPr>
            <p:nvPr/>
          </p:nvSpPr>
          <p:spPr bwMode="auto">
            <a:xfrm>
              <a:off x="2648838" y="5319745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6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254" y="5462836"/>
              <a:ext cx="1662545" cy="432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0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專業領域及指標性客戶－製造業</a:t>
            </a:r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  <p:grpSp>
        <p:nvGrpSpPr>
          <p:cNvPr id="28" name="群組 27"/>
          <p:cNvGrpSpPr/>
          <p:nvPr/>
        </p:nvGrpSpPr>
        <p:grpSpPr>
          <a:xfrm>
            <a:off x="4615750" y="3717958"/>
            <a:ext cx="1871663" cy="720725"/>
            <a:chOff x="4615750" y="3717958"/>
            <a:chExt cx="1871663" cy="720725"/>
          </a:xfrm>
        </p:grpSpPr>
        <p:sp>
          <p:nvSpPr>
            <p:cNvPr id="29746" name="圓角矩形 27"/>
            <p:cNvSpPr>
              <a:spLocks noChangeArrowheads="1"/>
            </p:cNvSpPr>
            <p:nvPr/>
          </p:nvSpPr>
          <p:spPr bwMode="auto">
            <a:xfrm>
              <a:off x="4615750" y="3717958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55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691" y="3801831"/>
              <a:ext cx="17272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群組 29"/>
          <p:cNvGrpSpPr/>
          <p:nvPr/>
        </p:nvGrpSpPr>
        <p:grpSpPr>
          <a:xfrm>
            <a:off x="6579488" y="2917858"/>
            <a:ext cx="1873250" cy="720725"/>
            <a:chOff x="6579488" y="2917858"/>
            <a:chExt cx="1873250" cy="720725"/>
          </a:xfrm>
        </p:grpSpPr>
        <p:sp>
          <p:nvSpPr>
            <p:cNvPr id="29752" name="圓角矩形 24"/>
            <p:cNvSpPr>
              <a:spLocks noChangeArrowheads="1"/>
            </p:cNvSpPr>
            <p:nvPr/>
          </p:nvSpPr>
          <p:spPr bwMode="auto">
            <a:xfrm>
              <a:off x="6579488" y="291785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53" name="圖片 40" descr="untitled.bmp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438" y="2960720"/>
              <a:ext cx="165735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群組 23"/>
          <p:cNvGrpSpPr/>
          <p:nvPr/>
        </p:nvGrpSpPr>
        <p:grpSpPr>
          <a:xfrm>
            <a:off x="2648838" y="4518058"/>
            <a:ext cx="1871662" cy="719137"/>
            <a:chOff x="2648838" y="4518058"/>
            <a:chExt cx="1871662" cy="719137"/>
          </a:xfrm>
        </p:grpSpPr>
        <p:sp>
          <p:nvSpPr>
            <p:cNvPr id="29742" name="圓角矩形 30"/>
            <p:cNvSpPr>
              <a:spLocks noChangeArrowheads="1"/>
            </p:cNvSpPr>
            <p:nvPr/>
          </p:nvSpPr>
          <p:spPr bwMode="auto">
            <a:xfrm>
              <a:off x="2648838" y="4518058"/>
              <a:ext cx="1871662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51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1564" y="4682450"/>
              <a:ext cx="15621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群組 28"/>
          <p:cNvGrpSpPr/>
          <p:nvPr/>
        </p:nvGrpSpPr>
        <p:grpSpPr>
          <a:xfrm>
            <a:off x="6579488" y="3717958"/>
            <a:ext cx="1873250" cy="720725"/>
            <a:chOff x="6579488" y="3717958"/>
            <a:chExt cx="1873250" cy="720725"/>
          </a:xfrm>
        </p:grpSpPr>
        <p:sp>
          <p:nvSpPr>
            <p:cNvPr id="29750" name="圓角矩形 28"/>
            <p:cNvSpPr>
              <a:spLocks noChangeArrowheads="1"/>
            </p:cNvSpPr>
            <p:nvPr/>
          </p:nvSpPr>
          <p:spPr bwMode="auto">
            <a:xfrm>
              <a:off x="6579488" y="371795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43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323" y="3861099"/>
              <a:ext cx="1473199" cy="433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群組 21"/>
          <p:cNvGrpSpPr/>
          <p:nvPr/>
        </p:nvGrpSpPr>
        <p:grpSpPr>
          <a:xfrm>
            <a:off x="6579488" y="4518058"/>
            <a:ext cx="1873250" cy="719137"/>
            <a:chOff x="6579488" y="4518058"/>
            <a:chExt cx="1873250" cy="719137"/>
          </a:xfrm>
        </p:grpSpPr>
        <p:sp>
          <p:nvSpPr>
            <p:cNvPr id="29736" name="圓角矩形 32"/>
            <p:cNvSpPr>
              <a:spLocks noChangeArrowheads="1"/>
            </p:cNvSpPr>
            <p:nvPr/>
          </p:nvSpPr>
          <p:spPr bwMode="auto">
            <a:xfrm>
              <a:off x="6579488" y="4518058"/>
              <a:ext cx="1873250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41" name="Picture 2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6075" y="4587114"/>
              <a:ext cx="1466851" cy="58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群組 30"/>
          <p:cNvGrpSpPr/>
          <p:nvPr/>
        </p:nvGrpSpPr>
        <p:grpSpPr>
          <a:xfrm>
            <a:off x="4615751" y="2917858"/>
            <a:ext cx="1871662" cy="720725"/>
            <a:chOff x="4615751" y="2917858"/>
            <a:chExt cx="1871662" cy="720725"/>
          </a:xfrm>
        </p:grpSpPr>
        <p:sp>
          <p:nvSpPr>
            <p:cNvPr id="29732" name="圓角矩形 23"/>
            <p:cNvSpPr>
              <a:spLocks noChangeArrowheads="1"/>
            </p:cNvSpPr>
            <p:nvPr/>
          </p:nvSpPr>
          <p:spPr bwMode="auto">
            <a:xfrm>
              <a:off x="4615751" y="2917858"/>
              <a:ext cx="1871662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23" name="Picture 4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161" y="3078196"/>
              <a:ext cx="174625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602550" y="6047795"/>
            <a:ext cx="33924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300" b="0" dirty="0">
                <a:solidFill>
                  <a:schemeClr val="tx1"/>
                </a:solidFill>
              </a:rPr>
              <a:t>※</a:t>
            </a:r>
            <a:r>
              <a:rPr kumimoji="0" lang="zh-TW" altLang="en-US" sz="1300" b="0" dirty="0">
                <a:solidFill>
                  <a:schemeClr val="tx1"/>
                </a:solidFill>
              </a:rPr>
              <a:t>客戶名稱依照字首筆畫數排列</a:t>
            </a:r>
          </a:p>
        </p:txBody>
      </p:sp>
      <p:grpSp>
        <p:nvGrpSpPr>
          <p:cNvPr id="27" name="群組 26"/>
          <p:cNvGrpSpPr/>
          <p:nvPr/>
        </p:nvGrpSpPr>
        <p:grpSpPr>
          <a:xfrm>
            <a:off x="2649547" y="3717958"/>
            <a:ext cx="1871662" cy="720725"/>
            <a:chOff x="2649547" y="3717958"/>
            <a:chExt cx="1871662" cy="720725"/>
          </a:xfrm>
        </p:grpSpPr>
        <p:sp>
          <p:nvSpPr>
            <p:cNvPr id="29728" name="圓角矩形 26"/>
            <p:cNvSpPr>
              <a:spLocks noChangeArrowheads="1"/>
            </p:cNvSpPr>
            <p:nvPr/>
          </p:nvSpPr>
          <p:spPr bwMode="auto">
            <a:xfrm>
              <a:off x="2649547" y="3717958"/>
              <a:ext cx="1871662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5663" y="3836694"/>
              <a:ext cx="1247913" cy="479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群組 24"/>
          <p:cNvGrpSpPr/>
          <p:nvPr/>
        </p:nvGrpSpPr>
        <p:grpSpPr>
          <a:xfrm>
            <a:off x="683509" y="4518058"/>
            <a:ext cx="1873089" cy="719137"/>
            <a:chOff x="683509" y="4518058"/>
            <a:chExt cx="1873089" cy="719137"/>
          </a:xfrm>
        </p:grpSpPr>
        <p:sp>
          <p:nvSpPr>
            <p:cNvPr id="29724" name="圓角矩形 29"/>
            <p:cNvSpPr>
              <a:spLocks noChangeArrowheads="1"/>
            </p:cNvSpPr>
            <p:nvPr/>
          </p:nvSpPr>
          <p:spPr bwMode="auto">
            <a:xfrm>
              <a:off x="683509" y="4518058"/>
              <a:ext cx="1873089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2" name="Picture 4" descr="C:\Users\User\Desktop\140717112034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321" y="4602793"/>
              <a:ext cx="1431255" cy="565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群組 25"/>
          <p:cNvGrpSpPr/>
          <p:nvPr/>
        </p:nvGrpSpPr>
        <p:grpSpPr>
          <a:xfrm>
            <a:off x="683513" y="3717958"/>
            <a:ext cx="1873250" cy="720725"/>
            <a:chOff x="683513" y="3717958"/>
            <a:chExt cx="1873250" cy="720725"/>
          </a:xfrm>
        </p:grpSpPr>
        <p:sp>
          <p:nvSpPr>
            <p:cNvPr id="29754" name="圓角矩形 25"/>
            <p:cNvSpPr>
              <a:spLocks noChangeArrowheads="1"/>
            </p:cNvSpPr>
            <p:nvPr/>
          </p:nvSpPr>
          <p:spPr bwMode="auto">
            <a:xfrm>
              <a:off x="683513" y="371795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046" y="3881913"/>
              <a:ext cx="1407609" cy="444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群組 33"/>
          <p:cNvGrpSpPr/>
          <p:nvPr/>
        </p:nvGrpSpPr>
        <p:grpSpPr>
          <a:xfrm>
            <a:off x="683513" y="2116170"/>
            <a:ext cx="1873250" cy="720725"/>
            <a:chOff x="683513" y="2116170"/>
            <a:chExt cx="1873250" cy="720725"/>
          </a:xfrm>
        </p:grpSpPr>
        <p:sp>
          <p:nvSpPr>
            <p:cNvPr id="29738" name="圓角矩形 17"/>
            <p:cNvSpPr>
              <a:spLocks noChangeArrowheads="1"/>
            </p:cNvSpPr>
            <p:nvPr/>
          </p:nvSpPr>
          <p:spPr bwMode="auto">
            <a:xfrm>
              <a:off x="683513" y="2116170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42" y="2273043"/>
              <a:ext cx="1584614" cy="406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群組 18"/>
          <p:cNvGrpSpPr/>
          <p:nvPr/>
        </p:nvGrpSpPr>
        <p:grpSpPr>
          <a:xfrm>
            <a:off x="683513" y="5319745"/>
            <a:ext cx="1873250" cy="719138"/>
            <a:chOff x="683513" y="5319745"/>
            <a:chExt cx="1873250" cy="719138"/>
          </a:xfrm>
        </p:grpSpPr>
        <p:sp>
          <p:nvSpPr>
            <p:cNvPr id="29760" name="圓角矩形 33"/>
            <p:cNvSpPr>
              <a:spLocks noChangeArrowheads="1"/>
            </p:cNvSpPr>
            <p:nvPr/>
          </p:nvSpPr>
          <p:spPr bwMode="auto">
            <a:xfrm>
              <a:off x="683513" y="5319745"/>
              <a:ext cx="1873250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480" y="5452420"/>
              <a:ext cx="1652086" cy="498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群組 15"/>
          <p:cNvGrpSpPr/>
          <p:nvPr/>
        </p:nvGrpSpPr>
        <p:grpSpPr>
          <a:xfrm>
            <a:off x="2648838" y="1317658"/>
            <a:ext cx="1871662" cy="719137"/>
            <a:chOff x="2648838" y="1317658"/>
            <a:chExt cx="1871662" cy="719137"/>
          </a:xfrm>
        </p:grpSpPr>
        <p:sp>
          <p:nvSpPr>
            <p:cNvPr id="29734" name="圓角矩形 14"/>
            <p:cNvSpPr>
              <a:spLocks noChangeArrowheads="1"/>
            </p:cNvSpPr>
            <p:nvPr/>
          </p:nvSpPr>
          <p:spPr bwMode="auto">
            <a:xfrm>
              <a:off x="2648838" y="1317658"/>
              <a:ext cx="1871662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6" name="Picture 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992" y="1333309"/>
              <a:ext cx="811244" cy="66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群組 20"/>
          <p:cNvGrpSpPr/>
          <p:nvPr/>
        </p:nvGrpSpPr>
        <p:grpSpPr>
          <a:xfrm>
            <a:off x="4615750" y="5319745"/>
            <a:ext cx="1871663" cy="720725"/>
            <a:chOff x="4615750" y="5319745"/>
            <a:chExt cx="1871663" cy="720725"/>
          </a:xfrm>
        </p:grpSpPr>
        <p:sp>
          <p:nvSpPr>
            <p:cNvPr id="82" name="圓角矩形 27"/>
            <p:cNvSpPr>
              <a:spLocks noChangeArrowheads="1"/>
            </p:cNvSpPr>
            <p:nvPr/>
          </p:nvSpPr>
          <p:spPr bwMode="auto">
            <a:xfrm>
              <a:off x="4615750" y="5319745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8" name="Picture 10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099" y="5344466"/>
              <a:ext cx="739235" cy="64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群組 14"/>
          <p:cNvGrpSpPr/>
          <p:nvPr/>
        </p:nvGrpSpPr>
        <p:grpSpPr>
          <a:xfrm>
            <a:off x="683513" y="1317658"/>
            <a:ext cx="1873250" cy="719137"/>
            <a:chOff x="683513" y="1317658"/>
            <a:chExt cx="1873250" cy="719137"/>
          </a:xfrm>
        </p:grpSpPr>
        <p:sp>
          <p:nvSpPr>
            <p:cNvPr id="29756" name="圓角矩形 13"/>
            <p:cNvSpPr>
              <a:spLocks noChangeArrowheads="1"/>
            </p:cNvSpPr>
            <p:nvPr/>
          </p:nvSpPr>
          <p:spPr bwMode="auto">
            <a:xfrm>
              <a:off x="683513" y="1317658"/>
              <a:ext cx="1873250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9" name="Picture 1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045" y="1444741"/>
              <a:ext cx="1600200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群組 22"/>
          <p:cNvGrpSpPr/>
          <p:nvPr/>
        </p:nvGrpSpPr>
        <p:grpSpPr>
          <a:xfrm>
            <a:off x="4615750" y="4518058"/>
            <a:ext cx="1871663" cy="719137"/>
            <a:chOff x="4615750" y="4518058"/>
            <a:chExt cx="1871663" cy="719137"/>
          </a:xfrm>
        </p:grpSpPr>
        <p:sp>
          <p:nvSpPr>
            <p:cNvPr id="29740" name="圓角矩形 31"/>
            <p:cNvSpPr>
              <a:spLocks noChangeArrowheads="1"/>
            </p:cNvSpPr>
            <p:nvPr/>
          </p:nvSpPr>
          <p:spPr bwMode="auto">
            <a:xfrm>
              <a:off x="4615750" y="4518058"/>
              <a:ext cx="1871663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80" name="Picture 1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891" y="4663166"/>
              <a:ext cx="1741284" cy="504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群組 32"/>
          <p:cNvGrpSpPr/>
          <p:nvPr/>
        </p:nvGrpSpPr>
        <p:grpSpPr>
          <a:xfrm>
            <a:off x="683513" y="2917858"/>
            <a:ext cx="1873250" cy="720725"/>
            <a:chOff x="683513" y="2917858"/>
            <a:chExt cx="1873250" cy="720725"/>
          </a:xfrm>
        </p:grpSpPr>
        <p:sp>
          <p:nvSpPr>
            <p:cNvPr id="29722" name="圓角矩形 21"/>
            <p:cNvSpPr>
              <a:spLocks noChangeArrowheads="1"/>
            </p:cNvSpPr>
            <p:nvPr/>
          </p:nvSpPr>
          <p:spPr bwMode="auto">
            <a:xfrm>
              <a:off x="683513" y="291785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63" name="Picture 2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672" y="3020626"/>
              <a:ext cx="1753496" cy="53788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群組 31"/>
          <p:cNvGrpSpPr/>
          <p:nvPr/>
        </p:nvGrpSpPr>
        <p:grpSpPr>
          <a:xfrm>
            <a:off x="2648838" y="2917858"/>
            <a:ext cx="1871662" cy="720725"/>
            <a:chOff x="2648838" y="2917858"/>
            <a:chExt cx="1871662" cy="720725"/>
          </a:xfrm>
        </p:grpSpPr>
        <p:sp>
          <p:nvSpPr>
            <p:cNvPr id="29748" name="圓角矩形 22"/>
            <p:cNvSpPr>
              <a:spLocks noChangeArrowheads="1"/>
            </p:cNvSpPr>
            <p:nvPr/>
          </p:nvSpPr>
          <p:spPr bwMode="auto">
            <a:xfrm>
              <a:off x="2648838" y="2917858"/>
              <a:ext cx="1871662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957" y="3051953"/>
              <a:ext cx="1579112" cy="408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群組 16"/>
          <p:cNvGrpSpPr/>
          <p:nvPr/>
        </p:nvGrpSpPr>
        <p:grpSpPr>
          <a:xfrm>
            <a:off x="4615750" y="1317658"/>
            <a:ext cx="1871663" cy="719137"/>
            <a:chOff x="4615750" y="1317658"/>
            <a:chExt cx="1871663" cy="719137"/>
          </a:xfrm>
        </p:grpSpPr>
        <p:sp>
          <p:nvSpPr>
            <p:cNvPr id="29744" name="圓角矩形 15"/>
            <p:cNvSpPr>
              <a:spLocks noChangeArrowheads="1"/>
            </p:cNvSpPr>
            <p:nvPr/>
          </p:nvSpPr>
          <p:spPr bwMode="auto">
            <a:xfrm>
              <a:off x="4615750" y="1317658"/>
              <a:ext cx="1871663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59" name="Picture 4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240" y="1555782"/>
              <a:ext cx="1801812" cy="242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群組 17"/>
          <p:cNvGrpSpPr/>
          <p:nvPr/>
        </p:nvGrpSpPr>
        <p:grpSpPr>
          <a:xfrm>
            <a:off x="6579488" y="1317658"/>
            <a:ext cx="1873250" cy="719137"/>
            <a:chOff x="6579488" y="1317658"/>
            <a:chExt cx="1873250" cy="719137"/>
          </a:xfrm>
        </p:grpSpPr>
        <p:sp>
          <p:nvSpPr>
            <p:cNvPr id="29758" name="圓角矩形 16"/>
            <p:cNvSpPr>
              <a:spLocks noChangeArrowheads="1"/>
            </p:cNvSpPr>
            <p:nvPr/>
          </p:nvSpPr>
          <p:spPr bwMode="auto">
            <a:xfrm>
              <a:off x="6579488" y="1317658"/>
              <a:ext cx="1873250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39" name="Picture 21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7245" y="1455769"/>
              <a:ext cx="1400175" cy="342900"/>
            </a:xfrm>
            <a:prstGeom prst="rect">
              <a:avLst/>
            </a:prstGeom>
            <a:ln>
              <a:noFill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pic>
      </p:grpSp>
      <p:grpSp>
        <p:nvGrpSpPr>
          <p:cNvPr id="44" name="群組 43"/>
          <p:cNvGrpSpPr/>
          <p:nvPr/>
        </p:nvGrpSpPr>
        <p:grpSpPr>
          <a:xfrm>
            <a:off x="2648838" y="2116170"/>
            <a:ext cx="1871662" cy="720725"/>
            <a:chOff x="2648838" y="2116170"/>
            <a:chExt cx="1871662" cy="720725"/>
          </a:xfrm>
        </p:grpSpPr>
        <p:sp>
          <p:nvSpPr>
            <p:cNvPr id="29730" name="圓角矩形 18"/>
            <p:cNvSpPr>
              <a:spLocks noChangeArrowheads="1"/>
            </p:cNvSpPr>
            <p:nvPr/>
          </p:nvSpPr>
          <p:spPr bwMode="auto">
            <a:xfrm>
              <a:off x="2648838" y="2116170"/>
              <a:ext cx="1871662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57" name="Picture 12"/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134" y="2259089"/>
              <a:ext cx="1800225" cy="385762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pic>
      </p:grpSp>
      <p:grpSp>
        <p:nvGrpSpPr>
          <p:cNvPr id="45" name="群組 44"/>
          <p:cNvGrpSpPr/>
          <p:nvPr/>
        </p:nvGrpSpPr>
        <p:grpSpPr>
          <a:xfrm>
            <a:off x="4615751" y="2116170"/>
            <a:ext cx="1871661" cy="720725"/>
            <a:chOff x="4615751" y="2116170"/>
            <a:chExt cx="1871661" cy="720725"/>
          </a:xfrm>
        </p:grpSpPr>
        <p:sp>
          <p:nvSpPr>
            <p:cNvPr id="29726" name="圓角矩形 19"/>
            <p:cNvSpPr>
              <a:spLocks noChangeArrowheads="1"/>
            </p:cNvSpPr>
            <p:nvPr/>
          </p:nvSpPr>
          <p:spPr bwMode="auto">
            <a:xfrm>
              <a:off x="4615751" y="2116170"/>
              <a:ext cx="1871661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45" name="Picture 18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309" y="2165427"/>
              <a:ext cx="1444626" cy="57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群組 45"/>
          <p:cNvGrpSpPr/>
          <p:nvPr/>
        </p:nvGrpSpPr>
        <p:grpSpPr>
          <a:xfrm>
            <a:off x="6579488" y="2116170"/>
            <a:ext cx="1873250" cy="720725"/>
            <a:chOff x="6579488" y="2116170"/>
            <a:chExt cx="1873250" cy="720725"/>
          </a:xfrm>
        </p:grpSpPr>
        <p:sp>
          <p:nvSpPr>
            <p:cNvPr id="29762" name="圓角矩形 20"/>
            <p:cNvSpPr>
              <a:spLocks noChangeArrowheads="1"/>
            </p:cNvSpPr>
            <p:nvPr/>
          </p:nvSpPr>
          <p:spPr bwMode="auto">
            <a:xfrm>
              <a:off x="6579488" y="2116170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35" name="Picture 23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489" y="2157466"/>
              <a:ext cx="1066799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C:\Users\User\Desktop\公司簡介20151014版\shutterstock_v166841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27464" y="1468784"/>
            <a:ext cx="5805473" cy="425990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2" name="矩形 11"/>
          <p:cNvSpPr/>
          <p:nvPr/>
        </p:nvSpPr>
        <p:spPr bwMode="auto">
          <a:xfrm rot="10800000">
            <a:off x="4027464" y="873480"/>
            <a:ext cx="3760624" cy="5337301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標楷體" pitchFamily="65" charset="-120"/>
            </a:endParaRPr>
          </a:p>
        </p:txBody>
      </p:sp>
      <p:sp>
        <p:nvSpPr>
          <p:cNvPr id="5122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關於凌羣</a:t>
            </a:r>
          </a:p>
        </p:txBody>
      </p:sp>
      <p:sp>
        <p:nvSpPr>
          <p:cNvPr id="8195" name="內容版面配置區 1"/>
          <p:cNvSpPr>
            <a:spLocks noGrp="1"/>
          </p:cNvSpPr>
          <p:nvPr>
            <p:ph idx="1"/>
          </p:nvPr>
        </p:nvSpPr>
        <p:spPr>
          <a:xfrm>
            <a:off x="2262542" y="5348647"/>
            <a:ext cx="4714952" cy="397583"/>
          </a:xfrm>
        </p:spPr>
        <p:txBody>
          <a:bodyPr/>
          <a:lstStyle/>
          <a:p>
            <a:pPr marL="0" indent="0" eaLnBrk="1" hangingPunct="1">
              <a:lnSpc>
                <a:spcPct val="105000"/>
              </a:lnSpc>
              <a:spcBef>
                <a:spcPts val="600"/>
              </a:spcBef>
              <a:buNone/>
            </a:pPr>
            <a:r>
              <a:rPr lang="zh-TW" altLang="en-US" sz="1800" b="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</a:rPr>
              <a:t>金控、電信、政府</a:t>
            </a:r>
            <a:r>
              <a:rPr lang="en-US" altLang="zh-TW" sz="1800" b="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</a:rPr>
              <a:t>/</a:t>
            </a:r>
            <a:r>
              <a:rPr lang="zh-TW" altLang="en-US" sz="1800" b="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</a:rPr>
              <a:t>國防、醫療、製造、教育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  <p:grpSp>
        <p:nvGrpSpPr>
          <p:cNvPr id="5" name="群組 4"/>
          <p:cNvGrpSpPr/>
          <p:nvPr/>
        </p:nvGrpSpPr>
        <p:grpSpPr>
          <a:xfrm>
            <a:off x="593783" y="1553607"/>
            <a:ext cx="2616454" cy="460629"/>
            <a:chOff x="1950664" y="1579398"/>
            <a:chExt cx="2616454" cy="460629"/>
          </a:xfrm>
        </p:grpSpPr>
        <p:sp>
          <p:nvSpPr>
            <p:cNvPr id="3" name="矩形 2"/>
            <p:cNvSpPr/>
            <p:nvPr/>
          </p:nvSpPr>
          <p:spPr bwMode="auto">
            <a:xfrm>
              <a:off x="1950664" y="1579398"/>
              <a:ext cx="1570575" cy="460629"/>
            </a:xfrm>
            <a:custGeom>
              <a:avLst/>
              <a:gdLst>
                <a:gd name="connsiteX0" fmla="*/ 0 w 1796084"/>
                <a:gd name="connsiteY0" fmla="*/ 0 h 526768"/>
                <a:gd name="connsiteX1" fmla="*/ 1796084 w 1796084"/>
                <a:gd name="connsiteY1" fmla="*/ 0 h 526768"/>
                <a:gd name="connsiteX2" fmla="*/ 1796084 w 1796084"/>
                <a:gd name="connsiteY2" fmla="*/ 526768 h 526768"/>
                <a:gd name="connsiteX3" fmla="*/ 0 w 1796084"/>
                <a:gd name="connsiteY3" fmla="*/ 526768 h 526768"/>
                <a:gd name="connsiteX4" fmla="*/ 0 w 1796084"/>
                <a:gd name="connsiteY4" fmla="*/ 0 h 526768"/>
                <a:gd name="connsiteX0" fmla="*/ 0 w 1796084"/>
                <a:gd name="connsiteY0" fmla="*/ 0 h 526768"/>
                <a:gd name="connsiteX1" fmla="*/ 1657188 w 1796084"/>
                <a:gd name="connsiteY1" fmla="*/ 0 h 526768"/>
                <a:gd name="connsiteX2" fmla="*/ 1796084 w 1796084"/>
                <a:gd name="connsiteY2" fmla="*/ 526768 h 526768"/>
                <a:gd name="connsiteX3" fmla="*/ 0 w 1796084"/>
                <a:gd name="connsiteY3" fmla="*/ 526768 h 526768"/>
                <a:gd name="connsiteX4" fmla="*/ 0 w 1796084"/>
                <a:gd name="connsiteY4" fmla="*/ 0 h 52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6084" h="526768">
                  <a:moveTo>
                    <a:pt x="0" y="0"/>
                  </a:moveTo>
                  <a:lnTo>
                    <a:pt x="1657188" y="0"/>
                  </a:lnTo>
                  <a:lnTo>
                    <a:pt x="1796084" y="526768"/>
                  </a:lnTo>
                  <a:lnTo>
                    <a:pt x="0" y="526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創立日期</a:t>
              </a:r>
              <a:endParaRPr lang="zh-TW" altLang="en-US" sz="2400" dirty="0"/>
            </a:p>
            <a:p>
              <a:pPr algn="ctr" eaLnBrk="1" hangingPunct="1"/>
              <a:endParaRPr kumimoji="1" lang="zh-TW" altLang="en-US" sz="2400" b="1" u="none" strike="noStrike" cap="none" normalizeH="0" baseline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3619423" y="1662826"/>
              <a:ext cx="947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1975</a:t>
              </a:r>
              <a:r>
                <a:rPr lang="zh-TW" altLang="en-US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593783" y="2222801"/>
            <a:ext cx="2616454" cy="462285"/>
            <a:chOff x="1950664" y="2248592"/>
            <a:chExt cx="2616454" cy="462285"/>
          </a:xfrm>
        </p:grpSpPr>
        <p:sp>
          <p:nvSpPr>
            <p:cNvPr id="14" name="矩形 2"/>
            <p:cNvSpPr/>
            <p:nvPr/>
          </p:nvSpPr>
          <p:spPr bwMode="auto">
            <a:xfrm>
              <a:off x="1950664" y="2248592"/>
              <a:ext cx="1570575" cy="460629"/>
            </a:xfrm>
            <a:custGeom>
              <a:avLst/>
              <a:gdLst>
                <a:gd name="connsiteX0" fmla="*/ 0 w 1796084"/>
                <a:gd name="connsiteY0" fmla="*/ 0 h 526768"/>
                <a:gd name="connsiteX1" fmla="*/ 1796084 w 1796084"/>
                <a:gd name="connsiteY1" fmla="*/ 0 h 526768"/>
                <a:gd name="connsiteX2" fmla="*/ 1796084 w 1796084"/>
                <a:gd name="connsiteY2" fmla="*/ 526768 h 526768"/>
                <a:gd name="connsiteX3" fmla="*/ 0 w 1796084"/>
                <a:gd name="connsiteY3" fmla="*/ 526768 h 526768"/>
                <a:gd name="connsiteX4" fmla="*/ 0 w 1796084"/>
                <a:gd name="connsiteY4" fmla="*/ 0 h 526768"/>
                <a:gd name="connsiteX0" fmla="*/ 0 w 1796084"/>
                <a:gd name="connsiteY0" fmla="*/ 0 h 526768"/>
                <a:gd name="connsiteX1" fmla="*/ 1657188 w 1796084"/>
                <a:gd name="connsiteY1" fmla="*/ 0 h 526768"/>
                <a:gd name="connsiteX2" fmla="*/ 1796084 w 1796084"/>
                <a:gd name="connsiteY2" fmla="*/ 526768 h 526768"/>
                <a:gd name="connsiteX3" fmla="*/ 0 w 1796084"/>
                <a:gd name="connsiteY3" fmla="*/ 526768 h 526768"/>
                <a:gd name="connsiteX4" fmla="*/ 0 w 1796084"/>
                <a:gd name="connsiteY4" fmla="*/ 0 h 52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6084" h="526768">
                  <a:moveTo>
                    <a:pt x="0" y="0"/>
                  </a:moveTo>
                  <a:lnTo>
                    <a:pt x="1657188" y="0"/>
                  </a:lnTo>
                  <a:lnTo>
                    <a:pt x="1796084" y="526768"/>
                  </a:lnTo>
                  <a:lnTo>
                    <a:pt x="0" y="526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股票上市</a:t>
              </a:r>
              <a:endParaRPr kumimoji="1" lang="zh-TW" altLang="en-US" sz="2400" b="1" u="none" strike="noStrike" cap="none" normalizeH="0" baseline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3619423" y="2341545"/>
              <a:ext cx="947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2001</a:t>
              </a:r>
              <a:r>
                <a:rPr lang="zh-TW" altLang="en-US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593783" y="2885006"/>
            <a:ext cx="2669354" cy="460629"/>
            <a:chOff x="1950664" y="2910797"/>
            <a:chExt cx="2669354" cy="460629"/>
          </a:xfrm>
        </p:grpSpPr>
        <p:sp>
          <p:nvSpPr>
            <p:cNvPr id="16" name="矩形 2"/>
            <p:cNvSpPr/>
            <p:nvPr/>
          </p:nvSpPr>
          <p:spPr bwMode="auto">
            <a:xfrm>
              <a:off x="1950664" y="2910797"/>
              <a:ext cx="1570575" cy="460629"/>
            </a:xfrm>
            <a:custGeom>
              <a:avLst/>
              <a:gdLst>
                <a:gd name="connsiteX0" fmla="*/ 0 w 1796084"/>
                <a:gd name="connsiteY0" fmla="*/ 0 h 526768"/>
                <a:gd name="connsiteX1" fmla="*/ 1796084 w 1796084"/>
                <a:gd name="connsiteY1" fmla="*/ 0 h 526768"/>
                <a:gd name="connsiteX2" fmla="*/ 1796084 w 1796084"/>
                <a:gd name="connsiteY2" fmla="*/ 526768 h 526768"/>
                <a:gd name="connsiteX3" fmla="*/ 0 w 1796084"/>
                <a:gd name="connsiteY3" fmla="*/ 526768 h 526768"/>
                <a:gd name="connsiteX4" fmla="*/ 0 w 1796084"/>
                <a:gd name="connsiteY4" fmla="*/ 0 h 526768"/>
                <a:gd name="connsiteX0" fmla="*/ 0 w 1796084"/>
                <a:gd name="connsiteY0" fmla="*/ 0 h 526768"/>
                <a:gd name="connsiteX1" fmla="*/ 1657188 w 1796084"/>
                <a:gd name="connsiteY1" fmla="*/ 0 h 526768"/>
                <a:gd name="connsiteX2" fmla="*/ 1796084 w 1796084"/>
                <a:gd name="connsiteY2" fmla="*/ 526768 h 526768"/>
                <a:gd name="connsiteX3" fmla="*/ 0 w 1796084"/>
                <a:gd name="connsiteY3" fmla="*/ 526768 h 526768"/>
                <a:gd name="connsiteX4" fmla="*/ 0 w 1796084"/>
                <a:gd name="connsiteY4" fmla="*/ 0 h 52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6084" h="526768">
                  <a:moveTo>
                    <a:pt x="0" y="0"/>
                  </a:moveTo>
                  <a:lnTo>
                    <a:pt x="1657188" y="0"/>
                  </a:lnTo>
                  <a:lnTo>
                    <a:pt x="1796084" y="526768"/>
                  </a:lnTo>
                  <a:lnTo>
                    <a:pt x="0" y="526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員工人數</a:t>
              </a:r>
              <a:endParaRPr kumimoji="1" lang="zh-TW" altLang="en-US" sz="2400" b="1" u="none" strike="noStrike" cap="none" normalizeH="0" baseline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3619423" y="2984700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1,100</a:t>
              </a:r>
              <a:r>
                <a:rPr lang="zh-TW" altLang="en-US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593783" y="3541786"/>
            <a:ext cx="5936511" cy="1624102"/>
            <a:chOff x="1950664" y="3567577"/>
            <a:chExt cx="5936511" cy="1624102"/>
          </a:xfrm>
        </p:grpSpPr>
        <p:sp>
          <p:nvSpPr>
            <p:cNvPr id="18" name="矩形 2"/>
            <p:cNvSpPr/>
            <p:nvPr/>
          </p:nvSpPr>
          <p:spPr bwMode="auto">
            <a:xfrm>
              <a:off x="1950664" y="3567577"/>
              <a:ext cx="1570575" cy="460629"/>
            </a:xfrm>
            <a:custGeom>
              <a:avLst/>
              <a:gdLst>
                <a:gd name="connsiteX0" fmla="*/ 0 w 1796084"/>
                <a:gd name="connsiteY0" fmla="*/ 0 h 526768"/>
                <a:gd name="connsiteX1" fmla="*/ 1796084 w 1796084"/>
                <a:gd name="connsiteY1" fmla="*/ 0 h 526768"/>
                <a:gd name="connsiteX2" fmla="*/ 1796084 w 1796084"/>
                <a:gd name="connsiteY2" fmla="*/ 526768 h 526768"/>
                <a:gd name="connsiteX3" fmla="*/ 0 w 1796084"/>
                <a:gd name="connsiteY3" fmla="*/ 526768 h 526768"/>
                <a:gd name="connsiteX4" fmla="*/ 0 w 1796084"/>
                <a:gd name="connsiteY4" fmla="*/ 0 h 526768"/>
                <a:gd name="connsiteX0" fmla="*/ 0 w 1796084"/>
                <a:gd name="connsiteY0" fmla="*/ 0 h 526768"/>
                <a:gd name="connsiteX1" fmla="*/ 1657188 w 1796084"/>
                <a:gd name="connsiteY1" fmla="*/ 0 h 526768"/>
                <a:gd name="connsiteX2" fmla="*/ 1796084 w 1796084"/>
                <a:gd name="connsiteY2" fmla="*/ 526768 h 526768"/>
                <a:gd name="connsiteX3" fmla="*/ 0 w 1796084"/>
                <a:gd name="connsiteY3" fmla="*/ 526768 h 526768"/>
                <a:gd name="connsiteX4" fmla="*/ 0 w 1796084"/>
                <a:gd name="connsiteY4" fmla="*/ 0 h 52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6084" h="526768">
                  <a:moveTo>
                    <a:pt x="0" y="0"/>
                  </a:moveTo>
                  <a:lnTo>
                    <a:pt x="1657188" y="0"/>
                  </a:lnTo>
                  <a:lnTo>
                    <a:pt x="1796084" y="526768"/>
                  </a:lnTo>
                  <a:lnTo>
                    <a:pt x="0" y="526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主要業務</a:t>
              </a:r>
              <a:endParaRPr kumimoji="1" lang="zh-TW" altLang="en-US" sz="2400" b="1" u="none" strike="noStrike" cap="none" normalizeH="0" baseline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202731" y="3645102"/>
              <a:ext cx="4684444" cy="1546577"/>
            </a:xfrm>
            <a:prstGeom prst="rect">
              <a:avLst/>
            </a:prstGeom>
            <a:noFill/>
          </p:spPr>
          <p:txBody>
            <a:bodyPr wrap="none" lIns="90000" rtlCol="0">
              <a:spAutoFit/>
            </a:bodyPr>
            <a:lstStyle/>
            <a:p>
              <a:pPr marL="800100" lvl="1" indent="-342900" eaLnBrk="1" hangingPunct="1">
                <a:lnSpc>
                  <a:spcPct val="105000"/>
                </a:lnSpc>
                <a:spcBef>
                  <a:spcPts val="0"/>
                </a:spcBef>
                <a:buSzPct val="50000"/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tx1"/>
                  </a:solidFill>
                  <a:effectLst>
                    <a:glow rad="127000">
                      <a:schemeClr val="bg1">
                        <a:alpha val="75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系統整合與專業服務</a:t>
              </a:r>
              <a:endParaRPr lang="en-US" altLang="zh-TW" dirty="0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00100" lvl="1" indent="-342900" eaLnBrk="1" hangingPunct="1">
                <a:lnSpc>
                  <a:spcPct val="105000"/>
                </a:lnSpc>
                <a:spcBef>
                  <a:spcPts val="0"/>
                </a:spcBef>
                <a:buSzPct val="50000"/>
                <a:buFont typeface="Wingdings" panose="05000000000000000000" pitchFamily="2" charset="2"/>
                <a:buChar char="n"/>
              </a:pPr>
              <a:r>
                <a:rPr lang="en-US" altLang="zh-TW" dirty="0">
                  <a:solidFill>
                    <a:schemeClr val="tx1"/>
                  </a:solidFill>
                  <a:effectLst>
                    <a:glow rad="127000">
                      <a:schemeClr val="bg1">
                        <a:alpha val="75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IT </a:t>
              </a:r>
              <a:r>
                <a:rPr lang="zh-TW" altLang="en-US" dirty="0">
                  <a:solidFill>
                    <a:schemeClr val="tx1"/>
                  </a:solidFill>
                  <a:effectLst>
                    <a:glow rad="127000">
                      <a:schemeClr val="bg1">
                        <a:alpha val="75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顧問諮詢與教育訓練</a:t>
              </a:r>
              <a:endParaRPr lang="en-US" altLang="zh-TW" dirty="0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00100" lvl="1" indent="-342900" eaLnBrk="1" hangingPunct="1">
                <a:lnSpc>
                  <a:spcPct val="105000"/>
                </a:lnSpc>
                <a:spcBef>
                  <a:spcPts val="0"/>
                </a:spcBef>
                <a:buSzPct val="50000"/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tx1"/>
                  </a:solidFill>
                  <a:effectLst>
                    <a:glow rad="127000">
                      <a:schemeClr val="bg1">
                        <a:alpha val="75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軟、硬體銷售與維護服務</a:t>
              </a:r>
              <a:endParaRPr lang="en-US" altLang="zh-TW" dirty="0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00100" lvl="1" indent="-342900" eaLnBrk="1" hangingPunct="1">
                <a:lnSpc>
                  <a:spcPct val="105000"/>
                </a:lnSpc>
                <a:spcBef>
                  <a:spcPts val="0"/>
                </a:spcBef>
                <a:buSzPct val="50000"/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tx1"/>
                  </a:solidFill>
                  <a:effectLst>
                    <a:glow rad="127000">
                      <a:schemeClr val="bg1">
                        <a:alpha val="75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電子商務暨資訊安全解決方案</a:t>
              </a:r>
              <a:endParaRPr lang="en-US" altLang="zh-TW" dirty="0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00100" lvl="1" indent="-342900" eaLnBrk="1" hangingPunct="1">
                <a:lnSpc>
                  <a:spcPct val="105000"/>
                </a:lnSpc>
                <a:spcBef>
                  <a:spcPts val="0"/>
                </a:spcBef>
                <a:buSzPct val="50000"/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tx1"/>
                  </a:solidFill>
                  <a:effectLst>
                    <a:glow rad="127000">
                      <a:schemeClr val="bg1">
                        <a:alpha val="75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大型網路及無線網絡系統規劃與整合</a:t>
              </a:r>
            </a:p>
          </p:txBody>
        </p:sp>
      </p:grpSp>
      <p:sp>
        <p:nvSpPr>
          <p:cNvPr id="20" name="矩形 2"/>
          <p:cNvSpPr/>
          <p:nvPr/>
        </p:nvSpPr>
        <p:spPr bwMode="auto">
          <a:xfrm>
            <a:off x="593783" y="5275123"/>
            <a:ext cx="1570575" cy="460629"/>
          </a:xfrm>
          <a:custGeom>
            <a:avLst/>
            <a:gdLst>
              <a:gd name="connsiteX0" fmla="*/ 0 w 1796084"/>
              <a:gd name="connsiteY0" fmla="*/ 0 h 526768"/>
              <a:gd name="connsiteX1" fmla="*/ 1796084 w 1796084"/>
              <a:gd name="connsiteY1" fmla="*/ 0 h 526768"/>
              <a:gd name="connsiteX2" fmla="*/ 1796084 w 1796084"/>
              <a:gd name="connsiteY2" fmla="*/ 526768 h 526768"/>
              <a:gd name="connsiteX3" fmla="*/ 0 w 1796084"/>
              <a:gd name="connsiteY3" fmla="*/ 526768 h 526768"/>
              <a:gd name="connsiteX4" fmla="*/ 0 w 1796084"/>
              <a:gd name="connsiteY4" fmla="*/ 0 h 526768"/>
              <a:gd name="connsiteX0" fmla="*/ 0 w 1796084"/>
              <a:gd name="connsiteY0" fmla="*/ 0 h 526768"/>
              <a:gd name="connsiteX1" fmla="*/ 1657188 w 1796084"/>
              <a:gd name="connsiteY1" fmla="*/ 0 h 526768"/>
              <a:gd name="connsiteX2" fmla="*/ 1796084 w 1796084"/>
              <a:gd name="connsiteY2" fmla="*/ 526768 h 526768"/>
              <a:gd name="connsiteX3" fmla="*/ 0 w 1796084"/>
              <a:gd name="connsiteY3" fmla="*/ 526768 h 526768"/>
              <a:gd name="connsiteX4" fmla="*/ 0 w 1796084"/>
              <a:gd name="connsiteY4" fmla="*/ 0 h 52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6084" h="526768">
                <a:moveTo>
                  <a:pt x="0" y="0"/>
                </a:moveTo>
                <a:lnTo>
                  <a:pt x="1657188" y="0"/>
                </a:lnTo>
                <a:lnTo>
                  <a:pt x="1796084" y="526768"/>
                </a:lnTo>
                <a:lnTo>
                  <a:pt x="0" y="5267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服務領域</a:t>
            </a:r>
            <a:endParaRPr kumimoji="1" lang="zh-TW" altLang="en-US" sz="2400" b="1" u="none" strike="noStrike" cap="none" normalizeH="0" baseline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145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代表客戶－政府單位及各級學校</a:t>
            </a:r>
            <a:r>
              <a:rPr lang="en-US" altLang="zh-TW" dirty="0"/>
              <a:t>(</a:t>
            </a:r>
            <a:r>
              <a:rPr lang="zh-TW" altLang="en-US" dirty="0"/>
              <a:t>一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56294" y="6152490"/>
            <a:ext cx="33924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300" b="0" dirty="0">
                <a:solidFill>
                  <a:schemeClr val="tx1"/>
                </a:solidFill>
              </a:rPr>
              <a:t>※</a:t>
            </a:r>
            <a:r>
              <a:rPr kumimoji="0" lang="zh-TW" altLang="en-US" sz="1300" b="0" dirty="0">
                <a:solidFill>
                  <a:schemeClr val="tx1"/>
                </a:solidFill>
              </a:rPr>
              <a:t>客戶名稱依照字首筆畫數排列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660275" y="5387751"/>
            <a:ext cx="7756526" cy="720725"/>
            <a:chOff x="660275" y="5387751"/>
            <a:chExt cx="7756526" cy="720725"/>
          </a:xfrm>
        </p:grpSpPr>
        <p:sp>
          <p:nvSpPr>
            <p:cNvPr id="78" name="圓角矩形 64"/>
            <p:cNvSpPr>
              <a:spLocks noChangeArrowheads="1"/>
            </p:cNvSpPr>
            <p:nvPr/>
          </p:nvSpPr>
          <p:spPr bwMode="auto">
            <a:xfrm>
              <a:off x="6545138" y="5387751"/>
              <a:ext cx="1871663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7" name="圓角矩形 64"/>
            <p:cNvSpPr>
              <a:spLocks noChangeArrowheads="1"/>
            </p:cNvSpPr>
            <p:nvPr/>
          </p:nvSpPr>
          <p:spPr bwMode="auto">
            <a:xfrm>
              <a:off x="4590925" y="5387751"/>
              <a:ext cx="1871663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6" name="圓角矩形 64"/>
            <p:cNvSpPr>
              <a:spLocks noChangeArrowheads="1"/>
            </p:cNvSpPr>
            <p:nvPr/>
          </p:nvSpPr>
          <p:spPr bwMode="auto">
            <a:xfrm>
              <a:off x="2625600" y="5387751"/>
              <a:ext cx="1871663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43" name="圓角矩形 52"/>
            <p:cNvSpPr>
              <a:spLocks noChangeArrowheads="1"/>
            </p:cNvSpPr>
            <p:nvPr/>
          </p:nvSpPr>
          <p:spPr bwMode="auto">
            <a:xfrm>
              <a:off x="660275" y="5387751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30793" name="Picture 9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636" y="5425060"/>
              <a:ext cx="893146" cy="646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9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562" y="5599682"/>
              <a:ext cx="1785937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6" name="Picture 16"/>
            <p:cNvPicPr>
              <a:picLocks noChangeAspect="1" noChangeArrowheads="1"/>
            </p:cNvPicPr>
            <p:nvPr/>
          </p:nvPicPr>
          <p:blipFill>
            <a:blip r:embed="rId5">
              <a:grayscl/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008" y="5520307"/>
              <a:ext cx="15716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0" name="Picture 1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656" y="5573488"/>
              <a:ext cx="1754187" cy="34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群組 8"/>
          <p:cNvGrpSpPr/>
          <p:nvPr/>
        </p:nvGrpSpPr>
        <p:grpSpPr>
          <a:xfrm>
            <a:off x="658688" y="2063950"/>
            <a:ext cx="7759700" cy="720725"/>
            <a:chOff x="658688" y="2074583"/>
            <a:chExt cx="7759700" cy="720725"/>
          </a:xfrm>
        </p:grpSpPr>
        <p:sp>
          <p:nvSpPr>
            <p:cNvPr id="30788" name="圓角矩形 53"/>
            <p:cNvSpPr>
              <a:spLocks noChangeArrowheads="1"/>
            </p:cNvSpPr>
            <p:nvPr/>
          </p:nvSpPr>
          <p:spPr bwMode="auto">
            <a:xfrm>
              <a:off x="4590925" y="2074583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56" name="圓角矩形 54"/>
            <p:cNvSpPr>
              <a:spLocks noChangeArrowheads="1"/>
            </p:cNvSpPr>
            <p:nvPr/>
          </p:nvSpPr>
          <p:spPr bwMode="auto">
            <a:xfrm>
              <a:off x="6545138" y="2074583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67" name="圓角矩形 51"/>
            <p:cNvSpPr>
              <a:spLocks noChangeArrowheads="1"/>
            </p:cNvSpPr>
            <p:nvPr/>
          </p:nvSpPr>
          <p:spPr bwMode="auto">
            <a:xfrm>
              <a:off x="658688" y="2074583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2626568" y="2074583"/>
              <a:ext cx="1873250" cy="719138"/>
              <a:chOff x="2626568" y="2167343"/>
              <a:chExt cx="1873250" cy="719138"/>
            </a:xfrm>
          </p:grpSpPr>
          <p:sp>
            <p:nvSpPr>
              <p:cNvPr id="73" name="圓角矩形 63"/>
              <p:cNvSpPr>
                <a:spLocks noChangeArrowheads="1"/>
              </p:cNvSpPr>
              <p:nvPr/>
            </p:nvSpPr>
            <p:spPr bwMode="auto">
              <a:xfrm>
                <a:off x="2626568" y="2167343"/>
                <a:ext cx="1873250" cy="71913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xtLst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Clr>
                    <a:srgbClr val="00B0F0"/>
                  </a:buClr>
                  <a:buChar char="•"/>
                  <a:defRPr kumimoji="1" sz="2800" b="1">
                    <a:solidFill>
                      <a:srgbClr val="47CFFF"/>
                    </a:solidFill>
                    <a:latin typeface="微軟正黑體" pitchFamily="34" charset="-120"/>
                    <a:ea typeface="微軟正黑體" pitchFamily="34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C000"/>
                  </a:buClr>
                  <a:buFont typeface="Times New Roman" pitchFamily="18" charset="0"/>
                  <a:buChar char="▪"/>
                  <a:defRPr kumimoji="1" sz="2400">
                    <a:solidFill>
                      <a:srgbClr val="FFC000"/>
                    </a:solidFill>
                    <a:latin typeface="微軟正黑體" pitchFamily="34" charset="-120"/>
                    <a:ea typeface="微軟正黑體" pitchFamily="34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9pPr>
              </a:lstStyle>
              <a:p>
                <a:pPr marL="441325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zh-TW" altLang="en-US" sz="1400" b="0" dirty="0">
                    <a:solidFill>
                      <a:schemeClr val="tx1"/>
                    </a:solidFill>
                  </a:rPr>
                  <a:t>臺北市明湖國民小學</a:t>
                </a:r>
              </a:p>
            </p:txBody>
          </p:sp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3971" y="2345446"/>
                <a:ext cx="547472" cy="36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755" name="圖片 104" descr="Noname.jp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DCB452"/>
                </a:clrFrom>
                <a:clrTo>
                  <a:srgbClr val="DCB45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3449" y="2100387"/>
              <a:ext cx="944563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45" y="2172237"/>
              <a:ext cx="175015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604" y="2103044"/>
              <a:ext cx="594245" cy="647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群組 9"/>
          <p:cNvGrpSpPr/>
          <p:nvPr/>
        </p:nvGrpSpPr>
        <p:grpSpPr>
          <a:xfrm>
            <a:off x="658688" y="2893105"/>
            <a:ext cx="7759700" cy="720725"/>
            <a:chOff x="658688" y="2914371"/>
            <a:chExt cx="7759700" cy="720725"/>
          </a:xfrm>
        </p:grpSpPr>
        <p:sp>
          <p:nvSpPr>
            <p:cNvPr id="30792" name="圓角矩形 57"/>
            <p:cNvSpPr>
              <a:spLocks noChangeArrowheads="1"/>
            </p:cNvSpPr>
            <p:nvPr/>
          </p:nvSpPr>
          <p:spPr bwMode="auto">
            <a:xfrm>
              <a:off x="4590925" y="2914371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58" name="圓角矩形 58"/>
            <p:cNvSpPr>
              <a:spLocks noChangeArrowheads="1"/>
            </p:cNvSpPr>
            <p:nvPr/>
          </p:nvSpPr>
          <p:spPr bwMode="auto">
            <a:xfrm>
              <a:off x="6545138" y="2914371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35" name="圓角矩形 56"/>
            <p:cNvSpPr>
              <a:spLocks noChangeArrowheads="1"/>
            </p:cNvSpPr>
            <p:nvPr/>
          </p:nvSpPr>
          <p:spPr bwMode="auto">
            <a:xfrm>
              <a:off x="2625600" y="2914371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73" name="圓角矩形 55"/>
            <p:cNvSpPr>
              <a:spLocks noChangeArrowheads="1"/>
            </p:cNvSpPr>
            <p:nvPr/>
          </p:nvSpPr>
          <p:spPr bwMode="auto">
            <a:xfrm>
              <a:off x="658688" y="2914371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30753" name="Picture 1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0218" y="2925004"/>
              <a:ext cx="793750" cy="68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8" name="Picture 14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1326" y="3152495"/>
              <a:ext cx="17272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80" y="3107826"/>
              <a:ext cx="1786872" cy="330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04"/>
            <a:stretch/>
          </p:blipFill>
          <p:spPr bwMode="auto">
            <a:xfrm>
              <a:off x="3269544" y="2951572"/>
              <a:ext cx="702615" cy="64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群組 10"/>
          <p:cNvGrpSpPr/>
          <p:nvPr/>
        </p:nvGrpSpPr>
        <p:grpSpPr>
          <a:xfrm>
            <a:off x="658688" y="3732892"/>
            <a:ext cx="7759700" cy="720725"/>
            <a:chOff x="658688" y="3754158"/>
            <a:chExt cx="7759700" cy="720725"/>
          </a:xfrm>
        </p:grpSpPr>
        <p:sp>
          <p:nvSpPr>
            <p:cNvPr id="30739" name="圓角矩形 60"/>
            <p:cNvSpPr>
              <a:spLocks noChangeArrowheads="1"/>
            </p:cNvSpPr>
            <p:nvPr/>
          </p:nvSpPr>
          <p:spPr bwMode="auto">
            <a:xfrm>
              <a:off x="2625600" y="3754158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60" name="圓角矩形 62"/>
            <p:cNvSpPr>
              <a:spLocks noChangeArrowheads="1"/>
            </p:cNvSpPr>
            <p:nvPr/>
          </p:nvSpPr>
          <p:spPr bwMode="auto">
            <a:xfrm>
              <a:off x="6545138" y="375415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69" name="圓角矩形 59"/>
            <p:cNvSpPr>
              <a:spLocks noChangeArrowheads="1"/>
            </p:cNvSpPr>
            <p:nvPr/>
          </p:nvSpPr>
          <p:spPr bwMode="auto">
            <a:xfrm>
              <a:off x="658688" y="375415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84" name="圓角矩形 61"/>
            <p:cNvSpPr>
              <a:spLocks noChangeArrowheads="1"/>
            </p:cNvSpPr>
            <p:nvPr/>
          </p:nvSpPr>
          <p:spPr bwMode="auto">
            <a:xfrm>
              <a:off x="4590925" y="3754158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30744" name="Picture 7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3573" y="3916876"/>
              <a:ext cx="1520825" cy="39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105" y="3778781"/>
              <a:ext cx="1048883" cy="67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415" y="3867848"/>
              <a:ext cx="1550863" cy="490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194" y="3814682"/>
              <a:ext cx="1493090" cy="60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群組 11"/>
          <p:cNvGrpSpPr/>
          <p:nvPr/>
        </p:nvGrpSpPr>
        <p:grpSpPr>
          <a:xfrm>
            <a:off x="658688" y="4574267"/>
            <a:ext cx="7759700" cy="719138"/>
            <a:chOff x="658688" y="4595533"/>
            <a:chExt cx="7759700" cy="719138"/>
          </a:xfrm>
        </p:grpSpPr>
        <p:sp>
          <p:nvSpPr>
            <p:cNvPr id="30777" name="圓角矩形 63"/>
            <p:cNvSpPr>
              <a:spLocks noChangeArrowheads="1"/>
            </p:cNvSpPr>
            <p:nvPr/>
          </p:nvSpPr>
          <p:spPr bwMode="auto">
            <a:xfrm>
              <a:off x="658688" y="4595533"/>
              <a:ext cx="1873250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90" name="圓角矩形 65"/>
            <p:cNvSpPr>
              <a:spLocks noChangeArrowheads="1"/>
            </p:cNvSpPr>
            <p:nvPr/>
          </p:nvSpPr>
          <p:spPr bwMode="auto">
            <a:xfrm>
              <a:off x="4590925" y="4595533"/>
              <a:ext cx="1871663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54" name="圓角矩形 66"/>
            <p:cNvSpPr>
              <a:spLocks noChangeArrowheads="1"/>
            </p:cNvSpPr>
            <p:nvPr/>
          </p:nvSpPr>
          <p:spPr bwMode="auto">
            <a:xfrm>
              <a:off x="6545138" y="4595533"/>
              <a:ext cx="1873250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37" name="圓角矩形 64"/>
            <p:cNvSpPr>
              <a:spLocks noChangeArrowheads="1"/>
            </p:cNvSpPr>
            <p:nvPr/>
          </p:nvSpPr>
          <p:spPr bwMode="auto">
            <a:xfrm>
              <a:off x="2625600" y="4595533"/>
              <a:ext cx="1871663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30757" name="Picture 13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644" y="4795320"/>
              <a:ext cx="1744662" cy="25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74" name="群組 46"/>
            <p:cNvGrpSpPr>
              <a:grpSpLocks/>
            </p:cNvGrpSpPr>
            <p:nvPr/>
          </p:nvGrpSpPr>
          <p:grpSpPr bwMode="auto">
            <a:xfrm>
              <a:off x="4781428" y="4668320"/>
              <a:ext cx="1381125" cy="569912"/>
              <a:chOff x="4716463" y="1495425"/>
              <a:chExt cx="1381125" cy="569913"/>
            </a:xfrm>
          </p:grpSpPr>
          <p:pic>
            <p:nvPicPr>
              <p:cNvPr id="30775" name="Picture 4"/>
              <p:cNvPicPr>
                <a:picLocks noChangeAspect="1" noChangeArrowheads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463" y="1495425"/>
                <a:ext cx="549275" cy="569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76" name="文字方塊 73"/>
              <p:cNvSpPr txBox="1">
                <a:spLocks noChangeArrowheads="1"/>
              </p:cNvSpPr>
              <p:nvPr/>
            </p:nvSpPr>
            <p:spPr bwMode="auto">
              <a:xfrm>
                <a:off x="5219700" y="1566863"/>
                <a:ext cx="87788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B0F0"/>
                  </a:buClr>
                  <a:buChar char="•"/>
                  <a:defRPr kumimoji="1" sz="2800" b="1">
                    <a:solidFill>
                      <a:srgbClr val="47CFFF"/>
                    </a:solidFill>
                    <a:latin typeface="微軟正黑體" pitchFamily="34" charset="-120"/>
                    <a:ea typeface="微軟正黑體" pitchFamily="34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C000"/>
                  </a:buClr>
                  <a:buFont typeface="Times New Roman" pitchFamily="18" charset="0"/>
                  <a:buChar char="▪"/>
                  <a:defRPr kumimoji="1" sz="2400">
                    <a:solidFill>
                      <a:srgbClr val="FFC000"/>
                    </a:solidFill>
                    <a:latin typeface="微軟正黑體" pitchFamily="34" charset="-120"/>
                    <a:ea typeface="微軟正黑體" pitchFamily="34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</a:rPr>
                  <a:t>財政部</a:t>
                </a:r>
              </a:p>
            </p:txBody>
          </p:sp>
        </p:grpSp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6125" y="4816594"/>
              <a:ext cx="1702827" cy="273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1400" y="4673504"/>
              <a:ext cx="1590346" cy="624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群組 7"/>
          <p:cNvGrpSpPr/>
          <p:nvPr/>
        </p:nvGrpSpPr>
        <p:grpSpPr>
          <a:xfrm>
            <a:off x="658688" y="1234796"/>
            <a:ext cx="7759700" cy="731837"/>
            <a:chOff x="658688" y="1234796"/>
            <a:chExt cx="7759700" cy="731837"/>
          </a:xfrm>
        </p:grpSpPr>
        <p:sp>
          <p:nvSpPr>
            <p:cNvPr id="30752" name="圓角矩形 50"/>
            <p:cNvSpPr>
              <a:spLocks noChangeArrowheads="1"/>
            </p:cNvSpPr>
            <p:nvPr/>
          </p:nvSpPr>
          <p:spPr bwMode="auto">
            <a:xfrm>
              <a:off x="6545138" y="1234796"/>
              <a:ext cx="1873250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86" name="圓角矩形 49"/>
            <p:cNvSpPr>
              <a:spLocks noChangeArrowheads="1"/>
            </p:cNvSpPr>
            <p:nvPr/>
          </p:nvSpPr>
          <p:spPr bwMode="auto">
            <a:xfrm>
              <a:off x="4590925" y="1234796"/>
              <a:ext cx="1871663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45" name="圓角矩形 48"/>
            <p:cNvSpPr>
              <a:spLocks noChangeArrowheads="1"/>
            </p:cNvSpPr>
            <p:nvPr/>
          </p:nvSpPr>
          <p:spPr bwMode="auto">
            <a:xfrm>
              <a:off x="2628155" y="1234796"/>
              <a:ext cx="1871663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grpSp>
          <p:nvGrpSpPr>
            <p:cNvPr id="30764" name="群組 3"/>
            <p:cNvGrpSpPr>
              <a:grpSpLocks/>
            </p:cNvGrpSpPr>
            <p:nvPr/>
          </p:nvGrpSpPr>
          <p:grpSpPr bwMode="auto">
            <a:xfrm>
              <a:off x="658688" y="1234796"/>
              <a:ext cx="1873250" cy="731837"/>
              <a:chOff x="611188" y="1423988"/>
              <a:chExt cx="1873250" cy="731837"/>
            </a:xfrm>
          </p:grpSpPr>
          <p:sp>
            <p:nvSpPr>
              <p:cNvPr id="30771" name="圓角矩形 44"/>
              <p:cNvSpPr>
                <a:spLocks noChangeArrowheads="1"/>
              </p:cNvSpPr>
              <p:nvPr/>
            </p:nvSpPr>
            <p:spPr bwMode="auto">
              <a:xfrm>
                <a:off x="611188" y="1423988"/>
                <a:ext cx="1873250" cy="719137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xtLst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>
                <a:lvl1pPr>
                  <a:spcBef>
                    <a:spcPct val="20000"/>
                  </a:spcBef>
                  <a:buClr>
                    <a:srgbClr val="00B0F0"/>
                  </a:buClr>
                  <a:buChar char="•"/>
                  <a:defRPr kumimoji="1" sz="2800" b="1">
                    <a:solidFill>
                      <a:srgbClr val="47CFFF"/>
                    </a:solidFill>
                    <a:latin typeface="微軟正黑體" pitchFamily="34" charset="-120"/>
                    <a:ea typeface="微軟正黑體" pitchFamily="34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C000"/>
                  </a:buClr>
                  <a:buFont typeface="Times New Roman" pitchFamily="18" charset="0"/>
                  <a:buChar char="▪"/>
                  <a:defRPr kumimoji="1" sz="2400">
                    <a:solidFill>
                      <a:srgbClr val="FFC000"/>
                    </a:solidFill>
                    <a:latin typeface="微軟正黑體" pitchFamily="34" charset="-120"/>
                    <a:ea typeface="微軟正黑體" pitchFamily="34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bg1"/>
                  </a:solidFill>
                  <a:latin typeface="Arial" charset="0"/>
                  <a:ea typeface="標楷體" pitchFamily="65" charset="-120"/>
                </a:endParaRPr>
              </a:p>
            </p:txBody>
          </p:sp>
          <p:pic>
            <p:nvPicPr>
              <p:cNvPr id="30772" name="Picture 2"/>
              <p:cNvPicPr>
                <a:picLocks noChangeAspect="1" noChangeArrowheads="1"/>
              </p:cNvPicPr>
              <p:nvPr/>
            </p:nvPicPr>
            <p:blipFill>
              <a:blip r:embed="rId2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4113" y="1436688"/>
                <a:ext cx="720725" cy="71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787" name="Picture 6"/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282" y="1367351"/>
              <a:ext cx="1665288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6" name="Picture 3"/>
            <p:cNvPicPr>
              <a:picLocks noChangeAspect="1" noChangeArrowheads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038" y="1409421"/>
              <a:ext cx="1728787" cy="395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191" y="1404641"/>
              <a:ext cx="1821654" cy="377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代表客戶－政府單位及各級學校</a:t>
            </a:r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56294" y="4537902"/>
            <a:ext cx="33924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300" b="0" dirty="0">
                <a:solidFill>
                  <a:schemeClr val="tx1"/>
                </a:solidFill>
              </a:rPr>
              <a:t>※</a:t>
            </a:r>
            <a:r>
              <a:rPr kumimoji="0" lang="zh-TW" altLang="en-US" sz="1300" b="0" dirty="0">
                <a:solidFill>
                  <a:schemeClr val="tx1"/>
                </a:solidFill>
              </a:rPr>
              <a:t>客戶名稱依照字首筆畫數排列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658688" y="2074583"/>
            <a:ext cx="7759700" cy="720725"/>
            <a:chOff x="658688" y="2074583"/>
            <a:chExt cx="7759700" cy="720725"/>
          </a:xfrm>
        </p:grpSpPr>
        <p:sp>
          <p:nvSpPr>
            <p:cNvPr id="30767" name="圓角矩形 51"/>
            <p:cNvSpPr>
              <a:spLocks noChangeArrowheads="1"/>
            </p:cNvSpPr>
            <p:nvPr/>
          </p:nvSpPr>
          <p:spPr bwMode="auto">
            <a:xfrm>
              <a:off x="658688" y="2074583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56" name="圓角矩形 54"/>
            <p:cNvSpPr>
              <a:spLocks noChangeArrowheads="1"/>
            </p:cNvSpPr>
            <p:nvPr/>
          </p:nvSpPr>
          <p:spPr bwMode="auto">
            <a:xfrm>
              <a:off x="6545138" y="2074583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88" name="圓角矩形 53"/>
            <p:cNvSpPr>
              <a:spLocks noChangeArrowheads="1"/>
            </p:cNvSpPr>
            <p:nvPr/>
          </p:nvSpPr>
          <p:spPr bwMode="auto">
            <a:xfrm>
              <a:off x="4590925" y="2074583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3" name="圓角矩形 63"/>
            <p:cNvSpPr>
              <a:spLocks noChangeArrowheads="1"/>
            </p:cNvSpPr>
            <p:nvPr/>
          </p:nvSpPr>
          <p:spPr bwMode="auto">
            <a:xfrm>
              <a:off x="2626568" y="2074583"/>
              <a:ext cx="1873250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marL="441325"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400" b="0" dirty="0">
                <a:solidFill>
                  <a:schemeClr val="tx1"/>
                </a:solidFill>
              </a:endParaRPr>
            </a:p>
          </p:txBody>
        </p:sp>
        <p:pic>
          <p:nvPicPr>
            <p:cNvPr id="3073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9387" y="2189251"/>
              <a:ext cx="1751013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8" name="圖片 101" descr="untitled.bmp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488" y="2149101"/>
              <a:ext cx="18224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813" y="2199884"/>
              <a:ext cx="1739439" cy="46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293" y="2289039"/>
              <a:ext cx="1686005" cy="29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群組 4"/>
          <p:cNvGrpSpPr/>
          <p:nvPr/>
        </p:nvGrpSpPr>
        <p:grpSpPr>
          <a:xfrm>
            <a:off x="658688" y="2914371"/>
            <a:ext cx="7759700" cy="720725"/>
            <a:chOff x="658688" y="2914371"/>
            <a:chExt cx="7759700" cy="720725"/>
          </a:xfrm>
        </p:grpSpPr>
        <p:sp>
          <p:nvSpPr>
            <p:cNvPr id="30735" name="圓角矩形 56"/>
            <p:cNvSpPr>
              <a:spLocks noChangeArrowheads="1"/>
            </p:cNvSpPr>
            <p:nvPr/>
          </p:nvSpPr>
          <p:spPr bwMode="auto">
            <a:xfrm>
              <a:off x="2625600" y="2914371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73" name="圓角矩形 55"/>
            <p:cNvSpPr>
              <a:spLocks noChangeArrowheads="1"/>
            </p:cNvSpPr>
            <p:nvPr/>
          </p:nvSpPr>
          <p:spPr bwMode="auto">
            <a:xfrm>
              <a:off x="658688" y="2914371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92" name="圓角矩形 57"/>
            <p:cNvSpPr>
              <a:spLocks noChangeArrowheads="1"/>
            </p:cNvSpPr>
            <p:nvPr/>
          </p:nvSpPr>
          <p:spPr bwMode="auto">
            <a:xfrm>
              <a:off x="4590925" y="2914371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58" name="圓角矩形 58"/>
            <p:cNvSpPr>
              <a:spLocks noChangeArrowheads="1"/>
            </p:cNvSpPr>
            <p:nvPr/>
          </p:nvSpPr>
          <p:spPr bwMode="auto">
            <a:xfrm>
              <a:off x="6545138" y="2914371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6167" y="2991124"/>
              <a:ext cx="1775637" cy="567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1" name="圖片 72" descr="rights_logo.gif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955"/>
            <a:stretch>
              <a:fillRect/>
            </a:stretch>
          </p:blipFill>
          <p:spPr bwMode="auto">
            <a:xfrm>
              <a:off x="685047" y="2991124"/>
              <a:ext cx="1727201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文字方塊 102"/>
            <p:cNvSpPr txBox="1">
              <a:spLocks noChangeArrowheads="1"/>
            </p:cNvSpPr>
            <p:nvPr/>
          </p:nvSpPr>
          <p:spPr bwMode="auto">
            <a:xfrm>
              <a:off x="4819418" y="3105456"/>
              <a:ext cx="14157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47FFD1"/>
                </a:buClr>
                <a:buFont typeface="Times New Roman" panose="02020603050405020304" pitchFamily="18" charset="0"/>
                <a:buChar char="▪"/>
                <a:defRPr kumimoji="1" sz="2400">
                  <a:solidFill>
                    <a:srgbClr val="47FFD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rgbClr val="A6A6A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rgbClr val="A6A6A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zh-TW" altLang="en-US" sz="1600" b="1" dirty="0">
                  <a:solidFill>
                    <a:srgbClr val="003300"/>
                  </a:solidFill>
                  <a:latin typeface="+mn-ea"/>
                  <a:ea typeface="+mn-ea"/>
                </a:rPr>
                <a:t>環保署化學局</a:t>
              </a:r>
              <a:endParaRPr lang="zh-TW" altLang="en-US" sz="1600" b="1" dirty="0">
                <a:solidFill>
                  <a:srgbClr val="003300"/>
                </a:solidFill>
                <a:latin typeface="+mn-ea"/>
                <a:ea typeface="+mn-ea"/>
              </a:endParaRPr>
            </a:p>
          </p:txBody>
        </p:sp>
        <p:sp>
          <p:nvSpPr>
            <p:cNvPr id="70" name="文字方塊 102"/>
            <p:cNvSpPr txBox="1">
              <a:spLocks noChangeArrowheads="1"/>
            </p:cNvSpPr>
            <p:nvPr/>
          </p:nvSpPr>
          <p:spPr bwMode="auto">
            <a:xfrm>
              <a:off x="6708810" y="3105456"/>
              <a:ext cx="162095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47FFD1"/>
                </a:buClr>
                <a:buFont typeface="Times New Roman" panose="02020603050405020304" pitchFamily="18" charset="0"/>
                <a:buChar char="▪"/>
                <a:defRPr kumimoji="1" sz="2400">
                  <a:solidFill>
                    <a:srgbClr val="47FFD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rgbClr val="A6A6A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rgbClr val="A6A6A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zh-TW" altLang="en-US" sz="1600" b="1" dirty="0">
                  <a:solidFill>
                    <a:srgbClr val="003300"/>
                  </a:solidFill>
                  <a:latin typeface="+mn-ea"/>
                  <a:ea typeface="+mn-ea"/>
                </a:rPr>
                <a:t>警察機械修理廠</a:t>
              </a:r>
              <a:endParaRPr lang="zh-TW" altLang="en-US" sz="1600" b="1" dirty="0">
                <a:solidFill>
                  <a:srgbClr val="00330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658688" y="3789040"/>
            <a:ext cx="1873250" cy="720725"/>
            <a:chOff x="658688" y="3789040"/>
            <a:chExt cx="1873250" cy="720725"/>
          </a:xfrm>
        </p:grpSpPr>
        <p:sp>
          <p:nvSpPr>
            <p:cNvPr id="79" name="圓角矩形 55"/>
            <p:cNvSpPr>
              <a:spLocks noChangeArrowheads="1"/>
            </p:cNvSpPr>
            <p:nvPr/>
          </p:nvSpPr>
          <p:spPr bwMode="auto">
            <a:xfrm>
              <a:off x="658688" y="3789040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065" y="3820939"/>
              <a:ext cx="616495" cy="6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群組 1"/>
          <p:cNvGrpSpPr/>
          <p:nvPr/>
        </p:nvGrpSpPr>
        <p:grpSpPr>
          <a:xfrm>
            <a:off x="658688" y="1234796"/>
            <a:ext cx="7759700" cy="719137"/>
            <a:chOff x="658688" y="1234796"/>
            <a:chExt cx="7759700" cy="719137"/>
          </a:xfrm>
        </p:grpSpPr>
        <p:sp>
          <p:nvSpPr>
            <p:cNvPr id="30745" name="圓角矩形 48"/>
            <p:cNvSpPr>
              <a:spLocks noChangeArrowheads="1"/>
            </p:cNvSpPr>
            <p:nvPr/>
          </p:nvSpPr>
          <p:spPr bwMode="auto">
            <a:xfrm>
              <a:off x="2628155" y="1234796"/>
              <a:ext cx="1871663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71" name="圓角矩形 44"/>
            <p:cNvSpPr>
              <a:spLocks noChangeArrowheads="1"/>
            </p:cNvSpPr>
            <p:nvPr/>
          </p:nvSpPr>
          <p:spPr bwMode="auto">
            <a:xfrm>
              <a:off x="658688" y="1234796"/>
              <a:ext cx="1873250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52" name="圓角矩形 50"/>
            <p:cNvSpPr>
              <a:spLocks noChangeArrowheads="1"/>
            </p:cNvSpPr>
            <p:nvPr/>
          </p:nvSpPr>
          <p:spPr bwMode="auto">
            <a:xfrm>
              <a:off x="6545138" y="1234796"/>
              <a:ext cx="1873250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86" name="圓角矩形 49"/>
            <p:cNvSpPr>
              <a:spLocks noChangeArrowheads="1"/>
            </p:cNvSpPr>
            <p:nvPr/>
          </p:nvSpPr>
          <p:spPr bwMode="auto">
            <a:xfrm>
              <a:off x="4590925" y="1234796"/>
              <a:ext cx="1871663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60451" name="文字方塊 102"/>
            <p:cNvSpPr txBox="1">
              <a:spLocks noChangeArrowheads="1"/>
            </p:cNvSpPr>
            <p:nvPr/>
          </p:nvSpPr>
          <p:spPr bwMode="auto">
            <a:xfrm>
              <a:off x="2651173" y="1425295"/>
              <a:ext cx="182562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47FFD1"/>
                </a:buClr>
                <a:buFont typeface="Times New Roman" panose="02020603050405020304" pitchFamily="18" charset="0"/>
                <a:buChar char="▪"/>
                <a:defRPr kumimoji="1" sz="2400">
                  <a:solidFill>
                    <a:srgbClr val="47FFD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rgbClr val="A6A6A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rgbClr val="A6A6A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zh-TW" altLang="en-US" sz="1600" b="1" dirty="0">
                  <a:solidFill>
                    <a:srgbClr val="003300"/>
                  </a:solidFill>
                  <a:latin typeface="+mn-ea"/>
                  <a:ea typeface="+mn-ea"/>
                </a:rPr>
                <a:t>國防部陸軍司令部</a:t>
              </a:r>
              <a:endParaRPr lang="zh-TW" altLang="en-US" sz="1600" b="1" dirty="0">
                <a:solidFill>
                  <a:srgbClr val="003300"/>
                </a:solidFill>
                <a:latin typeface="+mn-ea"/>
                <a:ea typeface="+mn-ea"/>
              </a:endParaRPr>
            </a:p>
          </p:txBody>
        </p:sp>
        <p:pic>
          <p:nvPicPr>
            <p:cNvPr id="30761" name="圖片 100" descr="imagesCA6FEVHE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949" y="1322108"/>
              <a:ext cx="1584325" cy="54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3103" y="1268019"/>
              <a:ext cx="1262106" cy="650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" name="群組 47"/>
            <p:cNvGrpSpPr>
              <a:grpSpLocks/>
            </p:cNvGrpSpPr>
            <p:nvPr/>
          </p:nvGrpSpPr>
          <p:grpSpPr bwMode="auto">
            <a:xfrm>
              <a:off x="667405" y="1379785"/>
              <a:ext cx="1917698" cy="427037"/>
              <a:chOff x="4847474" y="232095"/>
              <a:chExt cx="1916972" cy="427038"/>
            </a:xfrm>
          </p:grpSpPr>
          <p:pic>
            <p:nvPicPr>
              <p:cNvPr id="74" name="Picture 8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7474" y="232095"/>
                <a:ext cx="638175" cy="427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" name="文字方塊 103"/>
              <p:cNvSpPr txBox="1">
                <a:spLocks noChangeArrowheads="1"/>
              </p:cNvSpPr>
              <p:nvPr/>
            </p:nvSpPr>
            <p:spPr bwMode="auto">
              <a:xfrm>
                <a:off x="5349983" y="298770"/>
                <a:ext cx="1414463" cy="277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B0F0"/>
                  </a:buClr>
                  <a:buChar char="•"/>
                  <a:defRPr kumimoji="1" sz="2800" b="1">
                    <a:solidFill>
                      <a:srgbClr val="47CFFF"/>
                    </a:solidFill>
                    <a:latin typeface="微軟正黑體" pitchFamily="34" charset="-120"/>
                    <a:ea typeface="微軟正黑體" pitchFamily="34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C000"/>
                  </a:buClr>
                  <a:buFont typeface="Times New Roman" pitchFamily="18" charset="0"/>
                  <a:buChar char="▪"/>
                  <a:defRPr kumimoji="1" sz="2400">
                    <a:solidFill>
                      <a:srgbClr val="FFC000"/>
                    </a:solidFill>
                    <a:latin typeface="微軟正黑體" pitchFamily="34" charset="-120"/>
                    <a:ea typeface="微軟正黑體" pitchFamily="34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zh-TW" altLang="en-US" sz="1200" b="0" dirty="0">
                    <a:solidFill>
                      <a:schemeClr val="tx1"/>
                    </a:solidFill>
                  </a:rPr>
                  <a:t>國防部後備司令部</a:t>
                </a:r>
                <a:endParaRPr lang="zh-TW" altLang="en-US" sz="1200" b="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038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>
            <a:grpSpLocks/>
          </p:cNvGrpSpPr>
          <p:nvPr/>
        </p:nvGrpSpPr>
        <p:grpSpPr bwMode="auto">
          <a:xfrm>
            <a:off x="151124" y="4551597"/>
            <a:ext cx="8424863" cy="647700"/>
            <a:chOff x="323528" y="1275606"/>
            <a:chExt cx="8424936" cy="648072"/>
          </a:xfrm>
        </p:grpSpPr>
        <p:sp>
          <p:nvSpPr>
            <p:cNvPr id="11" name="圓角矩形 10"/>
            <p:cNvSpPr/>
            <p:nvPr/>
          </p:nvSpPr>
          <p:spPr>
            <a:xfrm>
              <a:off x="323528" y="1275606"/>
              <a:ext cx="8424936" cy="6480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EF7011"/>
                </a:gs>
                <a:gs pos="59000">
                  <a:srgbClr val="FFC000"/>
                </a:gs>
                <a:gs pos="0">
                  <a:srgbClr val="FFFF00">
                    <a:alpha val="0"/>
                  </a:srgbClr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395536" y="1347614"/>
              <a:ext cx="6552728" cy="50405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C000">
                    <a:alpha val="0"/>
                  </a:srgbClr>
                </a:gs>
                <a:gs pos="50000">
                  <a:srgbClr val="FFC000"/>
                </a:gs>
                <a:gs pos="100000">
                  <a:srgbClr val="FFC000"/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簡報大綱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108075"/>
            <a:ext cx="8640000" cy="5218113"/>
          </a:xfrm>
        </p:spPr>
        <p:txBody>
          <a:bodyPr/>
          <a:lstStyle/>
          <a:p>
            <a:pPr>
              <a:lnSpc>
                <a:spcPct val="140000"/>
              </a:lnSpc>
              <a:buClr>
                <a:srgbClr val="8EBBFC"/>
              </a:buClr>
              <a:buSzPct val="100000"/>
              <a:defRPr/>
            </a:pPr>
            <a:r>
              <a:rPr lang="zh-TW" altLang="en-US" dirty="0">
                <a:solidFill>
                  <a:srgbClr val="8EBBFC"/>
                </a:solidFill>
              </a:rPr>
              <a:t>關於凌羣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「智慧凌羣」一平台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「智慧凌羣」四應用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「智慧凌羣」六核心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代表客戶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defRPr/>
            </a:pPr>
            <a:r>
              <a:rPr lang="zh-TW" altLang="en-US" dirty="0">
                <a:solidFill>
                  <a:schemeClr val="bg1"/>
                </a:solidFill>
              </a:rPr>
              <a:t>案例分享</a:t>
            </a:r>
            <a:endParaRPr lang="en-US" altLang="zh-TW" dirty="0">
              <a:solidFill>
                <a:schemeClr val="bg1"/>
              </a:solidFill>
            </a:endParaRPr>
          </a:p>
          <a:p>
            <a:pPr>
              <a:lnSpc>
                <a:spcPct val="140000"/>
              </a:lnSpc>
              <a:defRPr/>
            </a:pPr>
            <a:r>
              <a:rPr lang="zh-TW" altLang="en-US" dirty="0">
                <a:solidFill>
                  <a:srgbClr val="8EBBFC"/>
                </a:solidFill>
              </a:rPr>
              <a:t>實習介紹</a:t>
            </a:r>
            <a:endParaRPr lang="en-US" dirty="0">
              <a:solidFill>
                <a:srgbClr val="8EBBFC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032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01A486-E371-4622-A0B7-FCAEDFED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案例分享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E6D785-2115-4E8B-B175-D1A3AB718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5G</a:t>
            </a:r>
            <a:r>
              <a:rPr lang="zh-TW" altLang="en-US" dirty="0"/>
              <a:t>智慧交通</a:t>
            </a:r>
            <a:endParaRPr lang="en-US" altLang="zh-TW" dirty="0"/>
          </a:p>
          <a:p>
            <a:r>
              <a:rPr lang="zh-TW" altLang="en-US" dirty="0"/>
              <a:t>家樂福</a:t>
            </a:r>
            <a:endParaRPr lang="en-US" altLang="zh-TW" dirty="0"/>
          </a:p>
          <a:p>
            <a:r>
              <a:rPr lang="zh-TW" altLang="en-US"/>
              <a:t>陸軍</a:t>
            </a:r>
            <a:r>
              <a:rPr lang="zh-TW" altLang="en-US" dirty="0"/>
              <a:t>司令部</a:t>
            </a:r>
            <a:r>
              <a:rPr lang="en-US" altLang="zh-TW" dirty="0"/>
              <a:t>-</a:t>
            </a:r>
            <a:r>
              <a:rPr lang="zh-TW" altLang="en-US" dirty="0"/>
              <a:t>共通作業平台</a:t>
            </a:r>
            <a:endParaRPr lang="en-US" altLang="zh-TW" dirty="0"/>
          </a:p>
          <a:p>
            <a:r>
              <a:rPr lang="zh-TW" altLang="en-US" dirty="0"/>
              <a:t>第三代政府採購網</a:t>
            </a:r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1C5348-B4D0-4721-9C05-EB767DC3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33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61500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138B19-5D2C-4B7A-B24F-A807447D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5G</a:t>
            </a:r>
            <a:r>
              <a:rPr lang="zh-TW" altLang="en-US" dirty="0"/>
              <a:t>智慧交通案例分享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3B0B093-2E15-4333-A513-BFA82327A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34</a:t>
            </a:fld>
            <a:endParaRPr lang="en-US" altLang="zh-TW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1734FFD-22DE-4E13-99C1-0024B8C2EA39}"/>
              </a:ext>
            </a:extLst>
          </p:cNvPr>
          <p:cNvSpPr/>
          <p:nvPr/>
        </p:nvSpPr>
        <p:spPr>
          <a:xfrm>
            <a:off x="2884732" y="1375287"/>
            <a:ext cx="4326505" cy="2870281"/>
          </a:xfrm>
          <a:prstGeom prst="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Google Shape;1283;p44">
            <a:extLst>
              <a:ext uri="{FF2B5EF4-FFF2-40B4-BE49-F238E27FC236}">
                <a16:creationId xmlns:a16="http://schemas.microsoft.com/office/drawing/2014/main" id="{9C083884-8E31-4F83-BC9D-C1015F815044}"/>
              </a:ext>
            </a:extLst>
          </p:cNvPr>
          <p:cNvSpPr/>
          <p:nvPr/>
        </p:nvSpPr>
        <p:spPr>
          <a:xfrm>
            <a:off x="7821505" y="2783626"/>
            <a:ext cx="1280127" cy="1559024"/>
          </a:xfrm>
          <a:custGeom>
            <a:avLst/>
            <a:gdLst/>
            <a:ahLst/>
            <a:cxnLst/>
            <a:rect l="l" t="t" r="r" b="b"/>
            <a:pathLst>
              <a:path w="41894" h="19588" extrusionOk="0">
                <a:moveTo>
                  <a:pt x="41894" y="1"/>
                </a:moveTo>
                <a:lnTo>
                  <a:pt x="1" y="671"/>
                </a:lnTo>
                <a:lnTo>
                  <a:pt x="1044" y="19588"/>
                </a:lnTo>
                <a:lnTo>
                  <a:pt x="41447" y="19215"/>
                </a:lnTo>
                <a:lnTo>
                  <a:pt x="41894" y="1"/>
                </a:lnTo>
                <a:close/>
              </a:path>
            </a:pathLst>
          </a:custGeom>
          <a:solidFill>
            <a:srgbClr val="FFC000">
              <a:alpha val="3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 kern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grpSp>
        <p:nvGrpSpPr>
          <p:cNvPr id="7" name="Google Shape;2015;p50">
            <a:extLst>
              <a:ext uri="{FF2B5EF4-FFF2-40B4-BE49-F238E27FC236}">
                <a16:creationId xmlns:a16="http://schemas.microsoft.com/office/drawing/2014/main" id="{14CA6D12-96C4-48E5-A4BD-E48F7D54CF32}"/>
              </a:ext>
            </a:extLst>
          </p:cNvPr>
          <p:cNvGrpSpPr/>
          <p:nvPr/>
        </p:nvGrpSpPr>
        <p:grpSpPr>
          <a:xfrm flipH="1">
            <a:off x="2154258" y="4505743"/>
            <a:ext cx="6989743" cy="131924"/>
            <a:chOff x="4345425" y="2175475"/>
            <a:chExt cx="800750" cy="176025"/>
          </a:xfrm>
        </p:grpSpPr>
        <p:sp>
          <p:nvSpPr>
            <p:cNvPr id="8" name="Google Shape;2016;p50">
              <a:extLst>
                <a:ext uri="{FF2B5EF4-FFF2-40B4-BE49-F238E27FC236}">
                  <a16:creationId xmlns:a16="http://schemas.microsoft.com/office/drawing/2014/main" id="{12BD31BF-D062-40F5-8501-E276D660A6B0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ker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9" name="Google Shape;2017;p50">
              <a:extLst>
                <a:ext uri="{FF2B5EF4-FFF2-40B4-BE49-F238E27FC236}">
                  <a16:creationId xmlns:a16="http://schemas.microsoft.com/office/drawing/2014/main" id="{89614D29-DB8B-4515-BC4E-497AAEA3918B}"/>
                </a:ext>
              </a:extLst>
            </p:cNvPr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ker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F50B2DF-9C67-4C56-89DF-2DCE0978A4E8}"/>
              </a:ext>
            </a:extLst>
          </p:cNvPr>
          <p:cNvGrpSpPr/>
          <p:nvPr/>
        </p:nvGrpSpPr>
        <p:grpSpPr>
          <a:xfrm>
            <a:off x="3011056" y="1409511"/>
            <a:ext cx="5717804" cy="2717440"/>
            <a:chOff x="3221491" y="816092"/>
            <a:chExt cx="5717804" cy="2717440"/>
          </a:xfrm>
        </p:grpSpPr>
        <p:sp>
          <p:nvSpPr>
            <p:cNvPr id="11" name="Google Shape;308;p16">
              <a:extLst>
                <a:ext uri="{FF2B5EF4-FFF2-40B4-BE49-F238E27FC236}">
                  <a16:creationId xmlns:a16="http://schemas.microsoft.com/office/drawing/2014/main" id="{C57ADE0F-CFE0-45BA-B14B-3F595A5863A0}"/>
                </a:ext>
              </a:extLst>
            </p:cNvPr>
            <p:cNvSpPr txBox="1"/>
            <p:nvPr/>
          </p:nvSpPr>
          <p:spPr>
            <a:xfrm>
              <a:off x="5233210" y="1680827"/>
              <a:ext cx="873183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zh-TW" altLang="en-US" sz="1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加灣群組</a:t>
              </a:r>
              <a:endParaRPr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Fira Sans Extra Condensed"/>
              </a:endParaRPr>
            </a:p>
          </p:txBody>
        </p:sp>
        <p:sp>
          <p:nvSpPr>
            <p:cNvPr id="12" name="Google Shape;308;p16">
              <a:extLst>
                <a:ext uri="{FF2B5EF4-FFF2-40B4-BE49-F238E27FC236}">
                  <a16:creationId xmlns:a16="http://schemas.microsoft.com/office/drawing/2014/main" id="{E2CDE08C-ED23-4B85-B3E9-AB5ACB1AF64D}"/>
                </a:ext>
              </a:extLst>
            </p:cNvPr>
            <p:cNvSpPr txBox="1"/>
            <p:nvPr/>
          </p:nvSpPr>
          <p:spPr>
            <a:xfrm>
              <a:off x="4008388" y="3201732"/>
              <a:ext cx="914373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zh-TW" altLang="en-US" sz="1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廣山群組</a:t>
              </a:r>
              <a:endParaRPr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Fira Sans Extra Condensed"/>
              </a:endParaRPr>
            </a:p>
          </p:txBody>
        </p:sp>
        <p:sp>
          <p:nvSpPr>
            <p:cNvPr id="13" name="Google Shape;3781;p37">
              <a:extLst>
                <a:ext uri="{FF2B5EF4-FFF2-40B4-BE49-F238E27FC236}">
                  <a16:creationId xmlns:a16="http://schemas.microsoft.com/office/drawing/2014/main" id="{B9444D62-B0A3-46C2-8A06-5E5EE9BEE492}"/>
                </a:ext>
              </a:extLst>
            </p:cNvPr>
            <p:cNvSpPr/>
            <p:nvPr/>
          </p:nvSpPr>
          <p:spPr>
            <a:xfrm>
              <a:off x="3643035" y="1178260"/>
              <a:ext cx="5212908" cy="2022448"/>
            </a:xfrm>
            <a:custGeom>
              <a:avLst/>
              <a:gdLst/>
              <a:ahLst/>
              <a:cxnLst/>
              <a:rect l="l" t="t" r="r" b="b"/>
              <a:pathLst>
                <a:path w="243631" h="100201" extrusionOk="0">
                  <a:moveTo>
                    <a:pt x="91619" y="0"/>
                  </a:moveTo>
                  <a:cubicBezTo>
                    <a:pt x="71731" y="0"/>
                    <a:pt x="55580" y="16183"/>
                    <a:pt x="55580" y="36039"/>
                  </a:cubicBezTo>
                  <a:lnTo>
                    <a:pt x="55580" y="64478"/>
                  </a:lnTo>
                  <a:cubicBezTo>
                    <a:pt x="55580" y="75531"/>
                    <a:pt x="46586" y="84556"/>
                    <a:pt x="35501" y="84556"/>
                  </a:cubicBezTo>
                  <a:cubicBezTo>
                    <a:pt x="24449" y="84556"/>
                    <a:pt x="15423" y="75531"/>
                    <a:pt x="15423" y="64478"/>
                  </a:cubicBezTo>
                  <a:lnTo>
                    <a:pt x="15423" y="8456"/>
                  </a:lnTo>
                  <a:lnTo>
                    <a:pt x="0" y="8456"/>
                  </a:lnTo>
                  <a:lnTo>
                    <a:pt x="0" y="64478"/>
                  </a:lnTo>
                  <a:cubicBezTo>
                    <a:pt x="0" y="84049"/>
                    <a:pt x="15930" y="99979"/>
                    <a:pt x="35501" y="99979"/>
                  </a:cubicBezTo>
                  <a:cubicBezTo>
                    <a:pt x="55073" y="99979"/>
                    <a:pt x="71002" y="84049"/>
                    <a:pt x="71002" y="64478"/>
                  </a:cubicBezTo>
                  <a:lnTo>
                    <a:pt x="71002" y="36039"/>
                  </a:lnTo>
                  <a:cubicBezTo>
                    <a:pt x="71002" y="24702"/>
                    <a:pt x="80250" y="15455"/>
                    <a:pt x="91619" y="15455"/>
                  </a:cubicBezTo>
                  <a:cubicBezTo>
                    <a:pt x="102988" y="15455"/>
                    <a:pt x="112236" y="24702"/>
                    <a:pt x="112236" y="36039"/>
                  </a:cubicBezTo>
                  <a:lnTo>
                    <a:pt x="112236" y="63338"/>
                  </a:lnTo>
                  <a:cubicBezTo>
                    <a:pt x="112236" y="83669"/>
                    <a:pt x="128767" y="100201"/>
                    <a:pt x="149067" y="100201"/>
                  </a:cubicBezTo>
                  <a:cubicBezTo>
                    <a:pt x="169398" y="100201"/>
                    <a:pt x="185929" y="83669"/>
                    <a:pt x="185929" y="63338"/>
                  </a:cubicBezTo>
                  <a:lnTo>
                    <a:pt x="185929" y="36578"/>
                  </a:lnTo>
                  <a:cubicBezTo>
                    <a:pt x="185929" y="24924"/>
                    <a:pt x="195398" y="15455"/>
                    <a:pt x="207053" y="15455"/>
                  </a:cubicBezTo>
                  <a:cubicBezTo>
                    <a:pt x="218707" y="15455"/>
                    <a:pt x="228208" y="24924"/>
                    <a:pt x="228208" y="36578"/>
                  </a:cubicBezTo>
                  <a:lnTo>
                    <a:pt x="228208" y="80756"/>
                  </a:lnTo>
                  <a:lnTo>
                    <a:pt x="243630" y="80756"/>
                  </a:lnTo>
                  <a:lnTo>
                    <a:pt x="243630" y="36578"/>
                  </a:lnTo>
                  <a:cubicBezTo>
                    <a:pt x="243630" y="16405"/>
                    <a:pt x="227226" y="0"/>
                    <a:pt x="207053" y="0"/>
                  </a:cubicBezTo>
                  <a:cubicBezTo>
                    <a:pt x="186880" y="0"/>
                    <a:pt x="170475" y="16405"/>
                    <a:pt x="170475" y="36578"/>
                  </a:cubicBezTo>
                  <a:lnTo>
                    <a:pt x="170475" y="63338"/>
                  </a:lnTo>
                  <a:cubicBezTo>
                    <a:pt x="170475" y="75150"/>
                    <a:pt x="160879" y="84746"/>
                    <a:pt x="149067" y="84746"/>
                  </a:cubicBezTo>
                  <a:cubicBezTo>
                    <a:pt x="137254" y="84746"/>
                    <a:pt x="127658" y="75150"/>
                    <a:pt x="127658" y="63338"/>
                  </a:cubicBezTo>
                  <a:lnTo>
                    <a:pt x="127658" y="36039"/>
                  </a:lnTo>
                  <a:cubicBezTo>
                    <a:pt x="127658" y="16183"/>
                    <a:pt x="111507" y="0"/>
                    <a:pt x="91619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9050" cap="flat" cmpd="sng">
              <a:solidFill>
                <a:srgbClr val="E0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900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" name="Google Shape;3828;p37">
              <a:extLst>
                <a:ext uri="{FF2B5EF4-FFF2-40B4-BE49-F238E27FC236}">
                  <a16:creationId xmlns:a16="http://schemas.microsoft.com/office/drawing/2014/main" id="{14A00EE9-48DE-4918-93D5-28D7D0D827DE}"/>
                </a:ext>
              </a:extLst>
            </p:cNvPr>
            <p:cNvGrpSpPr/>
            <p:nvPr/>
          </p:nvGrpSpPr>
          <p:grpSpPr>
            <a:xfrm>
              <a:off x="4231214" y="2685723"/>
              <a:ext cx="342198" cy="399113"/>
              <a:chOff x="1542857" y="3479728"/>
              <a:chExt cx="508577" cy="593165"/>
            </a:xfrm>
          </p:grpSpPr>
          <p:sp>
            <p:nvSpPr>
              <p:cNvPr id="56" name="Google Shape;3829;p37">
                <a:extLst>
                  <a:ext uri="{FF2B5EF4-FFF2-40B4-BE49-F238E27FC236}">
                    <a16:creationId xmlns:a16="http://schemas.microsoft.com/office/drawing/2014/main" id="{CFF27359-BCB7-4FB8-8C2E-8EAF9C3CBBF4}"/>
                  </a:ext>
                </a:extLst>
              </p:cNvPr>
              <p:cNvSpPr/>
              <p:nvPr/>
            </p:nvSpPr>
            <p:spPr>
              <a:xfrm>
                <a:off x="1542857" y="3479728"/>
                <a:ext cx="508577" cy="294086"/>
              </a:xfrm>
              <a:custGeom>
                <a:avLst/>
                <a:gdLst/>
                <a:ahLst/>
                <a:cxnLst/>
                <a:rect l="l" t="t" r="r" b="b"/>
                <a:pathLst>
                  <a:path w="15993" h="9248" extrusionOk="0">
                    <a:moveTo>
                      <a:pt x="7949" y="0"/>
                    </a:moveTo>
                    <a:lnTo>
                      <a:pt x="0" y="4624"/>
                    </a:lnTo>
                    <a:lnTo>
                      <a:pt x="8012" y="9247"/>
                    </a:lnTo>
                    <a:lnTo>
                      <a:pt x="15993" y="4624"/>
                    </a:lnTo>
                    <a:lnTo>
                      <a:pt x="7949" y="0"/>
                    </a:lnTo>
                    <a:close/>
                  </a:path>
                </a:pathLst>
              </a:custGeom>
              <a:solidFill>
                <a:srgbClr val="F2B1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 sz="9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830;p37">
                <a:extLst>
                  <a:ext uri="{FF2B5EF4-FFF2-40B4-BE49-F238E27FC236}">
                    <a16:creationId xmlns:a16="http://schemas.microsoft.com/office/drawing/2014/main" id="{6F9FC59E-6351-4D3E-A63A-0F92A23CF4A9}"/>
                  </a:ext>
                </a:extLst>
              </p:cNvPr>
              <p:cNvSpPr/>
              <p:nvPr/>
            </p:nvSpPr>
            <p:spPr>
              <a:xfrm>
                <a:off x="1796621" y="3626740"/>
                <a:ext cx="254813" cy="446154"/>
              </a:xfrm>
              <a:custGeom>
                <a:avLst/>
                <a:gdLst/>
                <a:ahLst/>
                <a:cxnLst/>
                <a:rect l="l" t="t" r="r" b="b"/>
                <a:pathLst>
                  <a:path w="8013" h="14030" extrusionOk="0">
                    <a:moveTo>
                      <a:pt x="8013" y="1"/>
                    </a:moveTo>
                    <a:lnTo>
                      <a:pt x="32" y="4624"/>
                    </a:lnTo>
                    <a:lnTo>
                      <a:pt x="1" y="14030"/>
                    </a:lnTo>
                    <a:lnTo>
                      <a:pt x="7981" y="9406"/>
                    </a:lnTo>
                    <a:lnTo>
                      <a:pt x="8013" y="1"/>
                    </a:lnTo>
                    <a:close/>
                  </a:path>
                </a:pathLst>
              </a:custGeom>
              <a:solidFill>
                <a:srgbClr val="DD9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 sz="9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831;p37">
                <a:extLst>
                  <a:ext uri="{FF2B5EF4-FFF2-40B4-BE49-F238E27FC236}">
                    <a16:creationId xmlns:a16="http://schemas.microsoft.com/office/drawing/2014/main" id="{95D1FBEE-DCD1-4F4D-A9B6-5E46C500744F}"/>
                  </a:ext>
                </a:extLst>
              </p:cNvPr>
              <p:cNvSpPr/>
              <p:nvPr/>
            </p:nvSpPr>
            <p:spPr>
              <a:xfrm>
                <a:off x="1542857" y="3626740"/>
                <a:ext cx="254813" cy="446154"/>
              </a:xfrm>
              <a:custGeom>
                <a:avLst/>
                <a:gdLst/>
                <a:ahLst/>
                <a:cxnLst/>
                <a:rect l="l" t="t" r="r" b="b"/>
                <a:pathLst>
                  <a:path w="8013" h="14030" extrusionOk="0">
                    <a:moveTo>
                      <a:pt x="0" y="1"/>
                    </a:moveTo>
                    <a:lnTo>
                      <a:pt x="0" y="9406"/>
                    </a:lnTo>
                    <a:lnTo>
                      <a:pt x="8012" y="14030"/>
                    </a:lnTo>
                    <a:lnTo>
                      <a:pt x="8012" y="462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A3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 sz="9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3900;p37">
              <a:extLst>
                <a:ext uri="{FF2B5EF4-FFF2-40B4-BE49-F238E27FC236}">
                  <a16:creationId xmlns:a16="http://schemas.microsoft.com/office/drawing/2014/main" id="{12632903-3057-4BF9-B740-2B4A9786FC1B}"/>
                </a:ext>
              </a:extLst>
            </p:cNvPr>
            <p:cNvSpPr/>
            <p:nvPr/>
          </p:nvSpPr>
          <p:spPr>
            <a:xfrm>
              <a:off x="3526374" y="853196"/>
              <a:ext cx="333819" cy="302104"/>
            </a:xfrm>
            <a:custGeom>
              <a:avLst/>
              <a:gdLst/>
              <a:ahLst/>
              <a:cxnLst/>
              <a:rect l="l" t="t" r="r" b="b"/>
              <a:pathLst>
                <a:path w="10389" h="9402" extrusionOk="0">
                  <a:moveTo>
                    <a:pt x="5201" y="1"/>
                  </a:moveTo>
                  <a:cubicBezTo>
                    <a:pt x="4037" y="1"/>
                    <a:pt x="2870" y="437"/>
                    <a:pt x="1964" y="1312"/>
                  </a:cubicBezTo>
                  <a:cubicBezTo>
                    <a:pt x="64" y="3086"/>
                    <a:pt x="1" y="6063"/>
                    <a:pt x="1806" y="7931"/>
                  </a:cubicBezTo>
                  <a:cubicBezTo>
                    <a:pt x="2719" y="8910"/>
                    <a:pt x="3951" y="9401"/>
                    <a:pt x="5187" y="9401"/>
                  </a:cubicBezTo>
                  <a:cubicBezTo>
                    <a:pt x="6351" y="9401"/>
                    <a:pt x="7518" y="8965"/>
                    <a:pt x="8425" y="8090"/>
                  </a:cubicBezTo>
                  <a:cubicBezTo>
                    <a:pt x="10325" y="6316"/>
                    <a:pt x="10388" y="3339"/>
                    <a:pt x="8583" y="1471"/>
                  </a:cubicBezTo>
                  <a:cubicBezTo>
                    <a:pt x="7670" y="492"/>
                    <a:pt x="6437" y="1"/>
                    <a:pt x="5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en" sz="1200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Fira Sans"/>
                  <a:sym typeface="Fira Sans"/>
                </a:rPr>
                <a:t>1</a:t>
              </a:r>
              <a:endParaRPr sz="1200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ira Sans"/>
                <a:sym typeface="Fira Sans"/>
              </a:endParaRPr>
            </a:p>
          </p:txBody>
        </p:sp>
        <p:sp>
          <p:nvSpPr>
            <p:cNvPr id="16" name="Google Shape;3908;p37">
              <a:extLst>
                <a:ext uri="{FF2B5EF4-FFF2-40B4-BE49-F238E27FC236}">
                  <a16:creationId xmlns:a16="http://schemas.microsoft.com/office/drawing/2014/main" id="{F55C40A4-73B6-40A8-BD25-C79DB9B919D7}"/>
                </a:ext>
              </a:extLst>
            </p:cNvPr>
            <p:cNvSpPr/>
            <p:nvPr/>
          </p:nvSpPr>
          <p:spPr>
            <a:xfrm>
              <a:off x="5002331" y="2140919"/>
              <a:ext cx="4087" cy="254792"/>
            </a:xfrm>
            <a:custGeom>
              <a:avLst/>
              <a:gdLst/>
              <a:ahLst/>
              <a:cxnLst/>
              <a:rect l="l" t="t" r="r" b="b"/>
              <a:pathLst>
                <a:path w="191" h="11908" extrusionOk="0">
                  <a:moveTo>
                    <a:pt x="0" y="0"/>
                  </a:moveTo>
                  <a:lnTo>
                    <a:pt x="0" y="11908"/>
                  </a:lnTo>
                  <a:lnTo>
                    <a:pt x="191" y="11908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9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909;p37">
              <a:extLst>
                <a:ext uri="{FF2B5EF4-FFF2-40B4-BE49-F238E27FC236}">
                  <a16:creationId xmlns:a16="http://schemas.microsoft.com/office/drawing/2014/main" id="{522B9CB9-E1B8-4DDF-88F5-409504325B64}"/>
                </a:ext>
              </a:extLst>
            </p:cNvPr>
            <p:cNvSpPr/>
            <p:nvPr/>
          </p:nvSpPr>
          <p:spPr>
            <a:xfrm>
              <a:off x="4986755" y="2136169"/>
              <a:ext cx="34577" cy="21696"/>
            </a:xfrm>
            <a:custGeom>
              <a:avLst/>
              <a:gdLst/>
              <a:ahLst/>
              <a:cxnLst/>
              <a:rect l="l" t="t" r="r" b="b"/>
              <a:pathLst>
                <a:path w="1616" h="1014" extrusionOk="0">
                  <a:moveTo>
                    <a:pt x="823" y="1"/>
                  </a:moveTo>
                  <a:lnTo>
                    <a:pt x="0" y="887"/>
                  </a:lnTo>
                  <a:lnTo>
                    <a:pt x="158" y="1014"/>
                  </a:lnTo>
                  <a:lnTo>
                    <a:pt x="823" y="317"/>
                  </a:lnTo>
                  <a:lnTo>
                    <a:pt x="1489" y="1014"/>
                  </a:lnTo>
                  <a:lnTo>
                    <a:pt x="1615" y="887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9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910;p37">
              <a:extLst>
                <a:ext uri="{FF2B5EF4-FFF2-40B4-BE49-F238E27FC236}">
                  <a16:creationId xmlns:a16="http://schemas.microsoft.com/office/drawing/2014/main" id="{FBE10845-2E24-4B33-AB32-00558709CE6A}"/>
                </a:ext>
              </a:extLst>
            </p:cNvPr>
            <p:cNvSpPr/>
            <p:nvPr/>
          </p:nvSpPr>
          <p:spPr>
            <a:xfrm>
              <a:off x="6210519" y="2137518"/>
              <a:ext cx="4087" cy="253466"/>
            </a:xfrm>
            <a:custGeom>
              <a:avLst/>
              <a:gdLst/>
              <a:ahLst/>
              <a:cxnLst/>
              <a:rect l="l" t="t" r="r" b="b"/>
              <a:pathLst>
                <a:path w="191" h="11846" extrusionOk="0">
                  <a:moveTo>
                    <a:pt x="0" y="1"/>
                  </a:moveTo>
                  <a:lnTo>
                    <a:pt x="0" y="11845"/>
                  </a:lnTo>
                  <a:lnTo>
                    <a:pt x="190" y="11845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9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911;p37">
              <a:extLst>
                <a:ext uri="{FF2B5EF4-FFF2-40B4-BE49-F238E27FC236}">
                  <a16:creationId xmlns:a16="http://schemas.microsoft.com/office/drawing/2014/main" id="{A9B7F297-3947-40DB-A5FF-C1C2888C7C1A}"/>
                </a:ext>
              </a:extLst>
            </p:cNvPr>
            <p:cNvSpPr/>
            <p:nvPr/>
          </p:nvSpPr>
          <p:spPr>
            <a:xfrm>
              <a:off x="6194943" y="2374015"/>
              <a:ext cx="34577" cy="21696"/>
            </a:xfrm>
            <a:custGeom>
              <a:avLst/>
              <a:gdLst/>
              <a:ahLst/>
              <a:cxnLst/>
              <a:rect l="l" t="t" r="r" b="b"/>
              <a:pathLst>
                <a:path w="1616" h="1014" extrusionOk="0">
                  <a:moveTo>
                    <a:pt x="158" y="0"/>
                  </a:moveTo>
                  <a:lnTo>
                    <a:pt x="0" y="127"/>
                  </a:lnTo>
                  <a:lnTo>
                    <a:pt x="823" y="1014"/>
                  </a:lnTo>
                  <a:lnTo>
                    <a:pt x="1615" y="127"/>
                  </a:lnTo>
                  <a:lnTo>
                    <a:pt x="1488" y="0"/>
                  </a:lnTo>
                  <a:lnTo>
                    <a:pt x="823" y="7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9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912;p37">
              <a:extLst>
                <a:ext uri="{FF2B5EF4-FFF2-40B4-BE49-F238E27FC236}">
                  <a16:creationId xmlns:a16="http://schemas.microsoft.com/office/drawing/2014/main" id="{8AF30305-2409-4C94-B017-103CE47F5333}"/>
                </a:ext>
              </a:extLst>
            </p:cNvPr>
            <p:cNvSpPr/>
            <p:nvPr/>
          </p:nvSpPr>
          <p:spPr>
            <a:xfrm>
              <a:off x="8693974" y="2065688"/>
              <a:ext cx="4087" cy="252781"/>
            </a:xfrm>
            <a:custGeom>
              <a:avLst/>
              <a:gdLst/>
              <a:ahLst/>
              <a:cxnLst/>
              <a:rect l="l" t="t" r="r" b="b"/>
              <a:pathLst>
                <a:path w="191" h="11814" extrusionOk="0">
                  <a:moveTo>
                    <a:pt x="1" y="1"/>
                  </a:moveTo>
                  <a:lnTo>
                    <a:pt x="1" y="11813"/>
                  </a:lnTo>
                  <a:lnTo>
                    <a:pt x="191" y="11813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9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913;p37">
              <a:extLst>
                <a:ext uri="{FF2B5EF4-FFF2-40B4-BE49-F238E27FC236}">
                  <a16:creationId xmlns:a16="http://schemas.microsoft.com/office/drawing/2014/main" id="{686F2724-262D-4FB9-A667-2CCC5D79941F}"/>
                </a:ext>
              </a:extLst>
            </p:cNvPr>
            <p:cNvSpPr/>
            <p:nvPr/>
          </p:nvSpPr>
          <p:spPr>
            <a:xfrm>
              <a:off x="8679060" y="2302186"/>
              <a:ext cx="34577" cy="21033"/>
            </a:xfrm>
            <a:custGeom>
              <a:avLst/>
              <a:gdLst/>
              <a:ahLst/>
              <a:cxnLst/>
              <a:rect l="l" t="t" r="r" b="b"/>
              <a:pathLst>
                <a:path w="1616" h="983" extrusionOk="0">
                  <a:moveTo>
                    <a:pt x="159" y="0"/>
                  </a:moveTo>
                  <a:lnTo>
                    <a:pt x="1" y="127"/>
                  </a:lnTo>
                  <a:lnTo>
                    <a:pt x="793" y="982"/>
                  </a:lnTo>
                  <a:lnTo>
                    <a:pt x="1616" y="127"/>
                  </a:lnTo>
                  <a:lnTo>
                    <a:pt x="1458" y="0"/>
                  </a:lnTo>
                  <a:lnTo>
                    <a:pt x="793" y="697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9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914;p37">
              <a:extLst>
                <a:ext uri="{FF2B5EF4-FFF2-40B4-BE49-F238E27FC236}">
                  <a16:creationId xmlns:a16="http://schemas.microsoft.com/office/drawing/2014/main" id="{DF971CAB-2638-4645-8779-D883EF87CBB4}"/>
                </a:ext>
              </a:extLst>
            </p:cNvPr>
            <p:cNvSpPr/>
            <p:nvPr/>
          </p:nvSpPr>
          <p:spPr>
            <a:xfrm>
              <a:off x="7458676" y="2140919"/>
              <a:ext cx="4087" cy="254792"/>
            </a:xfrm>
            <a:custGeom>
              <a:avLst/>
              <a:gdLst/>
              <a:ahLst/>
              <a:cxnLst/>
              <a:rect l="l" t="t" r="r" b="b"/>
              <a:pathLst>
                <a:path w="191" h="11908" extrusionOk="0">
                  <a:moveTo>
                    <a:pt x="1" y="0"/>
                  </a:moveTo>
                  <a:lnTo>
                    <a:pt x="1" y="11908"/>
                  </a:lnTo>
                  <a:lnTo>
                    <a:pt x="191" y="11908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9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915;p37">
              <a:extLst>
                <a:ext uri="{FF2B5EF4-FFF2-40B4-BE49-F238E27FC236}">
                  <a16:creationId xmlns:a16="http://schemas.microsoft.com/office/drawing/2014/main" id="{8457EB77-B3EA-49FE-BAB0-25F80A1EA5FD}"/>
                </a:ext>
              </a:extLst>
            </p:cNvPr>
            <p:cNvSpPr/>
            <p:nvPr/>
          </p:nvSpPr>
          <p:spPr>
            <a:xfrm>
              <a:off x="7443784" y="2136169"/>
              <a:ext cx="34577" cy="21696"/>
            </a:xfrm>
            <a:custGeom>
              <a:avLst/>
              <a:gdLst/>
              <a:ahLst/>
              <a:cxnLst/>
              <a:rect l="l" t="t" r="r" b="b"/>
              <a:pathLst>
                <a:path w="1616" h="1014" extrusionOk="0">
                  <a:moveTo>
                    <a:pt x="792" y="1"/>
                  </a:moveTo>
                  <a:lnTo>
                    <a:pt x="0" y="887"/>
                  </a:lnTo>
                  <a:lnTo>
                    <a:pt x="127" y="1014"/>
                  </a:lnTo>
                  <a:lnTo>
                    <a:pt x="792" y="317"/>
                  </a:lnTo>
                  <a:lnTo>
                    <a:pt x="1457" y="1014"/>
                  </a:lnTo>
                  <a:lnTo>
                    <a:pt x="1615" y="887"/>
                  </a:lnTo>
                  <a:lnTo>
                    <a:pt x="792" y="1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9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08;p16">
              <a:extLst>
                <a:ext uri="{FF2B5EF4-FFF2-40B4-BE49-F238E27FC236}">
                  <a16:creationId xmlns:a16="http://schemas.microsoft.com/office/drawing/2014/main" id="{DEF8D9E1-401C-407D-A5EF-913D59EDB551}"/>
                </a:ext>
              </a:extLst>
            </p:cNvPr>
            <p:cNvSpPr txBox="1"/>
            <p:nvPr/>
          </p:nvSpPr>
          <p:spPr>
            <a:xfrm>
              <a:off x="6174376" y="3187581"/>
              <a:ext cx="1009889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zh-TW" altLang="en-US" sz="1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南三棧群組</a:t>
              </a:r>
              <a:endParaRPr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Fira Sans Extra Condensed"/>
              </a:endParaRPr>
            </a:p>
          </p:txBody>
        </p:sp>
        <p:sp>
          <p:nvSpPr>
            <p:cNvPr id="25" name="Google Shape;3900;p37">
              <a:extLst>
                <a:ext uri="{FF2B5EF4-FFF2-40B4-BE49-F238E27FC236}">
                  <a16:creationId xmlns:a16="http://schemas.microsoft.com/office/drawing/2014/main" id="{520319E6-9882-4CBD-BC7C-8BD156810481}"/>
                </a:ext>
              </a:extLst>
            </p:cNvPr>
            <p:cNvSpPr/>
            <p:nvPr/>
          </p:nvSpPr>
          <p:spPr>
            <a:xfrm>
              <a:off x="8514565" y="2993696"/>
              <a:ext cx="333819" cy="302104"/>
            </a:xfrm>
            <a:custGeom>
              <a:avLst/>
              <a:gdLst/>
              <a:ahLst/>
              <a:cxnLst/>
              <a:rect l="l" t="t" r="r" b="b"/>
              <a:pathLst>
                <a:path w="10389" h="9402" extrusionOk="0">
                  <a:moveTo>
                    <a:pt x="5201" y="1"/>
                  </a:moveTo>
                  <a:cubicBezTo>
                    <a:pt x="4037" y="1"/>
                    <a:pt x="2870" y="437"/>
                    <a:pt x="1964" y="1312"/>
                  </a:cubicBezTo>
                  <a:cubicBezTo>
                    <a:pt x="64" y="3086"/>
                    <a:pt x="1" y="6063"/>
                    <a:pt x="1806" y="7931"/>
                  </a:cubicBezTo>
                  <a:cubicBezTo>
                    <a:pt x="2719" y="8910"/>
                    <a:pt x="3951" y="9401"/>
                    <a:pt x="5187" y="9401"/>
                  </a:cubicBezTo>
                  <a:cubicBezTo>
                    <a:pt x="6351" y="9401"/>
                    <a:pt x="7518" y="8965"/>
                    <a:pt x="8425" y="8090"/>
                  </a:cubicBezTo>
                  <a:cubicBezTo>
                    <a:pt x="10325" y="6316"/>
                    <a:pt x="10388" y="3339"/>
                    <a:pt x="8583" y="1471"/>
                  </a:cubicBezTo>
                  <a:cubicBezTo>
                    <a:pt x="7670" y="492"/>
                    <a:pt x="6437" y="1"/>
                    <a:pt x="5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zh-TW" altLang="en-US" sz="1200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Fira Sans"/>
                  <a:sym typeface="Fira Sans"/>
                </a:rPr>
                <a:t>９</a:t>
              </a:r>
              <a:endParaRPr sz="1200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ira Sans"/>
                <a:sym typeface="Fira Sans"/>
              </a:endParaRPr>
            </a:p>
          </p:txBody>
        </p:sp>
        <p:grpSp>
          <p:nvGrpSpPr>
            <p:cNvPr id="26" name="Google Shape;356;p17">
              <a:extLst>
                <a:ext uri="{FF2B5EF4-FFF2-40B4-BE49-F238E27FC236}">
                  <a16:creationId xmlns:a16="http://schemas.microsoft.com/office/drawing/2014/main" id="{2A1670C7-7BD3-40A0-9069-21F8A41E498D}"/>
                </a:ext>
              </a:extLst>
            </p:cNvPr>
            <p:cNvGrpSpPr/>
            <p:nvPr/>
          </p:nvGrpSpPr>
          <p:grpSpPr>
            <a:xfrm>
              <a:off x="7895147" y="816092"/>
              <a:ext cx="339253" cy="339253"/>
              <a:chOff x="1492675" y="4992125"/>
              <a:chExt cx="481825" cy="481825"/>
            </a:xfrm>
          </p:grpSpPr>
          <p:sp>
            <p:nvSpPr>
              <p:cNvPr id="54" name="Google Shape;357;p17">
                <a:extLst>
                  <a:ext uri="{FF2B5EF4-FFF2-40B4-BE49-F238E27FC236}">
                    <a16:creationId xmlns:a16="http://schemas.microsoft.com/office/drawing/2014/main" id="{4DC0936E-F9FB-442B-9451-0FE5E8167DCA}"/>
                  </a:ext>
                </a:extLst>
              </p:cNvPr>
              <p:cNvSpPr/>
              <p:nvPr/>
            </p:nvSpPr>
            <p:spPr>
              <a:xfrm>
                <a:off x="1492675" y="4992125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12728" y="5990"/>
                    </a:moveTo>
                    <a:cubicBezTo>
                      <a:pt x="13161" y="5990"/>
                      <a:pt x="13595" y="6156"/>
                      <a:pt x="13925" y="6487"/>
                    </a:cubicBezTo>
                    <a:cubicBezTo>
                      <a:pt x="14587" y="7149"/>
                      <a:pt x="14587" y="8221"/>
                      <a:pt x="13928" y="8884"/>
                    </a:cubicBezTo>
                    <a:lnTo>
                      <a:pt x="10028" y="12780"/>
                    </a:lnTo>
                    <a:cubicBezTo>
                      <a:pt x="9709" y="13100"/>
                      <a:pt x="9278" y="13280"/>
                      <a:pt x="8830" y="13280"/>
                    </a:cubicBezTo>
                    <a:lnTo>
                      <a:pt x="8815" y="13280"/>
                    </a:lnTo>
                    <a:cubicBezTo>
                      <a:pt x="8811" y="13280"/>
                      <a:pt x="8807" y="13280"/>
                      <a:pt x="8804" y="13280"/>
                    </a:cubicBezTo>
                    <a:cubicBezTo>
                      <a:pt x="8362" y="13280"/>
                      <a:pt x="7936" y="13103"/>
                      <a:pt x="7622" y="12789"/>
                    </a:cubicBezTo>
                    <a:lnTo>
                      <a:pt x="5346" y="10528"/>
                    </a:lnTo>
                    <a:cubicBezTo>
                      <a:pt x="4632" y="9877"/>
                      <a:pt x="4605" y="8760"/>
                      <a:pt x="5288" y="8077"/>
                    </a:cubicBezTo>
                    <a:cubicBezTo>
                      <a:pt x="5620" y="7745"/>
                      <a:pt x="6053" y="7581"/>
                      <a:pt x="6485" y="7581"/>
                    </a:cubicBezTo>
                    <a:cubicBezTo>
                      <a:pt x="6944" y="7581"/>
                      <a:pt x="7402" y="7766"/>
                      <a:pt x="7737" y="8134"/>
                    </a:cubicBezTo>
                    <a:lnTo>
                      <a:pt x="8812" y="9206"/>
                    </a:lnTo>
                    <a:lnTo>
                      <a:pt x="11531" y="6487"/>
                    </a:lnTo>
                    <a:cubicBezTo>
                      <a:pt x="11861" y="6156"/>
                      <a:pt x="12294" y="5990"/>
                      <a:pt x="12728" y="5990"/>
                    </a:cubicBezTo>
                    <a:close/>
                    <a:moveTo>
                      <a:pt x="9637" y="1"/>
                    </a:moveTo>
                    <a:cubicBezTo>
                      <a:pt x="7095" y="1"/>
                      <a:pt x="4686" y="1012"/>
                      <a:pt x="2849" y="2849"/>
                    </a:cubicBezTo>
                    <a:cubicBezTo>
                      <a:pt x="1013" y="4686"/>
                      <a:pt x="1" y="7098"/>
                      <a:pt x="1" y="9637"/>
                    </a:cubicBezTo>
                    <a:cubicBezTo>
                      <a:pt x="1" y="12175"/>
                      <a:pt x="1013" y="14587"/>
                      <a:pt x="2849" y="16424"/>
                    </a:cubicBezTo>
                    <a:cubicBezTo>
                      <a:pt x="4686" y="18261"/>
                      <a:pt x="7095" y="19273"/>
                      <a:pt x="9637" y="19273"/>
                    </a:cubicBezTo>
                    <a:cubicBezTo>
                      <a:pt x="12175" y="19273"/>
                      <a:pt x="14584" y="18261"/>
                      <a:pt x="16421" y="16424"/>
                    </a:cubicBezTo>
                    <a:cubicBezTo>
                      <a:pt x="18258" y="14587"/>
                      <a:pt x="19273" y="12175"/>
                      <a:pt x="19273" y="9637"/>
                    </a:cubicBezTo>
                    <a:cubicBezTo>
                      <a:pt x="19273" y="7098"/>
                      <a:pt x="18258" y="4686"/>
                      <a:pt x="16421" y="2849"/>
                    </a:cubicBezTo>
                    <a:cubicBezTo>
                      <a:pt x="14584" y="1012"/>
                      <a:pt x="12175" y="1"/>
                      <a:pt x="9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58;p17">
                <a:extLst>
                  <a:ext uri="{FF2B5EF4-FFF2-40B4-BE49-F238E27FC236}">
                    <a16:creationId xmlns:a16="http://schemas.microsoft.com/office/drawing/2014/main" id="{462CFC9B-DC3E-401F-96AE-4ABB28139CF5}"/>
                  </a:ext>
                </a:extLst>
              </p:cNvPr>
              <p:cNvSpPr/>
              <p:nvPr/>
            </p:nvSpPr>
            <p:spPr>
              <a:xfrm>
                <a:off x="1639625" y="5170175"/>
                <a:ext cx="1901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7604" h="5030" extrusionOk="0">
                    <a:moveTo>
                      <a:pt x="6852" y="0"/>
                    </a:moveTo>
                    <a:cubicBezTo>
                      <a:pt x="6851" y="0"/>
                      <a:pt x="6850" y="0"/>
                      <a:pt x="6848" y="0"/>
                    </a:cubicBezTo>
                    <a:cubicBezTo>
                      <a:pt x="6698" y="0"/>
                      <a:pt x="6556" y="57"/>
                      <a:pt x="6451" y="163"/>
                    </a:cubicBezTo>
                    <a:lnTo>
                      <a:pt x="3334" y="3279"/>
                    </a:lnTo>
                    <a:cubicBezTo>
                      <a:pt x="3224" y="3391"/>
                      <a:pt x="3080" y="3447"/>
                      <a:pt x="2935" y="3447"/>
                    </a:cubicBezTo>
                    <a:cubicBezTo>
                      <a:pt x="2791" y="3447"/>
                      <a:pt x="2646" y="3391"/>
                      <a:pt x="2536" y="3279"/>
                    </a:cubicBezTo>
                    <a:cubicBezTo>
                      <a:pt x="2533" y="3279"/>
                      <a:pt x="2533" y="3279"/>
                      <a:pt x="2530" y="3276"/>
                    </a:cubicBezTo>
                    <a:cubicBezTo>
                      <a:pt x="2521" y="3267"/>
                      <a:pt x="2509" y="3255"/>
                      <a:pt x="2497" y="3246"/>
                    </a:cubicBezTo>
                    <a:lnTo>
                      <a:pt x="1061" y="1810"/>
                    </a:lnTo>
                    <a:cubicBezTo>
                      <a:pt x="948" y="1678"/>
                      <a:pt x="789" y="1611"/>
                      <a:pt x="629" y="1611"/>
                    </a:cubicBezTo>
                    <a:cubicBezTo>
                      <a:pt x="486" y="1611"/>
                      <a:pt x="342" y="1666"/>
                      <a:pt x="233" y="1777"/>
                    </a:cubicBezTo>
                    <a:cubicBezTo>
                      <a:pt x="1" y="2009"/>
                      <a:pt x="16" y="2391"/>
                      <a:pt x="266" y="2605"/>
                    </a:cubicBezTo>
                    <a:lnTo>
                      <a:pt x="2542" y="4869"/>
                    </a:lnTo>
                    <a:cubicBezTo>
                      <a:pt x="2645" y="4972"/>
                      <a:pt x="2782" y="5029"/>
                      <a:pt x="2926" y="5029"/>
                    </a:cubicBezTo>
                    <a:cubicBezTo>
                      <a:pt x="2929" y="5029"/>
                      <a:pt x="2933" y="5029"/>
                      <a:pt x="2937" y="5029"/>
                    </a:cubicBezTo>
                    <a:lnTo>
                      <a:pt x="2943" y="5029"/>
                    </a:lnTo>
                    <a:cubicBezTo>
                      <a:pt x="3096" y="5029"/>
                      <a:pt x="3241" y="4969"/>
                      <a:pt x="3352" y="4860"/>
                    </a:cubicBezTo>
                    <a:lnTo>
                      <a:pt x="7249" y="964"/>
                    </a:lnTo>
                    <a:cubicBezTo>
                      <a:pt x="7603" y="606"/>
                      <a:pt x="7352" y="0"/>
                      <a:pt x="68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308;p16">
              <a:extLst>
                <a:ext uri="{FF2B5EF4-FFF2-40B4-BE49-F238E27FC236}">
                  <a16:creationId xmlns:a16="http://schemas.microsoft.com/office/drawing/2014/main" id="{8B66B742-E734-46FD-A84F-3541A98B198D}"/>
                </a:ext>
              </a:extLst>
            </p:cNvPr>
            <p:cNvSpPr txBox="1"/>
            <p:nvPr/>
          </p:nvSpPr>
          <p:spPr>
            <a:xfrm>
              <a:off x="7667547" y="1106001"/>
              <a:ext cx="1009889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zh-TW" altLang="en-US" sz="1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Fira Sans Extra Condensed"/>
                </a:rPr>
                <a:t>崇德管制站</a:t>
              </a:r>
              <a:endParaRPr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Fira Sans Extra Condensed"/>
              </a:endParaRPr>
            </a:p>
          </p:txBody>
        </p:sp>
        <p:sp>
          <p:nvSpPr>
            <p:cNvPr id="28" name="Google Shape;308;p16">
              <a:extLst>
                <a:ext uri="{FF2B5EF4-FFF2-40B4-BE49-F238E27FC236}">
                  <a16:creationId xmlns:a16="http://schemas.microsoft.com/office/drawing/2014/main" id="{3A0DF9AF-C56F-4459-9C4B-421B1B126BFE}"/>
                </a:ext>
              </a:extLst>
            </p:cNvPr>
            <p:cNvSpPr txBox="1"/>
            <p:nvPr/>
          </p:nvSpPr>
          <p:spPr>
            <a:xfrm>
              <a:off x="3440402" y="1656316"/>
              <a:ext cx="823756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zh-TW" altLang="en-US" sz="1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康樂群組</a:t>
              </a:r>
              <a:endParaRPr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Fira Sans Extra Condensed"/>
              </a:endParaRPr>
            </a:p>
          </p:txBody>
        </p:sp>
        <p:sp>
          <p:nvSpPr>
            <p:cNvPr id="29" name="Google Shape;3900;p37">
              <a:extLst>
                <a:ext uri="{FF2B5EF4-FFF2-40B4-BE49-F238E27FC236}">
                  <a16:creationId xmlns:a16="http://schemas.microsoft.com/office/drawing/2014/main" id="{FF259D10-50B7-4F7D-8555-CA044D67ED51}"/>
                </a:ext>
              </a:extLst>
            </p:cNvPr>
            <p:cNvSpPr/>
            <p:nvPr/>
          </p:nvSpPr>
          <p:spPr>
            <a:xfrm>
              <a:off x="3848331" y="853196"/>
              <a:ext cx="333819" cy="302104"/>
            </a:xfrm>
            <a:custGeom>
              <a:avLst/>
              <a:gdLst/>
              <a:ahLst/>
              <a:cxnLst/>
              <a:rect l="l" t="t" r="r" b="b"/>
              <a:pathLst>
                <a:path w="10389" h="9402" extrusionOk="0">
                  <a:moveTo>
                    <a:pt x="5201" y="1"/>
                  </a:moveTo>
                  <a:cubicBezTo>
                    <a:pt x="4037" y="1"/>
                    <a:pt x="2870" y="437"/>
                    <a:pt x="1964" y="1312"/>
                  </a:cubicBezTo>
                  <a:cubicBezTo>
                    <a:pt x="64" y="3086"/>
                    <a:pt x="1" y="6063"/>
                    <a:pt x="1806" y="7931"/>
                  </a:cubicBezTo>
                  <a:cubicBezTo>
                    <a:pt x="2719" y="8910"/>
                    <a:pt x="3951" y="9401"/>
                    <a:pt x="5187" y="9401"/>
                  </a:cubicBezTo>
                  <a:cubicBezTo>
                    <a:pt x="6351" y="9401"/>
                    <a:pt x="7518" y="8965"/>
                    <a:pt x="8425" y="8090"/>
                  </a:cubicBezTo>
                  <a:cubicBezTo>
                    <a:pt x="10325" y="6316"/>
                    <a:pt x="10388" y="3339"/>
                    <a:pt x="8583" y="1471"/>
                  </a:cubicBezTo>
                  <a:cubicBezTo>
                    <a:pt x="7670" y="492"/>
                    <a:pt x="6437" y="1"/>
                    <a:pt x="5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zh-TW" altLang="en-US" sz="1200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Fira Sans"/>
                  <a:sym typeface="Fira Sans"/>
                </a:rPr>
                <a:t>２</a:t>
              </a:r>
              <a:endParaRPr sz="1200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ira Sans"/>
                <a:sym typeface="Fira Sans"/>
              </a:endParaRPr>
            </a:p>
          </p:txBody>
        </p:sp>
        <p:sp>
          <p:nvSpPr>
            <p:cNvPr id="30" name="Google Shape;3900;p37">
              <a:extLst>
                <a:ext uri="{FF2B5EF4-FFF2-40B4-BE49-F238E27FC236}">
                  <a16:creationId xmlns:a16="http://schemas.microsoft.com/office/drawing/2014/main" id="{D451F9E3-F9E9-426C-A40C-06A177165026}"/>
                </a:ext>
              </a:extLst>
            </p:cNvPr>
            <p:cNvSpPr/>
            <p:nvPr/>
          </p:nvSpPr>
          <p:spPr>
            <a:xfrm>
              <a:off x="4083133" y="2372139"/>
              <a:ext cx="333819" cy="302104"/>
            </a:xfrm>
            <a:custGeom>
              <a:avLst/>
              <a:gdLst/>
              <a:ahLst/>
              <a:cxnLst/>
              <a:rect l="l" t="t" r="r" b="b"/>
              <a:pathLst>
                <a:path w="10389" h="9402" extrusionOk="0">
                  <a:moveTo>
                    <a:pt x="5201" y="1"/>
                  </a:moveTo>
                  <a:cubicBezTo>
                    <a:pt x="4037" y="1"/>
                    <a:pt x="2870" y="437"/>
                    <a:pt x="1964" y="1312"/>
                  </a:cubicBezTo>
                  <a:cubicBezTo>
                    <a:pt x="64" y="3086"/>
                    <a:pt x="1" y="6063"/>
                    <a:pt x="1806" y="7931"/>
                  </a:cubicBezTo>
                  <a:cubicBezTo>
                    <a:pt x="2719" y="8910"/>
                    <a:pt x="3951" y="9401"/>
                    <a:pt x="5187" y="9401"/>
                  </a:cubicBezTo>
                  <a:cubicBezTo>
                    <a:pt x="6351" y="9401"/>
                    <a:pt x="7518" y="8965"/>
                    <a:pt x="8425" y="8090"/>
                  </a:cubicBezTo>
                  <a:cubicBezTo>
                    <a:pt x="10325" y="6316"/>
                    <a:pt x="10388" y="3339"/>
                    <a:pt x="8583" y="1471"/>
                  </a:cubicBezTo>
                  <a:cubicBezTo>
                    <a:pt x="7670" y="492"/>
                    <a:pt x="6437" y="1"/>
                    <a:pt x="5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zh-TW" altLang="en-US" sz="1200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Fira Sans"/>
                  <a:sym typeface="Fira Sans"/>
                </a:rPr>
                <a:t>３</a:t>
              </a:r>
              <a:endParaRPr sz="1200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ira Sans"/>
                <a:sym typeface="Fira Sans"/>
              </a:endParaRPr>
            </a:p>
          </p:txBody>
        </p:sp>
        <p:sp>
          <p:nvSpPr>
            <p:cNvPr id="31" name="Google Shape;3900;p37">
              <a:extLst>
                <a:ext uri="{FF2B5EF4-FFF2-40B4-BE49-F238E27FC236}">
                  <a16:creationId xmlns:a16="http://schemas.microsoft.com/office/drawing/2014/main" id="{38754225-458F-4A2C-8288-5F8A8C57693F}"/>
                </a:ext>
              </a:extLst>
            </p:cNvPr>
            <p:cNvSpPr/>
            <p:nvPr/>
          </p:nvSpPr>
          <p:spPr>
            <a:xfrm>
              <a:off x="4405090" y="2372139"/>
              <a:ext cx="333819" cy="302104"/>
            </a:xfrm>
            <a:custGeom>
              <a:avLst/>
              <a:gdLst/>
              <a:ahLst/>
              <a:cxnLst/>
              <a:rect l="l" t="t" r="r" b="b"/>
              <a:pathLst>
                <a:path w="10389" h="9402" extrusionOk="0">
                  <a:moveTo>
                    <a:pt x="5201" y="1"/>
                  </a:moveTo>
                  <a:cubicBezTo>
                    <a:pt x="4037" y="1"/>
                    <a:pt x="2870" y="437"/>
                    <a:pt x="1964" y="1312"/>
                  </a:cubicBezTo>
                  <a:cubicBezTo>
                    <a:pt x="64" y="3086"/>
                    <a:pt x="1" y="6063"/>
                    <a:pt x="1806" y="7931"/>
                  </a:cubicBezTo>
                  <a:cubicBezTo>
                    <a:pt x="2719" y="8910"/>
                    <a:pt x="3951" y="9401"/>
                    <a:pt x="5187" y="9401"/>
                  </a:cubicBezTo>
                  <a:cubicBezTo>
                    <a:pt x="6351" y="9401"/>
                    <a:pt x="7518" y="8965"/>
                    <a:pt x="8425" y="8090"/>
                  </a:cubicBezTo>
                  <a:cubicBezTo>
                    <a:pt x="10325" y="6316"/>
                    <a:pt x="10388" y="3339"/>
                    <a:pt x="8583" y="1471"/>
                  </a:cubicBezTo>
                  <a:cubicBezTo>
                    <a:pt x="7670" y="492"/>
                    <a:pt x="6437" y="1"/>
                    <a:pt x="5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zh-TW" altLang="en-US" sz="1200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Fira Sans"/>
                  <a:sym typeface="Fira Sans"/>
                </a:rPr>
                <a:t>４</a:t>
              </a:r>
              <a:endParaRPr sz="1200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ira Sans"/>
                <a:sym typeface="Fira Sans"/>
              </a:endParaRPr>
            </a:p>
          </p:txBody>
        </p:sp>
        <p:sp>
          <p:nvSpPr>
            <p:cNvPr id="32" name="Google Shape;3900;p37">
              <a:extLst>
                <a:ext uri="{FF2B5EF4-FFF2-40B4-BE49-F238E27FC236}">
                  <a16:creationId xmlns:a16="http://schemas.microsoft.com/office/drawing/2014/main" id="{AA857FBC-BA98-4C6E-8572-B91C44F3F258}"/>
                </a:ext>
              </a:extLst>
            </p:cNvPr>
            <p:cNvSpPr/>
            <p:nvPr/>
          </p:nvSpPr>
          <p:spPr>
            <a:xfrm>
              <a:off x="5266971" y="852824"/>
              <a:ext cx="333819" cy="302104"/>
            </a:xfrm>
            <a:custGeom>
              <a:avLst/>
              <a:gdLst/>
              <a:ahLst/>
              <a:cxnLst/>
              <a:rect l="l" t="t" r="r" b="b"/>
              <a:pathLst>
                <a:path w="10389" h="9402" extrusionOk="0">
                  <a:moveTo>
                    <a:pt x="5201" y="1"/>
                  </a:moveTo>
                  <a:cubicBezTo>
                    <a:pt x="4037" y="1"/>
                    <a:pt x="2870" y="437"/>
                    <a:pt x="1964" y="1312"/>
                  </a:cubicBezTo>
                  <a:cubicBezTo>
                    <a:pt x="64" y="3086"/>
                    <a:pt x="1" y="6063"/>
                    <a:pt x="1806" y="7931"/>
                  </a:cubicBezTo>
                  <a:cubicBezTo>
                    <a:pt x="2719" y="8910"/>
                    <a:pt x="3951" y="9401"/>
                    <a:pt x="5187" y="9401"/>
                  </a:cubicBezTo>
                  <a:cubicBezTo>
                    <a:pt x="6351" y="9401"/>
                    <a:pt x="7518" y="8965"/>
                    <a:pt x="8425" y="8090"/>
                  </a:cubicBezTo>
                  <a:cubicBezTo>
                    <a:pt x="10325" y="6316"/>
                    <a:pt x="10388" y="3339"/>
                    <a:pt x="8583" y="1471"/>
                  </a:cubicBezTo>
                  <a:cubicBezTo>
                    <a:pt x="7670" y="492"/>
                    <a:pt x="6437" y="1"/>
                    <a:pt x="5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zh-TW" altLang="en-US" sz="1200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Fira Sans"/>
                  <a:sym typeface="Fira Sans"/>
                </a:rPr>
                <a:t>５</a:t>
              </a:r>
              <a:endParaRPr sz="1200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ira Sans"/>
                <a:sym typeface="Fira Sans"/>
              </a:endParaRPr>
            </a:p>
          </p:txBody>
        </p:sp>
        <p:sp>
          <p:nvSpPr>
            <p:cNvPr id="33" name="Google Shape;3900;p37">
              <a:extLst>
                <a:ext uri="{FF2B5EF4-FFF2-40B4-BE49-F238E27FC236}">
                  <a16:creationId xmlns:a16="http://schemas.microsoft.com/office/drawing/2014/main" id="{CA8AEF25-8D89-4FA0-AC20-F23AE491E160}"/>
                </a:ext>
              </a:extLst>
            </p:cNvPr>
            <p:cNvSpPr/>
            <p:nvPr/>
          </p:nvSpPr>
          <p:spPr>
            <a:xfrm>
              <a:off x="5588928" y="852824"/>
              <a:ext cx="333819" cy="302104"/>
            </a:xfrm>
            <a:custGeom>
              <a:avLst/>
              <a:gdLst/>
              <a:ahLst/>
              <a:cxnLst/>
              <a:rect l="l" t="t" r="r" b="b"/>
              <a:pathLst>
                <a:path w="10389" h="9402" extrusionOk="0">
                  <a:moveTo>
                    <a:pt x="5201" y="1"/>
                  </a:moveTo>
                  <a:cubicBezTo>
                    <a:pt x="4037" y="1"/>
                    <a:pt x="2870" y="437"/>
                    <a:pt x="1964" y="1312"/>
                  </a:cubicBezTo>
                  <a:cubicBezTo>
                    <a:pt x="64" y="3086"/>
                    <a:pt x="1" y="6063"/>
                    <a:pt x="1806" y="7931"/>
                  </a:cubicBezTo>
                  <a:cubicBezTo>
                    <a:pt x="2719" y="8910"/>
                    <a:pt x="3951" y="9401"/>
                    <a:pt x="5187" y="9401"/>
                  </a:cubicBezTo>
                  <a:cubicBezTo>
                    <a:pt x="6351" y="9401"/>
                    <a:pt x="7518" y="8965"/>
                    <a:pt x="8425" y="8090"/>
                  </a:cubicBezTo>
                  <a:cubicBezTo>
                    <a:pt x="10325" y="6316"/>
                    <a:pt x="10388" y="3339"/>
                    <a:pt x="8583" y="1471"/>
                  </a:cubicBezTo>
                  <a:cubicBezTo>
                    <a:pt x="7670" y="492"/>
                    <a:pt x="6437" y="1"/>
                    <a:pt x="5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zh-TW" altLang="en-US" sz="1200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Fira Sans"/>
                  <a:sym typeface="Fira Sans"/>
                </a:rPr>
                <a:t>６</a:t>
              </a:r>
              <a:endParaRPr sz="1200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ira Sans"/>
                <a:sym typeface="Fira Sans"/>
              </a:endParaRPr>
            </a:p>
          </p:txBody>
        </p:sp>
        <p:sp>
          <p:nvSpPr>
            <p:cNvPr id="34" name="Google Shape;3900;p37">
              <a:extLst>
                <a:ext uri="{FF2B5EF4-FFF2-40B4-BE49-F238E27FC236}">
                  <a16:creationId xmlns:a16="http://schemas.microsoft.com/office/drawing/2014/main" id="{F6ECBDA8-C0DB-4BA7-BF42-2E404CD61CAD}"/>
                </a:ext>
              </a:extLst>
            </p:cNvPr>
            <p:cNvSpPr/>
            <p:nvPr/>
          </p:nvSpPr>
          <p:spPr>
            <a:xfrm>
              <a:off x="6522267" y="2306657"/>
              <a:ext cx="333819" cy="302104"/>
            </a:xfrm>
            <a:custGeom>
              <a:avLst/>
              <a:gdLst/>
              <a:ahLst/>
              <a:cxnLst/>
              <a:rect l="l" t="t" r="r" b="b"/>
              <a:pathLst>
                <a:path w="10389" h="9402" extrusionOk="0">
                  <a:moveTo>
                    <a:pt x="5201" y="1"/>
                  </a:moveTo>
                  <a:cubicBezTo>
                    <a:pt x="4037" y="1"/>
                    <a:pt x="2870" y="437"/>
                    <a:pt x="1964" y="1312"/>
                  </a:cubicBezTo>
                  <a:cubicBezTo>
                    <a:pt x="64" y="3086"/>
                    <a:pt x="1" y="6063"/>
                    <a:pt x="1806" y="7931"/>
                  </a:cubicBezTo>
                  <a:cubicBezTo>
                    <a:pt x="2719" y="8910"/>
                    <a:pt x="3951" y="9401"/>
                    <a:pt x="5187" y="9401"/>
                  </a:cubicBezTo>
                  <a:cubicBezTo>
                    <a:pt x="6351" y="9401"/>
                    <a:pt x="7518" y="8965"/>
                    <a:pt x="8425" y="8090"/>
                  </a:cubicBezTo>
                  <a:cubicBezTo>
                    <a:pt x="10325" y="6316"/>
                    <a:pt x="10388" y="3339"/>
                    <a:pt x="8583" y="1471"/>
                  </a:cubicBezTo>
                  <a:cubicBezTo>
                    <a:pt x="7670" y="492"/>
                    <a:pt x="6437" y="1"/>
                    <a:pt x="5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zh-TW" altLang="en-US" sz="1200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Fira Sans"/>
                  <a:sym typeface="Fira Sans"/>
                </a:rPr>
                <a:t>７</a:t>
              </a:r>
              <a:endParaRPr sz="1200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ira Sans"/>
                <a:sym typeface="Fira Sans"/>
              </a:endParaRPr>
            </a:p>
          </p:txBody>
        </p:sp>
        <p:sp>
          <p:nvSpPr>
            <p:cNvPr id="35" name="Google Shape;3900;p37">
              <a:extLst>
                <a:ext uri="{FF2B5EF4-FFF2-40B4-BE49-F238E27FC236}">
                  <a16:creationId xmlns:a16="http://schemas.microsoft.com/office/drawing/2014/main" id="{6E0ABE41-A586-4BAF-9E7A-82783C1241A5}"/>
                </a:ext>
              </a:extLst>
            </p:cNvPr>
            <p:cNvSpPr/>
            <p:nvPr/>
          </p:nvSpPr>
          <p:spPr>
            <a:xfrm>
              <a:off x="6844224" y="2306657"/>
              <a:ext cx="333819" cy="302104"/>
            </a:xfrm>
            <a:custGeom>
              <a:avLst/>
              <a:gdLst/>
              <a:ahLst/>
              <a:cxnLst/>
              <a:rect l="l" t="t" r="r" b="b"/>
              <a:pathLst>
                <a:path w="10389" h="9402" extrusionOk="0">
                  <a:moveTo>
                    <a:pt x="5201" y="1"/>
                  </a:moveTo>
                  <a:cubicBezTo>
                    <a:pt x="4037" y="1"/>
                    <a:pt x="2870" y="437"/>
                    <a:pt x="1964" y="1312"/>
                  </a:cubicBezTo>
                  <a:cubicBezTo>
                    <a:pt x="64" y="3086"/>
                    <a:pt x="1" y="6063"/>
                    <a:pt x="1806" y="7931"/>
                  </a:cubicBezTo>
                  <a:cubicBezTo>
                    <a:pt x="2719" y="8910"/>
                    <a:pt x="3951" y="9401"/>
                    <a:pt x="5187" y="9401"/>
                  </a:cubicBezTo>
                  <a:cubicBezTo>
                    <a:pt x="6351" y="9401"/>
                    <a:pt x="7518" y="8965"/>
                    <a:pt x="8425" y="8090"/>
                  </a:cubicBezTo>
                  <a:cubicBezTo>
                    <a:pt x="10325" y="6316"/>
                    <a:pt x="10388" y="3339"/>
                    <a:pt x="8583" y="1471"/>
                  </a:cubicBezTo>
                  <a:cubicBezTo>
                    <a:pt x="7670" y="492"/>
                    <a:pt x="6437" y="1"/>
                    <a:pt x="5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zh-TW" altLang="en-US" sz="1200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Fira Sans"/>
                  <a:sym typeface="Fira Sans"/>
                </a:rPr>
                <a:t>８</a:t>
              </a:r>
              <a:endParaRPr sz="1200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ira Sans"/>
                <a:sym typeface="Fira Sans"/>
              </a:endParaRPr>
            </a:p>
          </p:txBody>
        </p:sp>
        <p:grpSp>
          <p:nvGrpSpPr>
            <p:cNvPr id="36" name="Google Shape;3828;p37">
              <a:extLst>
                <a:ext uri="{FF2B5EF4-FFF2-40B4-BE49-F238E27FC236}">
                  <a16:creationId xmlns:a16="http://schemas.microsoft.com/office/drawing/2014/main" id="{201F9ED8-AA0F-499A-AEAE-63F462C224AA}"/>
                </a:ext>
              </a:extLst>
            </p:cNvPr>
            <p:cNvGrpSpPr/>
            <p:nvPr/>
          </p:nvGrpSpPr>
          <p:grpSpPr>
            <a:xfrm>
              <a:off x="3651658" y="1277608"/>
              <a:ext cx="342198" cy="399113"/>
              <a:chOff x="1542857" y="3479728"/>
              <a:chExt cx="508577" cy="593165"/>
            </a:xfrm>
          </p:grpSpPr>
          <p:sp>
            <p:nvSpPr>
              <p:cNvPr id="51" name="Google Shape;3829;p37">
                <a:extLst>
                  <a:ext uri="{FF2B5EF4-FFF2-40B4-BE49-F238E27FC236}">
                    <a16:creationId xmlns:a16="http://schemas.microsoft.com/office/drawing/2014/main" id="{284AC1D0-E0F5-4628-A507-362992B308DA}"/>
                  </a:ext>
                </a:extLst>
              </p:cNvPr>
              <p:cNvSpPr/>
              <p:nvPr/>
            </p:nvSpPr>
            <p:spPr>
              <a:xfrm>
                <a:off x="1542857" y="3479728"/>
                <a:ext cx="508577" cy="294086"/>
              </a:xfrm>
              <a:custGeom>
                <a:avLst/>
                <a:gdLst/>
                <a:ahLst/>
                <a:cxnLst/>
                <a:rect l="l" t="t" r="r" b="b"/>
                <a:pathLst>
                  <a:path w="15993" h="9248" extrusionOk="0">
                    <a:moveTo>
                      <a:pt x="7949" y="0"/>
                    </a:moveTo>
                    <a:lnTo>
                      <a:pt x="0" y="4624"/>
                    </a:lnTo>
                    <a:lnTo>
                      <a:pt x="8012" y="9247"/>
                    </a:lnTo>
                    <a:lnTo>
                      <a:pt x="15993" y="4624"/>
                    </a:lnTo>
                    <a:lnTo>
                      <a:pt x="7949" y="0"/>
                    </a:lnTo>
                    <a:close/>
                  </a:path>
                </a:pathLst>
              </a:custGeom>
              <a:solidFill>
                <a:srgbClr val="F2B1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 sz="9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830;p37">
                <a:extLst>
                  <a:ext uri="{FF2B5EF4-FFF2-40B4-BE49-F238E27FC236}">
                    <a16:creationId xmlns:a16="http://schemas.microsoft.com/office/drawing/2014/main" id="{4E827FA9-767A-43AB-9F22-8D93EDC0B4E6}"/>
                  </a:ext>
                </a:extLst>
              </p:cNvPr>
              <p:cNvSpPr/>
              <p:nvPr/>
            </p:nvSpPr>
            <p:spPr>
              <a:xfrm>
                <a:off x="1796621" y="3626740"/>
                <a:ext cx="254813" cy="446154"/>
              </a:xfrm>
              <a:custGeom>
                <a:avLst/>
                <a:gdLst/>
                <a:ahLst/>
                <a:cxnLst/>
                <a:rect l="l" t="t" r="r" b="b"/>
                <a:pathLst>
                  <a:path w="8013" h="14030" extrusionOk="0">
                    <a:moveTo>
                      <a:pt x="8013" y="1"/>
                    </a:moveTo>
                    <a:lnTo>
                      <a:pt x="32" y="4624"/>
                    </a:lnTo>
                    <a:lnTo>
                      <a:pt x="1" y="14030"/>
                    </a:lnTo>
                    <a:lnTo>
                      <a:pt x="7981" y="9406"/>
                    </a:lnTo>
                    <a:lnTo>
                      <a:pt x="8013" y="1"/>
                    </a:lnTo>
                    <a:close/>
                  </a:path>
                </a:pathLst>
              </a:custGeom>
              <a:solidFill>
                <a:srgbClr val="DD9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 sz="9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831;p37">
                <a:extLst>
                  <a:ext uri="{FF2B5EF4-FFF2-40B4-BE49-F238E27FC236}">
                    <a16:creationId xmlns:a16="http://schemas.microsoft.com/office/drawing/2014/main" id="{EF1F9727-D23D-4EF0-89BB-0A16CF9BEF5B}"/>
                  </a:ext>
                </a:extLst>
              </p:cNvPr>
              <p:cNvSpPr/>
              <p:nvPr/>
            </p:nvSpPr>
            <p:spPr>
              <a:xfrm>
                <a:off x="1542857" y="3626740"/>
                <a:ext cx="254813" cy="446154"/>
              </a:xfrm>
              <a:custGeom>
                <a:avLst/>
                <a:gdLst/>
                <a:ahLst/>
                <a:cxnLst/>
                <a:rect l="l" t="t" r="r" b="b"/>
                <a:pathLst>
                  <a:path w="8013" h="14030" extrusionOk="0">
                    <a:moveTo>
                      <a:pt x="0" y="1"/>
                    </a:moveTo>
                    <a:lnTo>
                      <a:pt x="0" y="9406"/>
                    </a:lnTo>
                    <a:lnTo>
                      <a:pt x="8012" y="14030"/>
                    </a:lnTo>
                    <a:lnTo>
                      <a:pt x="8012" y="462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A3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 sz="9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3828;p37">
              <a:extLst>
                <a:ext uri="{FF2B5EF4-FFF2-40B4-BE49-F238E27FC236}">
                  <a16:creationId xmlns:a16="http://schemas.microsoft.com/office/drawing/2014/main" id="{206DE313-9598-4BF3-A0C2-EEE6205FA550}"/>
                </a:ext>
              </a:extLst>
            </p:cNvPr>
            <p:cNvGrpSpPr/>
            <p:nvPr/>
          </p:nvGrpSpPr>
          <p:grpSpPr>
            <a:xfrm>
              <a:off x="5460692" y="1171148"/>
              <a:ext cx="342198" cy="399113"/>
              <a:chOff x="1542857" y="3479728"/>
              <a:chExt cx="508577" cy="593165"/>
            </a:xfrm>
          </p:grpSpPr>
          <p:sp>
            <p:nvSpPr>
              <p:cNvPr id="48" name="Google Shape;3829;p37">
                <a:extLst>
                  <a:ext uri="{FF2B5EF4-FFF2-40B4-BE49-F238E27FC236}">
                    <a16:creationId xmlns:a16="http://schemas.microsoft.com/office/drawing/2014/main" id="{1ECD34F1-664E-4A9D-8B63-3A0EABFCCA04}"/>
                  </a:ext>
                </a:extLst>
              </p:cNvPr>
              <p:cNvSpPr/>
              <p:nvPr/>
            </p:nvSpPr>
            <p:spPr>
              <a:xfrm>
                <a:off x="1542857" y="3479728"/>
                <a:ext cx="508577" cy="294086"/>
              </a:xfrm>
              <a:custGeom>
                <a:avLst/>
                <a:gdLst/>
                <a:ahLst/>
                <a:cxnLst/>
                <a:rect l="l" t="t" r="r" b="b"/>
                <a:pathLst>
                  <a:path w="15993" h="9248" extrusionOk="0">
                    <a:moveTo>
                      <a:pt x="7949" y="0"/>
                    </a:moveTo>
                    <a:lnTo>
                      <a:pt x="0" y="4624"/>
                    </a:lnTo>
                    <a:lnTo>
                      <a:pt x="8012" y="9247"/>
                    </a:lnTo>
                    <a:lnTo>
                      <a:pt x="15993" y="4624"/>
                    </a:lnTo>
                    <a:lnTo>
                      <a:pt x="7949" y="0"/>
                    </a:lnTo>
                    <a:close/>
                  </a:path>
                </a:pathLst>
              </a:custGeom>
              <a:solidFill>
                <a:srgbClr val="F2B1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 sz="9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830;p37">
                <a:extLst>
                  <a:ext uri="{FF2B5EF4-FFF2-40B4-BE49-F238E27FC236}">
                    <a16:creationId xmlns:a16="http://schemas.microsoft.com/office/drawing/2014/main" id="{0F7CF2FE-1D85-440B-AAD4-0E1FC4AE19C6}"/>
                  </a:ext>
                </a:extLst>
              </p:cNvPr>
              <p:cNvSpPr/>
              <p:nvPr/>
            </p:nvSpPr>
            <p:spPr>
              <a:xfrm>
                <a:off x="1796621" y="3626740"/>
                <a:ext cx="254813" cy="446154"/>
              </a:xfrm>
              <a:custGeom>
                <a:avLst/>
                <a:gdLst/>
                <a:ahLst/>
                <a:cxnLst/>
                <a:rect l="l" t="t" r="r" b="b"/>
                <a:pathLst>
                  <a:path w="8013" h="14030" extrusionOk="0">
                    <a:moveTo>
                      <a:pt x="8013" y="1"/>
                    </a:moveTo>
                    <a:lnTo>
                      <a:pt x="32" y="4624"/>
                    </a:lnTo>
                    <a:lnTo>
                      <a:pt x="1" y="14030"/>
                    </a:lnTo>
                    <a:lnTo>
                      <a:pt x="7981" y="9406"/>
                    </a:lnTo>
                    <a:lnTo>
                      <a:pt x="8013" y="1"/>
                    </a:lnTo>
                    <a:close/>
                  </a:path>
                </a:pathLst>
              </a:custGeom>
              <a:solidFill>
                <a:srgbClr val="DD9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 sz="9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831;p37">
                <a:extLst>
                  <a:ext uri="{FF2B5EF4-FFF2-40B4-BE49-F238E27FC236}">
                    <a16:creationId xmlns:a16="http://schemas.microsoft.com/office/drawing/2014/main" id="{1151DD0B-D461-44C1-8CB5-8B410787E0B1}"/>
                  </a:ext>
                </a:extLst>
              </p:cNvPr>
              <p:cNvSpPr/>
              <p:nvPr/>
            </p:nvSpPr>
            <p:spPr>
              <a:xfrm>
                <a:off x="1542857" y="3626740"/>
                <a:ext cx="254813" cy="446154"/>
              </a:xfrm>
              <a:custGeom>
                <a:avLst/>
                <a:gdLst/>
                <a:ahLst/>
                <a:cxnLst/>
                <a:rect l="l" t="t" r="r" b="b"/>
                <a:pathLst>
                  <a:path w="8013" h="14030" extrusionOk="0">
                    <a:moveTo>
                      <a:pt x="0" y="1"/>
                    </a:moveTo>
                    <a:lnTo>
                      <a:pt x="0" y="9406"/>
                    </a:lnTo>
                    <a:lnTo>
                      <a:pt x="8012" y="14030"/>
                    </a:lnTo>
                    <a:lnTo>
                      <a:pt x="8012" y="462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A3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 sz="9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" name="Google Shape;3828;p37">
              <a:extLst>
                <a:ext uri="{FF2B5EF4-FFF2-40B4-BE49-F238E27FC236}">
                  <a16:creationId xmlns:a16="http://schemas.microsoft.com/office/drawing/2014/main" id="{FFBCF0E0-AA07-4BFE-8F1C-4112C6F0D42D}"/>
                </a:ext>
              </a:extLst>
            </p:cNvPr>
            <p:cNvGrpSpPr/>
            <p:nvPr/>
          </p:nvGrpSpPr>
          <p:grpSpPr>
            <a:xfrm>
              <a:off x="6689176" y="2758055"/>
              <a:ext cx="342198" cy="399113"/>
              <a:chOff x="1542857" y="3479728"/>
              <a:chExt cx="508577" cy="593165"/>
            </a:xfrm>
          </p:grpSpPr>
          <p:sp>
            <p:nvSpPr>
              <p:cNvPr id="45" name="Google Shape;3829;p37">
                <a:extLst>
                  <a:ext uri="{FF2B5EF4-FFF2-40B4-BE49-F238E27FC236}">
                    <a16:creationId xmlns:a16="http://schemas.microsoft.com/office/drawing/2014/main" id="{1A623373-E59D-40C8-845F-8032A6970FE9}"/>
                  </a:ext>
                </a:extLst>
              </p:cNvPr>
              <p:cNvSpPr/>
              <p:nvPr/>
            </p:nvSpPr>
            <p:spPr>
              <a:xfrm>
                <a:off x="1542857" y="3479728"/>
                <a:ext cx="508577" cy="294086"/>
              </a:xfrm>
              <a:custGeom>
                <a:avLst/>
                <a:gdLst/>
                <a:ahLst/>
                <a:cxnLst/>
                <a:rect l="l" t="t" r="r" b="b"/>
                <a:pathLst>
                  <a:path w="15993" h="9248" extrusionOk="0">
                    <a:moveTo>
                      <a:pt x="7949" y="0"/>
                    </a:moveTo>
                    <a:lnTo>
                      <a:pt x="0" y="4624"/>
                    </a:lnTo>
                    <a:lnTo>
                      <a:pt x="8012" y="9247"/>
                    </a:lnTo>
                    <a:lnTo>
                      <a:pt x="15993" y="4624"/>
                    </a:lnTo>
                    <a:lnTo>
                      <a:pt x="7949" y="0"/>
                    </a:lnTo>
                    <a:close/>
                  </a:path>
                </a:pathLst>
              </a:custGeom>
              <a:solidFill>
                <a:srgbClr val="F2B1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 sz="9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830;p37">
                <a:extLst>
                  <a:ext uri="{FF2B5EF4-FFF2-40B4-BE49-F238E27FC236}">
                    <a16:creationId xmlns:a16="http://schemas.microsoft.com/office/drawing/2014/main" id="{6F000BC2-7BF1-48E0-8A9D-A905D2E0AAEE}"/>
                  </a:ext>
                </a:extLst>
              </p:cNvPr>
              <p:cNvSpPr/>
              <p:nvPr/>
            </p:nvSpPr>
            <p:spPr>
              <a:xfrm>
                <a:off x="1796621" y="3626740"/>
                <a:ext cx="254813" cy="446154"/>
              </a:xfrm>
              <a:custGeom>
                <a:avLst/>
                <a:gdLst/>
                <a:ahLst/>
                <a:cxnLst/>
                <a:rect l="l" t="t" r="r" b="b"/>
                <a:pathLst>
                  <a:path w="8013" h="14030" extrusionOk="0">
                    <a:moveTo>
                      <a:pt x="8013" y="1"/>
                    </a:moveTo>
                    <a:lnTo>
                      <a:pt x="32" y="4624"/>
                    </a:lnTo>
                    <a:lnTo>
                      <a:pt x="1" y="14030"/>
                    </a:lnTo>
                    <a:lnTo>
                      <a:pt x="7981" y="9406"/>
                    </a:lnTo>
                    <a:lnTo>
                      <a:pt x="8013" y="1"/>
                    </a:lnTo>
                    <a:close/>
                  </a:path>
                </a:pathLst>
              </a:custGeom>
              <a:solidFill>
                <a:srgbClr val="DD9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 sz="9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831;p37">
                <a:extLst>
                  <a:ext uri="{FF2B5EF4-FFF2-40B4-BE49-F238E27FC236}">
                    <a16:creationId xmlns:a16="http://schemas.microsoft.com/office/drawing/2014/main" id="{D676C344-2AEB-4488-A2A0-5AC55C2E4B0F}"/>
                  </a:ext>
                </a:extLst>
              </p:cNvPr>
              <p:cNvSpPr/>
              <p:nvPr/>
            </p:nvSpPr>
            <p:spPr>
              <a:xfrm>
                <a:off x="1542857" y="3626740"/>
                <a:ext cx="254813" cy="446154"/>
              </a:xfrm>
              <a:custGeom>
                <a:avLst/>
                <a:gdLst/>
                <a:ahLst/>
                <a:cxnLst/>
                <a:rect l="l" t="t" r="r" b="b"/>
                <a:pathLst>
                  <a:path w="8013" h="14030" extrusionOk="0">
                    <a:moveTo>
                      <a:pt x="0" y="1"/>
                    </a:moveTo>
                    <a:lnTo>
                      <a:pt x="0" y="9406"/>
                    </a:lnTo>
                    <a:lnTo>
                      <a:pt x="8012" y="14030"/>
                    </a:lnTo>
                    <a:lnTo>
                      <a:pt x="8012" y="462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A3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 sz="9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57DCB85C-5CE0-46FB-A79F-CB34EDC66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193" y="1383268"/>
              <a:ext cx="511745" cy="512744"/>
            </a:xfrm>
            <a:prstGeom prst="rect">
              <a:avLst/>
            </a:prstGeom>
          </p:spPr>
        </p:pic>
        <p:pic>
          <p:nvPicPr>
            <p:cNvPr id="40" name="Picture 4" descr="Tunnel">
              <a:extLst>
                <a:ext uri="{FF2B5EF4-FFF2-40B4-BE49-F238E27FC236}">
                  <a16:creationId xmlns:a16="http://schemas.microsoft.com/office/drawing/2014/main" id="{A67DC6D6-76A5-4BA0-9113-01D4DB7A83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464" y="2445448"/>
              <a:ext cx="507831" cy="507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C7E9B9FA-7F18-462E-91B9-E42C2C22F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EBF6FD"/>
                </a:clrFrom>
                <a:clrTo>
                  <a:srgbClr val="EBF6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21491" y="1011021"/>
              <a:ext cx="370196" cy="908400"/>
            </a:xfrm>
            <a:prstGeom prst="rect">
              <a:avLst/>
            </a:prstGeom>
          </p:spPr>
        </p:pic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5B8B599E-5E98-44B5-89AA-5E727D405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EBF6FD"/>
                </a:clrFrom>
                <a:clrTo>
                  <a:srgbClr val="EBF6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7346" y="2262252"/>
              <a:ext cx="370196" cy="908400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7711633E-B7CA-4832-A5BF-03ABA1A61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EBF6FD"/>
                </a:clrFrom>
                <a:clrTo>
                  <a:srgbClr val="EBF6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2604" y="905760"/>
              <a:ext cx="370196" cy="908400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CD946920-B6B4-4E62-A71C-07CD4CCC78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EBF6FD"/>
                </a:clrFrom>
                <a:clrTo>
                  <a:srgbClr val="EBF6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3256" y="2262252"/>
              <a:ext cx="370196" cy="908400"/>
            </a:xfrm>
            <a:prstGeom prst="rect">
              <a:avLst/>
            </a:prstGeom>
          </p:spPr>
        </p:pic>
      </p:grp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CD500CB9-7782-4F8A-A259-73A29E287E8E}"/>
              </a:ext>
            </a:extLst>
          </p:cNvPr>
          <p:cNvSpPr txBox="1"/>
          <p:nvPr/>
        </p:nvSpPr>
        <p:spPr>
          <a:xfrm>
            <a:off x="2884733" y="3760535"/>
            <a:ext cx="1118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altLang="zh-TW" sz="1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5G</a:t>
            </a:r>
            <a:r>
              <a:rPr lang="zh-TW" altLang="en-US" sz="1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公網</a:t>
            </a:r>
            <a:endParaRPr lang="en-US" altLang="zh-TW" sz="14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8">
              <a:buClr>
                <a:srgbClr val="000000"/>
              </a:buClr>
            </a:pPr>
            <a:r>
              <a:rPr lang="en-US" altLang="zh-TW" sz="1400" b="1" kern="0" dirty="0">
                <a:solidFill>
                  <a:srgbClr val="045A6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Wingdings" panose="05000000000000000000" pitchFamily="2" charset="2"/>
              </a:rPr>
              <a:t></a:t>
            </a:r>
            <a:r>
              <a:rPr lang="zh-TW" altLang="en-US" sz="1400" b="1" kern="0" dirty="0">
                <a:solidFill>
                  <a:srgbClr val="045A6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Wingdings" panose="05000000000000000000" pitchFamily="2" charset="2"/>
              </a:rPr>
              <a:t>動態號控</a:t>
            </a:r>
            <a:endParaRPr lang="zh-TW" altLang="en-US" sz="1400" b="1" kern="0" dirty="0">
              <a:solidFill>
                <a:srgbClr val="045A6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12BC75FC-20EF-4230-A0D9-A065B8E7432F}"/>
              </a:ext>
            </a:extLst>
          </p:cNvPr>
          <p:cNvSpPr txBox="1"/>
          <p:nvPr/>
        </p:nvSpPr>
        <p:spPr>
          <a:xfrm>
            <a:off x="7164460" y="4109927"/>
            <a:ext cx="18815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altLang="zh-TW" sz="1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5G</a:t>
            </a:r>
            <a:r>
              <a:rPr lang="zh-TW" altLang="en-US" sz="1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專網</a:t>
            </a:r>
            <a:endParaRPr lang="en-US" altLang="zh-TW" sz="14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8">
              <a:buClr>
                <a:srgbClr val="000000"/>
              </a:buClr>
            </a:pPr>
            <a:r>
              <a:rPr lang="en-US" altLang="zh-TW" sz="1400" b="1" kern="0" dirty="0">
                <a:solidFill>
                  <a:srgbClr val="045A6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Wingdings" panose="05000000000000000000" pitchFamily="2" charset="2"/>
              </a:rPr>
              <a:t></a:t>
            </a:r>
            <a:r>
              <a:rPr lang="zh-TW" altLang="en-US" sz="1400" b="1" kern="0" dirty="0">
                <a:solidFill>
                  <a:srgbClr val="045A6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Wingdings" panose="05000000000000000000" pitchFamily="2" charset="2"/>
              </a:rPr>
              <a:t>特殊車輛辨識</a:t>
            </a:r>
            <a:endParaRPr lang="zh-TW" altLang="en-US" sz="1400" b="1" kern="0" dirty="0">
              <a:solidFill>
                <a:srgbClr val="045A6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1" name="Google Shape;308;p16">
            <a:extLst>
              <a:ext uri="{FF2B5EF4-FFF2-40B4-BE49-F238E27FC236}">
                <a16:creationId xmlns:a16="http://schemas.microsoft.com/office/drawing/2014/main" id="{518BB41C-3BD6-46C3-94C7-46E1334F1C4F}"/>
              </a:ext>
            </a:extLst>
          </p:cNvPr>
          <p:cNvSpPr txBox="1"/>
          <p:nvPr/>
        </p:nvSpPr>
        <p:spPr>
          <a:xfrm>
            <a:off x="7896630" y="3955308"/>
            <a:ext cx="1155484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</a:pP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Fira Sans Extra Condensed"/>
              </a:rPr>
              <a:t>中仁隧道</a:t>
            </a:r>
            <a:endParaRPr lang="en-US" altLang="zh-TW" sz="12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Fira Sans Extra Condensed"/>
            </a:endParaRPr>
          </a:p>
          <a:p>
            <a:pPr algn="ctr" defTabSz="914378">
              <a:buClr>
                <a:srgbClr val="000000"/>
              </a:buClr>
            </a:pP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Fira Sans Extra Condensed"/>
              </a:rPr>
              <a:t>(</a:t>
            </a: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Fira Sans Extra Condensed"/>
              </a:rPr>
              <a:t>南端</a:t>
            </a: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Fira Sans Extra Condensed"/>
              </a:rPr>
              <a:t>)</a:t>
            </a:r>
          </a:p>
        </p:txBody>
      </p: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553A8133-CDE7-4486-80BF-8034963D1BCB}"/>
              </a:ext>
            </a:extLst>
          </p:cNvPr>
          <p:cNvGrpSpPr/>
          <p:nvPr/>
        </p:nvGrpSpPr>
        <p:grpSpPr>
          <a:xfrm>
            <a:off x="2817759" y="4563762"/>
            <a:ext cx="6284627" cy="1226998"/>
            <a:chOff x="2704849" y="3828869"/>
            <a:chExt cx="6284627" cy="1226998"/>
          </a:xfrm>
        </p:grpSpPr>
        <p:pic>
          <p:nvPicPr>
            <p:cNvPr id="63" name="Picture 2" descr="Isometric city elements collection with benches trash bins plants poles lanterns traffic light fountain road signs isolated Free Vector">
              <a:extLst>
                <a:ext uri="{FF2B5EF4-FFF2-40B4-BE49-F238E27FC236}">
                  <a16:creationId xmlns:a16="http://schemas.microsoft.com/office/drawing/2014/main" id="{091D0BB3-67FE-4107-AAF6-8DAE0FEE6C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1" b="89552" l="9633" r="899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828191">
              <a:off x="6425360" y="3850349"/>
              <a:ext cx="1957727" cy="1205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4" name="Google Shape;356;p17">
              <a:extLst>
                <a:ext uri="{FF2B5EF4-FFF2-40B4-BE49-F238E27FC236}">
                  <a16:creationId xmlns:a16="http://schemas.microsoft.com/office/drawing/2014/main" id="{2B5F477E-26B2-4B63-B4A3-650252630F27}"/>
                </a:ext>
              </a:extLst>
            </p:cNvPr>
            <p:cNvGrpSpPr/>
            <p:nvPr/>
          </p:nvGrpSpPr>
          <p:grpSpPr>
            <a:xfrm>
              <a:off x="6252375" y="4265871"/>
              <a:ext cx="339253" cy="339253"/>
              <a:chOff x="1492675" y="4992125"/>
              <a:chExt cx="481825" cy="481825"/>
            </a:xfrm>
          </p:grpSpPr>
          <p:sp>
            <p:nvSpPr>
              <p:cNvPr id="74" name="Google Shape;357;p17">
                <a:extLst>
                  <a:ext uri="{FF2B5EF4-FFF2-40B4-BE49-F238E27FC236}">
                    <a16:creationId xmlns:a16="http://schemas.microsoft.com/office/drawing/2014/main" id="{B76E2777-FD6B-4288-9772-35DA844161B9}"/>
                  </a:ext>
                </a:extLst>
              </p:cNvPr>
              <p:cNvSpPr/>
              <p:nvPr/>
            </p:nvSpPr>
            <p:spPr>
              <a:xfrm>
                <a:off x="1492675" y="4992125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12728" y="5990"/>
                    </a:moveTo>
                    <a:cubicBezTo>
                      <a:pt x="13161" y="5990"/>
                      <a:pt x="13595" y="6156"/>
                      <a:pt x="13925" y="6487"/>
                    </a:cubicBezTo>
                    <a:cubicBezTo>
                      <a:pt x="14587" y="7149"/>
                      <a:pt x="14587" y="8221"/>
                      <a:pt x="13928" y="8884"/>
                    </a:cubicBezTo>
                    <a:lnTo>
                      <a:pt x="10028" y="12780"/>
                    </a:lnTo>
                    <a:cubicBezTo>
                      <a:pt x="9709" y="13100"/>
                      <a:pt x="9278" y="13280"/>
                      <a:pt x="8830" y="13280"/>
                    </a:cubicBezTo>
                    <a:lnTo>
                      <a:pt x="8815" y="13280"/>
                    </a:lnTo>
                    <a:cubicBezTo>
                      <a:pt x="8811" y="13280"/>
                      <a:pt x="8807" y="13280"/>
                      <a:pt x="8804" y="13280"/>
                    </a:cubicBezTo>
                    <a:cubicBezTo>
                      <a:pt x="8362" y="13280"/>
                      <a:pt x="7936" y="13103"/>
                      <a:pt x="7622" y="12789"/>
                    </a:cubicBezTo>
                    <a:lnTo>
                      <a:pt x="5346" y="10528"/>
                    </a:lnTo>
                    <a:cubicBezTo>
                      <a:pt x="4632" y="9877"/>
                      <a:pt x="4605" y="8760"/>
                      <a:pt x="5288" y="8077"/>
                    </a:cubicBezTo>
                    <a:cubicBezTo>
                      <a:pt x="5620" y="7745"/>
                      <a:pt x="6053" y="7581"/>
                      <a:pt x="6485" y="7581"/>
                    </a:cubicBezTo>
                    <a:cubicBezTo>
                      <a:pt x="6944" y="7581"/>
                      <a:pt x="7402" y="7766"/>
                      <a:pt x="7737" y="8134"/>
                    </a:cubicBezTo>
                    <a:lnTo>
                      <a:pt x="8812" y="9206"/>
                    </a:lnTo>
                    <a:lnTo>
                      <a:pt x="11531" y="6487"/>
                    </a:lnTo>
                    <a:cubicBezTo>
                      <a:pt x="11861" y="6156"/>
                      <a:pt x="12294" y="5990"/>
                      <a:pt x="12728" y="5990"/>
                    </a:cubicBezTo>
                    <a:close/>
                    <a:moveTo>
                      <a:pt x="9637" y="1"/>
                    </a:moveTo>
                    <a:cubicBezTo>
                      <a:pt x="7095" y="1"/>
                      <a:pt x="4686" y="1012"/>
                      <a:pt x="2849" y="2849"/>
                    </a:cubicBezTo>
                    <a:cubicBezTo>
                      <a:pt x="1013" y="4686"/>
                      <a:pt x="1" y="7098"/>
                      <a:pt x="1" y="9637"/>
                    </a:cubicBezTo>
                    <a:cubicBezTo>
                      <a:pt x="1" y="12175"/>
                      <a:pt x="1013" y="14587"/>
                      <a:pt x="2849" y="16424"/>
                    </a:cubicBezTo>
                    <a:cubicBezTo>
                      <a:pt x="4686" y="18261"/>
                      <a:pt x="7095" y="19273"/>
                      <a:pt x="9637" y="19273"/>
                    </a:cubicBezTo>
                    <a:cubicBezTo>
                      <a:pt x="12175" y="19273"/>
                      <a:pt x="14584" y="18261"/>
                      <a:pt x="16421" y="16424"/>
                    </a:cubicBezTo>
                    <a:cubicBezTo>
                      <a:pt x="18258" y="14587"/>
                      <a:pt x="19273" y="12175"/>
                      <a:pt x="19273" y="9637"/>
                    </a:cubicBezTo>
                    <a:cubicBezTo>
                      <a:pt x="19273" y="7098"/>
                      <a:pt x="18258" y="4686"/>
                      <a:pt x="16421" y="2849"/>
                    </a:cubicBezTo>
                    <a:cubicBezTo>
                      <a:pt x="14584" y="1012"/>
                      <a:pt x="12175" y="1"/>
                      <a:pt x="9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58;p17">
                <a:extLst>
                  <a:ext uri="{FF2B5EF4-FFF2-40B4-BE49-F238E27FC236}">
                    <a16:creationId xmlns:a16="http://schemas.microsoft.com/office/drawing/2014/main" id="{ACC5D12B-343A-4291-A2E6-27F278767411}"/>
                  </a:ext>
                </a:extLst>
              </p:cNvPr>
              <p:cNvSpPr/>
              <p:nvPr/>
            </p:nvSpPr>
            <p:spPr>
              <a:xfrm>
                <a:off x="1639625" y="5170175"/>
                <a:ext cx="1901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7604" h="5030" extrusionOk="0">
                    <a:moveTo>
                      <a:pt x="6852" y="0"/>
                    </a:moveTo>
                    <a:cubicBezTo>
                      <a:pt x="6851" y="0"/>
                      <a:pt x="6850" y="0"/>
                      <a:pt x="6848" y="0"/>
                    </a:cubicBezTo>
                    <a:cubicBezTo>
                      <a:pt x="6698" y="0"/>
                      <a:pt x="6556" y="57"/>
                      <a:pt x="6451" y="163"/>
                    </a:cubicBezTo>
                    <a:lnTo>
                      <a:pt x="3334" y="3279"/>
                    </a:lnTo>
                    <a:cubicBezTo>
                      <a:pt x="3224" y="3391"/>
                      <a:pt x="3080" y="3447"/>
                      <a:pt x="2935" y="3447"/>
                    </a:cubicBezTo>
                    <a:cubicBezTo>
                      <a:pt x="2791" y="3447"/>
                      <a:pt x="2646" y="3391"/>
                      <a:pt x="2536" y="3279"/>
                    </a:cubicBezTo>
                    <a:cubicBezTo>
                      <a:pt x="2533" y="3279"/>
                      <a:pt x="2533" y="3279"/>
                      <a:pt x="2530" y="3276"/>
                    </a:cubicBezTo>
                    <a:cubicBezTo>
                      <a:pt x="2521" y="3267"/>
                      <a:pt x="2509" y="3255"/>
                      <a:pt x="2497" y="3246"/>
                    </a:cubicBezTo>
                    <a:lnTo>
                      <a:pt x="1061" y="1810"/>
                    </a:lnTo>
                    <a:cubicBezTo>
                      <a:pt x="948" y="1678"/>
                      <a:pt x="789" y="1611"/>
                      <a:pt x="629" y="1611"/>
                    </a:cubicBezTo>
                    <a:cubicBezTo>
                      <a:pt x="486" y="1611"/>
                      <a:pt x="342" y="1666"/>
                      <a:pt x="233" y="1777"/>
                    </a:cubicBezTo>
                    <a:cubicBezTo>
                      <a:pt x="1" y="2009"/>
                      <a:pt x="16" y="2391"/>
                      <a:pt x="266" y="2605"/>
                    </a:cubicBezTo>
                    <a:lnTo>
                      <a:pt x="2542" y="4869"/>
                    </a:lnTo>
                    <a:cubicBezTo>
                      <a:pt x="2645" y="4972"/>
                      <a:pt x="2782" y="5029"/>
                      <a:pt x="2926" y="5029"/>
                    </a:cubicBezTo>
                    <a:cubicBezTo>
                      <a:pt x="2929" y="5029"/>
                      <a:pt x="2933" y="5029"/>
                      <a:pt x="2937" y="5029"/>
                    </a:cubicBezTo>
                    <a:lnTo>
                      <a:pt x="2943" y="5029"/>
                    </a:lnTo>
                    <a:cubicBezTo>
                      <a:pt x="3096" y="5029"/>
                      <a:pt x="3241" y="4969"/>
                      <a:pt x="3352" y="4860"/>
                    </a:cubicBezTo>
                    <a:lnTo>
                      <a:pt x="7249" y="964"/>
                    </a:lnTo>
                    <a:cubicBezTo>
                      <a:pt x="7603" y="606"/>
                      <a:pt x="7352" y="0"/>
                      <a:pt x="68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" name="Google Shape;308;p16">
              <a:extLst>
                <a:ext uri="{FF2B5EF4-FFF2-40B4-BE49-F238E27FC236}">
                  <a16:creationId xmlns:a16="http://schemas.microsoft.com/office/drawing/2014/main" id="{DB99CE18-50BC-4B39-B462-EBEDB02BE886}"/>
                </a:ext>
              </a:extLst>
            </p:cNvPr>
            <p:cNvSpPr txBox="1"/>
            <p:nvPr/>
          </p:nvSpPr>
          <p:spPr>
            <a:xfrm>
              <a:off x="6024775" y="4595535"/>
              <a:ext cx="1009889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zh-TW" altLang="en-US" sz="1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Fira Sans Extra Condensed"/>
                </a:rPr>
                <a:t>崇德管制站</a:t>
              </a:r>
              <a:endParaRPr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Fira Sans Extra Condensed"/>
              </a:endParaRPr>
            </a:p>
          </p:txBody>
        </p:sp>
        <p:sp>
          <p:nvSpPr>
            <p:cNvPr id="66" name="Google Shape;3900;p37">
              <a:extLst>
                <a:ext uri="{FF2B5EF4-FFF2-40B4-BE49-F238E27FC236}">
                  <a16:creationId xmlns:a16="http://schemas.microsoft.com/office/drawing/2014/main" id="{29883820-59E7-43E8-A088-64E346C0B218}"/>
                </a:ext>
              </a:extLst>
            </p:cNvPr>
            <p:cNvSpPr/>
            <p:nvPr/>
          </p:nvSpPr>
          <p:spPr>
            <a:xfrm>
              <a:off x="8228565" y="4283383"/>
              <a:ext cx="333819" cy="302104"/>
            </a:xfrm>
            <a:custGeom>
              <a:avLst/>
              <a:gdLst/>
              <a:ahLst/>
              <a:cxnLst/>
              <a:rect l="l" t="t" r="r" b="b"/>
              <a:pathLst>
                <a:path w="10389" h="9402" extrusionOk="0">
                  <a:moveTo>
                    <a:pt x="5201" y="1"/>
                  </a:moveTo>
                  <a:cubicBezTo>
                    <a:pt x="4037" y="1"/>
                    <a:pt x="2870" y="437"/>
                    <a:pt x="1964" y="1312"/>
                  </a:cubicBezTo>
                  <a:cubicBezTo>
                    <a:pt x="64" y="3086"/>
                    <a:pt x="1" y="6063"/>
                    <a:pt x="1806" y="7931"/>
                  </a:cubicBezTo>
                  <a:cubicBezTo>
                    <a:pt x="2719" y="8910"/>
                    <a:pt x="3951" y="9401"/>
                    <a:pt x="5187" y="9401"/>
                  </a:cubicBezTo>
                  <a:cubicBezTo>
                    <a:pt x="6351" y="9401"/>
                    <a:pt x="7518" y="8965"/>
                    <a:pt x="8425" y="8090"/>
                  </a:cubicBezTo>
                  <a:cubicBezTo>
                    <a:pt x="10325" y="6316"/>
                    <a:pt x="10388" y="3339"/>
                    <a:pt x="8583" y="1471"/>
                  </a:cubicBezTo>
                  <a:cubicBezTo>
                    <a:pt x="7670" y="492"/>
                    <a:pt x="6437" y="1"/>
                    <a:pt x="5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zh-TW" altLang="en-US" sz="1200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Fira Sans"/>
                  <a:sym typeface="Fira Sans"/>
                </a:rPr>
                <a:t>９</a:t>
              </a:r>
              <a:endParaRPr sz="1200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ira Sans"/>
                <a:sym typeface="Fira Sans"/>
              </a:endParaRPr>
            </a:p>
          </p:txBody>
        </p:sp>
        <p:sp>
          <p:nvSpPr>
            <p:cNvPr id="67" name="Google Shape;308;p16">
              <a:extLst>
                <a:ext uri="{FF2B5EF4-FFF2-40B4-BE49-F238E27FC236}">
                  <a16:creationId xmlns:a16="http://schemas.microsoft.com/office/drawing/2014/main" id="{BF970E28-DDD0-4BF8-8B64-345B34BBDE6C}"/>
                </a:ext>
              </a:extLst>
            </p:cNvPr>
            <p:cNvSpPr txBox="1"/>
            <p:nvPr/>
          </p:nvSpPr>
          <p:spPr>
            <a:xfrm>
              <a:off x="7833992" y="4650192"/>
              <a:ext cx="1155484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zh-TW" altLang="en-US" sz="1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Fira Sans Extra Condensed"/>
                </a:rPr>
                <a:t>中仁隧道</a:t>
              </a:r>
              <a:endPara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Fira Sans Extra Condensed"/>
              </a:endParaRPr>
            </a:p>
            <a:p>
              <a:pPr algn="ctr" defTabSz="914378">
                <a:buClr>
                  <a:srgbClr val="000000"/>
                </a:buClr>
              </a:pPr>
              <a:r>
                <a:rPr lang="en-US" altLang="zh-TW" sz="1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Fira Sans Extra Condensed"/>
                </a:rPr>
                <a:t>(</a:t>
              </a:r>
              <a:r>
                <a:rPr lang="zh-TW" altLang="en-US" sz="1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Fira Sans Extra Condensed"/>
                </a:rPr>
                <a:t>南端</a:t>
              </a:r>
              <a:r>
                <a:rPr lang="en-US" altLang="zh-TW" sz="1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Fira Sans Extra Condensed"/>
                </a:rPr>
                <a:t>)</a:t>
              </a:r>
            </a:p>
          </p:txBody>
        </p:sp>
        <p:pic>
          <p:nvPicPr>
            <p:cNvPr id="68" name="Picture 2" descr="Isometric city elements collection with benches trash bins plants poles lanterns traffic light fountain road signs isolated Free Vector">
              <a:extLst>
                <a:ext uri="{FF2B5EF4-FFF2-40B4-BE49-F238E27FC236}">
                  <a16:creationId xmlns:a16="http://schemas.microsoft.com/office/drawing/2014/main" id="{20A93FAD-F465-4EC1-B2D0-4F990F7385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1" b="89552" l="9633" r="899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828191">
              <a:off x="2725801" y="3839610"/>
              <a:ext cx="1957727" cy="1205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Google Shape;3900;p37">
              <a:extLst>
                <a:ext uri="{FF2B5EF4-FFF2-40B4-BE49-F238E27FC236}">
                  <a16:creationId xmlns:a16="http://schemas.microsoft.com/office/drawing/2014/main" id="{138275AA-4EA3-42E2-B11C-202172AFC778}"/>
                </a:ext>
              </a:extLst>
            </p:cNvPr>
            <p:cNvSpPr/>
            <p:nvPr/>
          </p:nvSpPr>
          <p:spPr>
            <a:xfrm>
              <a:off x="2704849" y="4112836"/>
              <a:ext cx="333819" cy="302104"/>
            </a:xfrm>
            <a:custGeom>
              <a:avLst/>
              <a:gdLst/>
              <a:ahLst/>
              <a:cxnLst/>
              <a:rect l="l" t="t" r="r" b="b"/>
              <a:pathLst>
                <a:path w="10389" h="9402" extrusionOk="0">
                  <a:moveTo>
                    <a:pt x="5201" y="1"/>
                  </a:moveTo>
                  <a:cubicBezTo>
                    <a:pt x="4037" y="1"/>
                    <a:pt x="2870" y="437"/>
                    <a:pt x="1964" y="1312"/>
                  </a:cubicBezTo>
                  <a:cubicBezTo>
                    <a:pt x="64" y="3086"/>
                    <a:pt x="1" y="6063"/>
                    <a:pt x="1806" y="7931"/>
                  </a:cubicBezTo>
                  <a:cubicBezTo>
                    <a:pt x="2719" y="8910"/>
                    <a:pt x="3951" y="9401"/>
                    <a:pt x="5187" y="9401"/>
                  </a:cubicBezTo>
                  <a:cubicBezTo>
                    <a:pt x="6351" y="9401"/>
                    <a:pt x="7518" y="8965"/>
                    <a:pt x="8425" y="8090"/>
                  </a:cubicBezTo>
                  <a:cubicBezTo>
                    <a:pt x="10325" y="6316"/>
                    <a:pt x="10388" y="3339"/>
                    <a:pt x="8583" y="1471"/>
                  </a:cubicBezTo>
                  <a:cubicBezTo>
                    <a:pt x="7670" y="492"/>
                    <a:pt x="6437" y="1"/>
                    <a:pt x="5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en" sz="1200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Fira Sans"/>
                  <a:sym typeface="Fira Sans"/>
                </a:rPr>
                <a:t>1</a:t>
              </a:r>
              <a:endParaRPr sz="1200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ira Sans"/>
                <a:sym typeface="Fira Sans"/>
              </a:endParaRPr>
            </a:p>
          </p:txBody>
        </p:sp>
        <p:sp>
          <p:nvSpPr>
            <p:cNvPr id="70" name="Google Shape;3900;p37">
              <a:extLst>
                <a:ext uri="{FF2B5EF4-FFF2-40B4-BE49-F238E27FC236}">
                  <a16:creationId xmlns:a16="http://schemas.microsoft.com/office/drawing/2014/main" id="{DCFFF1AC-C8D0-40FA-9E49-B4AA92C9CACC}"/>
                </a:ext>
              </a:extLst>
            </p:cNvPr>
            <p:cNvSpPr/>
            <p:nvPr/>
          </p:nvSpPr>
          <p:spPr>
            <a:xfrm>
              <a:off x="4358246" y="4102702"/>
              <a:ext cx="333819" cy="302104"/>
            </a:xfrm>
            <a:custGeom>
              <a:avLst/>
              <a:gdLst/>
              <a:ahLst/>
              <a:cxnLst/>
              <a:rect l="l" t="t" r="r" b="b"/>
              <a:pathLst>
                <a:path w="10389" h="9402" extrusionOk="0">
                  <a:moveTo>
                    <a:pt x="5201" y="1"/>
                  </a:moveTo>
                  <a:cubicBezTo>
                    <a:pt x="4037" y="1"/>
                    <a:pt x="2870" y="437"/>
                    <a:pt x="1964" y="1312"/>
                  </a:cubicBezTo>
                  <a:cubicBezTo>
                    <a:pt x="64" y="3086"/>
                    <a:pt x="1" y="6063"/>
                    <a:pt x="1806" y="7931"/>
                  </a:cubicBezTo>
                  <a:cubicBezTo>
                    <a:pt x="2719" y="8910"/>
                    <a:pt x="3951" y="9401"/>
                    <a:pt x="5187" y="9401"/>
                  </a:cubicBezTo>
                  <a:cubicBezTo>
                    <a:pt x="6351" y="9401"/>
                    <a:pt x="7518" y="8965"/>
                    <a:pt x="8425" y="8090"/>
                  </a:cubicBezTo>
                  <a:cubicBezTo>
                    <a:pt x="10325" y="6316"/>
                    <a:pt x="10388" y="3339"/>
                    <a:pt x="8583" y="1471"/>
                  </a:cubicBezTo>
                  <a:cubicBezTo>
                    <a:pt x="7670" y="492"/>
                    <a:pt x="6437" y="1"/>
                    <a:pt x="5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zh-TW" altLang="en-US" sz="1200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Fira Sans"/>
                  <a:sym typeface="Fira Sans"/>
                </a:rPr>
                <a:t>８</a:t>
              </a:r>
              <a:endParaRPr sz="1200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ira Sans"/>
                <a:sym typeface="Fira Sans"/>
              </a:endParaRPr>
            </a:p>
          </p:txBody>
        </p:sp>
        <p:pic>
          <p:nvPicPr>
            <p:cNvPr id="71" name="Picture 2" descr="Isometric city elements collection with benches trash bins plants poles lanterns traffic light fountain road signs isolated Free Vector">
              <a:extLst>
                <a:ext uri="{FF2B5EF4-FFF2-40B4-BE49-F238E27FC236}">
                  <a16:creationId xmlns:a16="http://schemas.microsoft.com/office/drawing/2014/main" id="{443CA8D2-680F-447F-B9E0-599E232445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1" b="89552" l="9633" r="899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828191">
              <a:off x="4443032" y="3828869"/>
              <a:ext cx="1957727" cy="1205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Google Shape;308;p16">
              <a:extLst>
                <a:ext uri="{FF2B5EF4-FFF2-40B4-BE49-F238E27FC236}">
                  <a16:creationId xmlns:a16="http://schemas.microsoft.com/office/drawing/2014/main" id="{01957031-9969-4DB6-B683-DFBF8E82AD79}"/>
                </a:ext>
              </a:extLst>
            </p:cNvPr>
            <p:cNvSpPr txBox="1"/>
            <p:nvPr/>
          </p:nvSpPr>
          <p:spPr>
            <a:xfrm>
              <a:off x="2722055" y="4595278"/>
              <a:ext cx="962989" cy="391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zh-TW" altLang="en-US" sz="1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康樂</a:t>
              </a:r>
              <a:r>
                <a:rPr lang="en-US" altLang="zh-TW" sz="1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181K+900</a:t>
              </a:r>
              <a:endParaRPr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Fira Sans Extra Condensed"/>
              </a:endParaRPr>
            </a:p>
          </p:txBody>
        </p:sp>
        <p:sp>
          <p:nvSpPr>
            <p:cNvPr id="73" name="Google Shape;308;p16">
              <a:extLst>
                <a:ext uri="{FF2B5EF4-FFF2-40B4-BE49-F238E27FC236}">
                  <a16:creationId xmlns:a16="http://schemas.microsoft.com/office/drawing/2014/main" id="{8911FED5-97A7-4BB7-B8E7-0A5F6EA2D36D}"/>
                </a:ext>
              </a:extLst>
            </p:cNvPr>
            <p:cNvSpPr txBox="1"/>
            <p:nvPr/>
          </p:nvSpPr>
          <p:spPr>
            <a:xfrm>
              <a:off x="4382701" y="4639078"/>
              <a:ext cx="962989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en-US" altLang="zh-TW" sz="1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193</a:t>
              </a:r>
              <a:r>
                <a:rPr lang="zh-TW" altLang="en-US" sz="1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縣道</a:t>
              </a:r>
              <a:endPara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  <a:p>
              <a:pPr defTabSz="914378">
                <a:buClr>
                  <a:srgbClr val="000000"/>
                </a:buClr>
              </a:pPr>
              <a:r>
                <a:rPr lang="en-US" altLang="zh-TW" sz="1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176K+200</a:t>
              </a:r>
              <a:endParaRPr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Fira Sans Extra Condensed"/>
              </a:endParaRPr>
            </a:p>
          </p:txBody>
        </p:sp>
      </p:grpSp>
      <p:grpSp>
        <p:nvGrpSpPr>
          <p:cNvPr id="76" name="Google Shape;2466;p58">
            <a:extLst>
              <a:ext uri="{FF2B5EF4-FFF2-40B4-BE49-F238E27FC236}">
                <a16:creationId xmlns:a16="http://schemas.microsoft.com/office/drawing/2014/main" id="{5B2A1C40-93A2-42FB-A3BD-DA2F74A6CAF7}"/>
              </a:ext>
            </a:extLst>
          </p:cNvPr>
          <p:cNvGrpSpPr/>
          <p:nvPr/>
        </p:nvGrpSpPr>
        <p:grpSpPr>
          <a:xfrm>
            <a:off x="3204358" y="4561976"/>
            <a:ext cx="1057161" cy="419063"/>
            <a:chOff x="5960495" y="2153863"/>
            <a:chExt cx="3534707" cy="495487"/>
          </a:xfrm>
        </p:grpSpPr>
        <p:sp>
          <p:nvSpPr>
            <p:cNvPr id="77" name="Google Shape;2467;p58">
              <a:extLst>
                <a:ext uri="{FF2B5EF4-FFF2-40B4-BE49-F238E27FC236}">
                  <a16:creationId xmlns:a16="http://schemas.microsoft.com/office/drawing/2014/main" id="{A8B903B5-C6F1-46BF-8F7D-FD80BEA7A94B}"/>
                </a:ext>
              </a:extLst>
            </p:cNvPr>
            <p:cNvSpPr/>
            <p:nvPr/>
          </p:nvSpPr>
          <p:spPr>
            <a:xfrm>
              <a:off x="6021446" y="2153863"/>
              <a:ext cx="3259576" cy="220765"/>
            </a:xfrm>
            <a:custGeom>
              <a:avLst/>
              <a:gdLst/>
              <a:ahLst/>
              <a:cxnLst/>
              <a:rect l="l" t="t" r="r" b="b"/>
              <a:pathLst>
                <a:path w="32675" h="5810" extrusionOk="0">
                  <a:moveTo>
                    <a:pt x="30614" y="1"/>
                  </a:moveTo>
                  <a:cubicBezTo>
                    <a:pt x="30548" y="1"/>
                    <a:pt x="30480" y="4"/>
                    <a:pt x="30410" y="11"/>
                  </a:cubicBezTo>
                  <a:lnTo>
                    <a:pt x="30410" y="11"/>
                  </a:lnTo>
                  <a:lnTo>
                    <a:pt x="30410" y="11"/>
                  </a:lnTo>
                  <a:lnTo>
                    <a:pt x="28330" y="186"/>
                  </a:lnTo>
                  <a:cubicBezTo>
                    <a:pt x="28200" y="197"/>
                    <a:pt x="28078" y="220"/>
                    <a:pt x="27966" y="252"/>
                  </a:cubicBezTo>
                  <a:lnTo>
                    <a:pt x="27966" y="252"/>
                  </a:lnTo>
                  <a:lnTo>
                    <a:pt x="1989" y="2818"/>
                  </a:lnTo>
                  <a:cubicBezTo>
                    <a:pt x="1" y="3012"/>
                    <a:pt x="100" y="5810"/>
                    <a:pt x="2061" y="5810"/>
                  </a:cubicBezTo>
                  <a:cubicBezTo>
                    <a:pt x="2127" y="5810"/>
                    <a:pt x="2195" y="5807"/>
                    <a:pt x="2265" y="5800"/>
                  </a:cubicBezTo>
                  <a:cubicBezTo>
                    <a:pt x="11738" y="4848"/>
                    <a:pt x="21212" y="3920"/>
                    <a:pt x="30686" y="2993"/>
                  </a:cubicBezTo>
                  <a:cubicBezTo>
                    <a:pt x="32674" y="2799"/>
                    <a:pt x="32575" y="1"/>
                    <a:pt x="3061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468;p58">
              <a:extLst>
                <a:ext uri="{FF2B5EF4-FFF2-40B4-BE49-F238E27FC236}">
                  <a16:creationId xmlns:a16="http://schemas.microsoft.com/office/drawing/2014/main" id="{C5B975ED-FB36-476E-9594-3F9ACE68EBDA}"/>
                </a:ext>
              </a:extLst>
            </p:cNvPr>
            <p:cNvSpPr/>
            <p:nvPr/>
          </p:nvSpPr>
          <p:spPr>
            <a:xfrm>
              <a:off x="6109832" y="2223513"/>
              <a:ext cx="3185357" cy="196485"/>
            </a:xfrm>
            <a:custGeom>
              <a:avLst/>
              <a:gdLst/>
              <a:ahLst/>
              <a:cxnLst/>
              <a:rect l="l" t="t" r="r" b="b"/>
              <a:pathLst>
                <a:path w="31931" h="5171" extrusionOk="0">
                  <a:moveTo>
                    <a:pt x="29692" y="0"/>
                  </a:moveTo>
                  <a:cubicBezTo>
                    <a:pt x="29262" y="0"/>
                    <a:pt x="28841" y="143"/>
                    <a:pt x="28521" y="458"/>
                  </a:cubicBezTo>
                  <a:lnTo>
                    <a:pt x="28521" y="458"/>
                  </a:lnTo>
                  <a:cubicBezTo>
                    <a:pt x="26855" y="717"/>
                    <a:pt x="25061" y="686"/>
                    <a:pt x="23409" y="834"/>
                  </a:cubicBezTo>
                  <a:cubicBezTo>
                    <a:pt x="20928" y="1035"/>
                    <a:pt x="18447" y="1235"/>
                    <a:pt x="15990" y="1461"/>
                  </a:cubicBezTo>
                  <a:cubicBezTo>
                    <a:pt x="11958" y="1784"/>
                    <a:pt x="7925" y="2108"/>
                    <a:pt x="3893" y="2415"/>
                  </a:cubicBezTo>
                  <a:lnTo>
                    <a:pt x="3893" y="2415"/>
                  </a:lnTo>
                  <a:cubicBezTo>
                    <a:pt x="3677" y="2329"/>
                    <a:pt x="3447" y="2279"/>
                    <a:pt x="3219" y="2279"/>
                  </a:cubicBezTo>
                  <a:cubicBezTo>
                    <a:pt x="3010" y="2279"/>
                    <a:pt x="2803" y="2320"/>
                    <a:pt x="2607" y="2413"/>
                  </a:cubicBezTo>
                  <a:cubicBezTo>
                    <a:pt x="2550" y="2451"/>
                    <a:pt x="2478" y="2489"/>
                    <a:pt x="2414" y="2527"/>
                  </a:cubicBezTo>
                  <a:lnTo>
                    <a:pt x="2414" y="2527"/>
                  </a:lnTo>
                  <a:cubicBezTo>
                    <a:pt x="2253" y="2539"/>
                    <a:pt x="2092" y="2551"/>
                    <a:pt x="1930" y="2564"/>
                  </a:cubicBezTo>
                  <a:cubicBezTo>
                    <a:pt x="0" y="2714"/>
                    <a:pt x="903" y="5170"/>
                    <a:pt x="2482" y="5170"/>
                  </a:cubicBezTo>
                  <a:cubicBezTo>
                    <a:pt x="2634" y="5170"/>
                    <a:pt x="2774" y="5169"/>
                    <a:pt x="2906" y="5164"/>
                  </a:cubicBezTo>
                  <a:lnTo>
                    <a:pt x="2906" y="5164"/>
                  </a:lnTo>
                  <a:cubicBezTo>
                    <a:pt x="2907" y="5166"/>
                    <a:pt x="2907" y="5168"/>
                    <a:pt x="2908" y="5170"/>
                  </a:cubicBezTo>
                  <a:cubicBezTo>
                    <a:pt x="8146" y="4769"/>
                    <a:pt x="13359" y="4343"/>
                    <a:pt x="18597" y="3917"/>
                  </a:cubicBezTo>
                  <a:cubicBezTo>
                    <a:pt x="21078" y="3716"/>
                    <a:pt x="23559" y="3491"/>
                    <a:pt x="26041" y="3290"/>
                  </a:cubicBezTo>
                  <a:cubicBezTo>
                    <a:pt x="27619" y="3165"/>
                    <a:pt x="30351" y="3541"/>
                    <a:pt x="31504" y="2213"/>
                  </a:cubicBezTo>
                  <a:cubicBezTo>
                    <a:pt x="31930" y="1711"/>
                    <a:pt x="31604" y="985"/>
                    <a:pt x="31178" y="609"/>
                  </a:cubicBezTo>
                  <a:cubicBezTo>
                    <a:pt x="31153" y="584"/>
                    <a:pt x="31103" y="533"/>
                    <a:pt x="31053" y="508"/>
                  </a:cubicBezTo>
                  <a:cubicBezTo>
                    <a:pt x="30676" y="184"/>
                    <a:pt x="30178" y="0"/>
                    <a:pt x="2969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469;p58">
              <a:extLst>
                <a:ext uri="{FF2B5EF4-FFF2-40B4-BE49-F238E27FC236}">
                  <a16:creationId xmlns:a16="http://schemas.microsoft.com/office/drawing/2014/main" id="{849E2E96-966C-4777-A8A1-981F0AA4EFC8}"/>
                </a:ext>
              </a:extLst>
            </p:cNvPr>
            <p:cNvSpPr/>
            <p:nvPr/>
          </p:nvSpPr>
          <p:spPr>
            <a:xfrm>
              <a:off x="6066337" y="2300001"/>
              <a:ext cx="3428865" cy="152446"/>
            </a:xfrm>
            <a:custGeom>
              <a:avLst/>
              <a:gdLst/>
              <a:ahLst/>
              <a:cxnLst/>
              <a:rect l="l" t="t" r="r" b="b"/>
              <a:pathLst>
                <a:path w="34372" h="4012" extrusionOk="0">
                  <a:moveTo>
                    <a:pt x="31734" y="0"/>
                  </a:moveTo>
                  <a:cubicBezTo>
                    <a:pt x="31607" y="0"/>
                    <a:pt x="31483" y="8"/>
                    <a:pt x="31364" y="24"/>
                  </a:cubicBezTo>
                  <a:cubicBezTo>
                    <a:pt x="31276" y="34"/>
                    <a:pt x="31188" y="44"/>
                    <a:pt x="31100" y="54"/>
                  </a:cubicBezTo>
                  <a:lnTo>
                    <a:pt x="31100" y="54"/>
                  </a:lnTo>
                  <a:cubicBezTo>
                    <a:pt x="31096" y="52"/>
                    <a:pt x="31092" y="51"/>
                    <a:pt x="31088" y="49"/>
                  </a:cubicBezTo>
                  <a:cubicBezTo>
                    <a:pt x="31067" y="54"/>
                    <a:pt x="31046" y="58"/>
                    <a:pt x="31025" y="63"/>
                  </a:cubicBezTo>
                  <a:lnTo>
                    <a:pt x="31025" y="63"/>
                  </a:lnTo>
                  <a:cubicBezTo>
                    <a:pt x="21187" y="1175"/>
                    <a:pt x="11326" y="2165"/>
                    <a:pt x="1464" y="3032"/>
                  </a:cubicBezTo>
                  <a:cubicBezTo>
                    <a:pt x="1" y="3154"/>
                    <a:pt x="2951" y="4011"/>
                    <a:pt x="3642" y="4011"/>
                  </a:cubicBezTo>
                  <a:cubicBezTo>
                    <a:pt x="3661" y="4011"/>
                    <a:pt x="3679" y="4011"/>
                    <a:pt x="3694" y="4009"/>
                  </a:cubicBezTo>
                  <a:cubicBezTo>
                    <a:pt x="13102" y="3182"/>
                    <a:pt x="22486" y="2243"/>
                    <a:pt x="31870" y="1193"/>
                  </a:cubicBezTo>
                  <a:lnTo>
                    <a:pt x="31870" y="1193"/>
                  </a:lnTo>
                  <a:cubicBezTo>
                    <a:pt x="31983" y="1203"/>
                    <a:pt x="32095" y="1208"/>
                    <a:pt x="32207" y="1208"/>
                  </a:cubicBezTo>
                  <a:cubicBezTo>
                    <a:pt x="32407" y="1208"/>
                    <a:pt x="32604" y="1191"/>
                    <a:pt x="32792" y="1152"/>
                  </a:cubicBezTo>
                  <a:cubicBezTo>
                    <a:pt x="33143" y="1102"/>
                    <a:pt x="33494" y="1027"/>
                    <a:pt x="33845" y="977"/>
                  </a:cubicBezTo>
                  <a:cubicBezTo>
                    <a:pt x="34371" y="876"/>
                    <a:pt x="33920" y="551"/>
                    <a:pt x="33670" y="450"/>
                  </a:cubicBezTo>
                  <a:cubicBezTo>
                    <a:pt x="33104" y="199"/>
                    <a:pt x="32381" y="0"/>
                    <a:pt x="3173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470;p58">
              <a:extLst>
                <a:ext uri="{FF2B5EF4-FFF2-40B4-BE49-F238E27FC236}">
                  <a16:creationId xmlns:a16="http://schemas.microsoft.com/office/drawing/2014/main" id="{77183BFB-BEE4-441B-B3B2-3B576054B705}"/>
                </a:ext>
              </a:extLst>
            </p:cNvPr>
            <p:cNvSpPr/>
            <p:nvPr/>
          </p:nvSpPr>
          <p:spPr>
            <a:xfrm>
              <a:off x="6122301" y="2356770"/>
              <a:ext cx="3065348" cy="127634"/>
            </a:xfrm>
            <a:custGeom>
              <a:avLst/>
              <a:gdLst/>
              <a:ahLst/>
              <a:cxnLst/>
              <a:rect l="l" t="t" r="r" b="b"/>
              <a:pathLst>
                <a:path w="30728" h="3359" extrusionOk="0">
                  <a:moveTo>
                    <a:pt x="27647" y="0"/>
                  </a:moveTo>
                  <a:cubicBezTo>
                    <a:pt x="27595" y="0"/>
                    <a:pt x="27544" y="3"/>
                    <a:pt x="27494" y="9"/>
                  </a:cubicBezTo>
                  <a:cubicBezTo>
                    <a:pt x="18372" y="1212"/>
                    <a:pt x="9199" y="1839"/>
                    <a:pt x="1" y="1914"/>
                  </a:cubicBezTo>
                  <a:cubicBezTo>
                    <a:pt x="151" y="1914"/>
                    <a:pt x="1930" y="3016"/>
                    <a:pt x="2532" y="3142"/>
                  </a:cubicBezTo>
                  <a:cubicBezTo>
                    <a:pt x="2783" y="3192"/>
                    <a:pt x="3033" y="3242"/>
                    <a:pt x="3309" y="3317"/>
                  </a:cubicBezTo>
                  <a:cubicBezTo>
                    <a:pt x="3433" y="3345"/>
                    <a:pt x="3533" y="3358"/>
                    <a:pt x="3608" y="3358"/>
                  </a:cubicBezTo>
                  <a:cubicBezTo>
                    <a:pt x="3777" y="3358"/>
                    <a:pt x="3816" y="3292"/>
                    <a:pt x="3714" y="3186"/>
                  </a:cubicBezTo>
                  <a:lnTo>
                    <a:pt x="3714" y="3186"/>
                  </a:lnTo>
                  <a:cubicBezTo>
                    <a:pt x="12659" y="3106"/>
                    <a:pt x="21579" y="2457"/>
                    <a:pt x="30452" y="1287"/>
                  </a:cubicBezTo>
                  <a:cubicBezTo>
                    <a:pt x="30728" y="1262"/>
                    <a:pt x="29550" y="635"/>
                    <a:pt x="29474" y="585"/>
                  </a:cubicBezTo>
                  <a:cubicBezTo>
                    <a:pt x="28990" y="378"/>
                    <a:pt x="28251" y="0"/>
                    <a:pt x="276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471;p58">
              <a:extLst>
                <a:ext uri="{FF2B5EF4-FFF2-40B4-BE49-F238E27FC236}">
                  <a16:creationId xmlns:a16="http://schemas.microsoft.com/office/drawing/2014/main" id="{EE73CFB0-E7E7-43F0-AED5-653990B874AC}"/>
                </a:ext>
              </a:extLst>
            </p:cNvPr>
            <p:cNvSpPr/>
            <p:nvPr/>
          </p:nvSpPr>
          <p:spPr>
            <a:xfrm>
              <a:off x="5990023" y="2375009"/>
              <a:ext cx="3315341" cy="274342"/>
            </a:xfrm>
            <a:custGeom>
              <a:avLst/>
              <a:gdLst/>
              <a:ahLst/>
              <a:cxnLst/>
              <a:rect l="l" t="t" r="r" b="b"/>
              <a:pathLst>
                <a:path w="33234" h="7220" extrusionOk="0">
                  <a:moveTo>
                    <a:pt x="31326" y="1"/>
                  </a:moveTo>
                  <a:cubicBezTo>
                    <a:pt x="31278" y="1"/>
                    <a:pt x="31228" y="2"/>
                    <a:pt x="31176" y="5"/>
                  </a:cubicBezTo>
                  <a:cubicBezTo>
                    <a:pt x="31034" y="14"/>
                    <a:pt x="30892" y="22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21994" y="549"/>
                    <a:pt x="13215" y="1092"/>
                    <a:pt x="4459" y="1634"/>
                  </a:cubicBezTo>
                  <a:cubicBezTo>
                    <a:pt x="3043" y="1714"/>
                    <a:pt x="2088" y="3524"/>
                    <a:pt x="2855" y="4184"/>
                  </a:cubicBezTo>
                  <a:lnTo>
                    <a:pt x="2855" y="4184"/>
                  </a:lnTo>
                  <a:cubicBezTo>
                    <a:pt x="2545" y="4258"/>
                    <a:pt x="2237" y="4335"/>
                    <a:pt x="1928" y="4416"/>
                  </a:cubicBezTo>
                  <a:cubicBezTo>
                    <a:pt x="215" y="4850"/>
                    <a:pt x="1" y="7219"/>
                    <a:pt x="1588" y="7219"/>
                  </a:cubicBezTo>
                  <a:cubicBezTo>
                    <a:pt x="1743" y="7219"/>
                    <a:pt x="1914" y="7197"/>
                    <a:pt x="2104" y="7148"/>
                  </a:cubicBezTo>
                  <a:cubicBezTo>
                    <a:pt x="11552" y="4667"/>
                    <a:pt x="21527" y="5544"/>
                    <a:pt x="30926" y="2762"/>
                  </a:cubicBezTo>
                  <a:cubicBezTo>
                    <a:pt x="32270" y="2371"/>
                    <a:pt x="33233" y="1"/>
                    <a:pt x="313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472;p58">
              <a:extLst>
                <a:ext uri="{FF2B5EF4-FFF2-40B4-BE49-F238E27FC236}">
                  <a16:creationId xmlns:a16="http://schemas.microsoft.com/office/drawing/2014/main" id="{8FFBAF10-A357-414C-B676-005C861F4AB3}"/>
                </a:ext>
              </a:extLst>
            </p:cNvPr>
            <p:cNvSpPr/>
            <p:nvPr/>
          </p:nvSpPr>
          <p:spPr>
            <a:xfrm>
              <a:off x="5960495" y="2494207"/>
              <a:ext cx="3260275" cy="120072"/>
            </a:xfrm>
            <a:custGeom>
              <a:avLst/>
              <a:gdLst/>
              <a:ahLst/>
              <a:cxnLst/>
              <a:rect l="l" t="t" r="r" b="b"/>
              <a:pathLst>
                <a:path w="32682" h="3160" extrusionOk="0">
                  <a:moveTo>
                    <a:pt x="29390" y="0"/>
                  </a:moveTo>
                  <a:cubicBezTo>
                    <a:pt x="29382" y="0"/>
                    <a:pt x="29374" y="1"/>
                    <a:pt x="29367" y="1"/>
                  </a:cubicBezTo>
                  <a:cubicBezTo>
                    <a:pt x="20294" y="477"/>
                    <a:pt x="11222" y="953"/>
                    <a:pt x="2149" y="1404"/>
                  </a:cubicBezTo>
                  <a:cubicBezTo>
                    <a:pt x="1" y="1528"/>
                    <a:pt x="2232" y="3160"/>
                    <a:pt x="3425" y="3160"/>
                  </a:cubicBezTo>
                  <a:cubicBezTo>
                    <a:pt x="3442" y="3160"/>
                    <a:pt x="3460" y="3160"/>
                    <a:pt x="3477" y="3159"/>
                  </a:cubicBezTo>
                  <a:cubicBezTo>
                    <a:pt x="11910" y="2716"/>
                    <a:pt x="20343" y="2274"/>
                    <a:pt x="28776" y="1831"/>
                  </a:cubicBezTo>
                  <a:lnTo>
                    <a:pt x="28776" y="1831"/>
                  </a:lnTo>
                  <a:cubicBezTo>
                    <a:pt x="29195" y="1987"/>
                    <a:pt x="29661" y="2088"/>
                    <a:pt x="30045" y="2088"/>
                  </a:cubicBezTo>
                  <a:cubicBezTo>
                    <a:pt x="30263" y="2088"/>
                    <a:pt x="30455" y="2055"/>
                    <a:pt x="30595" y="1981"/>
                  </a:cubicBezTo>
                  <a:cubicBezTo>
                    <a:pt x="30846" y="1856"/>
                    <a:pt x="31096" y="1730"/>
                    <a:pt x="31347" y="1580"/>
                  </a:cubicBezTo>
                  <a:cubicBezTo>
                    <a:pt x="32682" y="863"/>
                    <a:pt x="29947" y="0"/>
                    <a:pt x="2939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473;p58">
              <a:extLst>
                <a:ext uri="{FF2B5EF4-FFF2-40B4-BE49-F238E27FC236}">
                  <a16:creationId xmlns:a16="http://schemas.microsoft.com/office/drawing/2014/main" id="{97BC7BC4-573D-4052-8F4C-9295F65A99C9}"/>
                </a:ext>
              </a:extLst>
            </p:cNvPr>
            <p:cNvSpPr/>
            <p:nvPr/>
          </p:nvSpPr>
          <p:spPr>
            <a:xfrm>
              <a:off x="6122301" y="2432390"/>
              <a:ext cx="3021256" cy="185048"/>
            </a:xfrm>
            <a:custGeom>
              <a:avLst/>
              <a:gdLst/>
              <a:ahLst/>
              <a:cxnLst/>
              <a:rect l="l" t="t" r="r" b="b"/>
              <a:pathLst>
                <a:path w="30286" h="4870" extrusionOk="0">
                  <a:moveTo>
                    <a:pt x="28493" y="1"/>
                  </a:moveTo>
                  <a:cubicBezTo>
                    <a:pt x="28461" y="1"/>
                    <a:pt x="28429" y="3"/>
                    <a:pt x="28397" y="8"/>
                  </a:cubicBezTo>
                  <a:cubicBezTo>
                    <a:pt x="19399" y="1311"/>
                    <a:pt x="10377" y="1737"/>
                    <a:pt x="1279" y="1762"/>
                  </a:cubicBezTo>
                  <a:cubicBezTo>
                    <a:pt x="1" y="1762"/>
                    <a:pt x="1153" y="4870"/>
                    <a:pt x="2281" y="4870"/>
                  </a:cubicBezTo>
                  <a:cubicBezTo>
                    <a:pt x="10690" y="4847"/>
                    <a:pt x="19035" y="4481"/>
                    <a:pt x="27355" y="3377"/>
                  </a:cubicBezTo>
                  <a:lnTo>
                    <a:pt x="27355" y="3377"/>
                  </a:lnTo>
                  <a:cubicBezTo>
                    <a:pt x="27588" y="3629"/>
                    <a:pt x="27849" y="3792"/>
                    <a:pt x="28107" y="3792"/>
                  </a:cubicBezTo>
                  <a:cubicBezTo>
                    <a:pt x="28112" y="3792"/>
                    <a:pt x="28117" y="3792"/>
                    <a:pt x="28121" y="3792"/>
                  </a:cubicBezTo>
                  <a:cubicBezTo>
                    <a:pt x="28948" y="3767"/>
                    <a:pt x="29349" y="3567"/>
                    <a:pt x="29800" y="2890"/>
                  </a:cubicBezTo>
                  <a:cubicBezTo>
                    <a:pt x="30286" y="2186"/>
                    <a:pt x="29478" y="1"/>
                    <a:pt x="284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4" name="Google Shape;2475;p58">
            <a:extLst>
              <a:ext uri="{FF2B5EF4-FFF2-40B4-BE49-F238E27FC236}">
                <a16:creationId xmlns:a16="http://schemas.microsoft.com/office/drawing/2014/main" id="{BEFFAA19-83CE-4CAB-A26D-6AF7FD39BC0E}"/>
              </a:ext>
            </a:extLst>
          </p:cNvPr>
          <p:cNvSpPr txBox="1">
            <a:spLocks/>
          </p:cNvSpPr>
          <p:nvPr/>
        </p:nvSpPr>
        <p:spPr>
          <a:xfrm>
            <a:off x="3240911" y="4459682"/>
            <a:ext cx="972262" cy="44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6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pPr defTabSz="914378">
              <a:buClr>
                <a:srgbClr val="1C4587"/>
              </a:buClr>
              <a:defRPr/>
            </a:pPr>
            <a:r>
              <a:rPr lang="en-US" sz="1400" kern="0" dirty="0">
                <a:solidFill>
                  <a:srgbClr val="0066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</a:rPr>
              <a:t>6KM</a:t>
            </a:r>
          </a:p>
          <a:p>
            <a:pPr defTabSz="914378">
              <a:buClr>
                <a:srgbClr val="1C4587"/>
              </a:buClr>
              <a:defRPr/>
            </a:pPr>
            <a:r>
              <a:rPr lang="en-US" altLang="zh-TW" sz="1400" kern="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</a:rPr>
              <a:t>(5G</a:t>
            </a:r>
            <a:r>
              <a:rPr lang="zh-TW" altLang="en-US" sz="1400" kern="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</a:rPr>
              <a:t>公網</a:t>
            </a:r>
            <a:r>
              <a:rPr lang="en-US" altLang="zh-TW" sz="1400" kern="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</a:rPr>
              <a:t>)</a:t>
            </a:r>
            <a:endParaRPr lang="en-US" sz="1400" kern="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</a:endParaRPr>
          </a:p>
        </p:txBody>
      </p:sp>
      <p:grpSp>
        <p:nvGrpSpPr>
          <p:cNvPr id="85" name="Google Shape;2466;p58">
            <a:extLst>
              <a:ext uri="{FF2B5EF4-FFF2-40B4-BE49-F238E27FC236}">
                <a16:creationId xmlns:a16="http://schemas.microsoft.com/office/drawing/2014/main" id="{17661594-988D-4880-B943-527B4ACE7CA8}"/>
              </a:ext>
            </a:extLst>
          </p:cNvPr>
          <p:cNvGrpSpPr/>
          <p:nvPr/>
        </p:nvGrpSpPr>
        <p:grpSpPr>
          <a:xfrm>
            <a:off x="4900906" y="4561976"/>
            <a:ext cx="1057161" cy="419063"/>
            <a:chOff x="5960495" y="2153863"/>
            <a:chExt cx="3534707" cy="495487"/>
          </a:xfrm>
        </p:grpSpPr>
        <p:sp>
          <p:nvSpPr>
            <p:cNvPr id="86" name="Google Shape;2467;p58">
              <a:extLst>
                <a:ext uri="{FF2B5EF4-FFF2-40B4-BE49-F238E27FC236}">
                  <a16:creationId xmlns:a16="http://schemas.microsoft.com/office/drawing/2014/main" id="{C4131A55-B20D-4B3A-8466-3027A395B652}"/>
                </a:ext>
              </a:extLst>
            </p:cNvPr>
            <p:cNvSpPr/>
            <p:nvPr/>
          </p:nvSpPr>
          <p:spPr>
            <a:xfrm>
              <a:off x="6021446" y="2153863"/>
              <a:ext cx="3259576" cy="220765"/>
            </a:xfrm>
            <a:custGeom>
              <a:avLst/>
              <a:gdLst/>
              <a:ahLst/>
              <a:cxnLst/>
              <a:rect l="l" t="t" r="r" b="b"/>
              <a:pathLst>
                <a:path w="32675" h="5810" extrusionOk="0">
                  <a:moveTo>
                    <a:pt x="30614" y="1"/>
                  </a:moveTo>
                  <a:cubicBezTo>
                    <a:pt x="30548" y="1"/>
                    <a:pt x="30480" y="4"/>
                    <a:pt x="30410" y="11"/>
                  </a:cubicBezTo>
                  <a:lnTo>
                    <a:pt x="30410" y="11"/>
                  </a:lnTo>
                  <a:lnTo>
                    <a:pt x="30410" y="11"/>
                  </a:lnTo>
                  <a:lnTo>
                    <a:pt x="28330" y="186"/>
                  </a:lnTo>
                  <a:cubicBezTo>
                    <a:pt x="28200" y="197"/>
                    <a:pt x="28078" y="220"/>
                    <a:pt x="27966" y="252"/>
                  </a:cubicBezTo>
                  <a:lnTo>
                    <a:pt x="27966" y="252"/>
                  </a:lnTo>
                  <a:lnTo>
                    <a:pt x="1989" y="2818"/>
                  </a:lnTo>
                  <a:cubicBezTo>
                    <a:pt x="1" y="3012"/>
                    <a:pt x="100" y="5810"/>
                    <a:pt x="2061" y="5810"/>
                  </a:cubicBezTo>
                  <a:cubicBezTo>
                    <a:pt x="2127" y="5810"/>
                    <a:pt x="2195" y="5807"/>
                    <a:pt x="2265" y="5800"/>
                  </a:cubicBezTo>
                  <a:cubicBezTo>
                    <a:pt x="11738" y="4848"/>
                    <a:pt x="21212" y="3920"/>
                    <a:pt x="30686" y="2993"/>
                  </a:cubicBezTo>
                  <a:cubicBezTo>
                    <a:pt x="32674" y="2799"/>
                    <a:pt x="32575" y="1"/>
                    <a:pt x="3061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468;p58">
              <a:extLst>
                <a:ext uri="{FF2B5EF4-FFF2-40B4-BE49-F238E27FC236}">
                  <a16:creationId xmlns:a16="http://schemas.microsoft.com/office/drawing/2014/main" id="{A11ED2DA-BF58-4272-98A6-93145C3D5B1D}"/>
                </a:ext>
              </a:extLst>
            </p:cNvPr>
            <p:cNvSpPr/>
            <p:nvPr/>
          </p:nvSpPr>
          <p:spPr>
            <a:xfrm>
              <a:off x="6109832" y="2223513"/>
              <a:ext cx="3185357" cy="196485"/>
            </a:xfrm>
            <a:custGeom>
              <a:avLst/>
              <a:gdLst/>
              <a:ahLst/>
              <a:cxnLst/>
              <a:rect l="l" t="t" r="r" b="b"/>
              <a:pathLst>
                <a:path w="31931" h="5171" extrusionOk="0">
                  <a:moveTo>
                    <a:pt x="29692" y="0"/>
                  </a:moveTo>
                  <a:cubicBezTo>
                    <a:pt x="29262" y="0"/>
                    <a:pt x="28841" y="143"/>
                    <a:pt x="28521" y="458"/>
                  </a:cubicBezTo>
                  <a:lnTo>
                    <a:pt x="28521" y="458"/>
                  </a:lnTo>
                  <a:cubicBezTo>
                    <a:pt x="26855" y="717"/>
                    <a:pt x="25061" y="686"/>
                    <a:pt x="23409" y="834"/>
                  </a:cubicBezTo>
                  <a:cubicBezTo>
                    <a:pt x="20928" y="1035"/>
                    <a:pt x="18447" y="1235"/>
                    <a:pt x="15990" y="1461"/>
                  </a:cubicBezTo>
                  <a:cubicBezTo>
                    <a:pt x="11958" y="1784"/>
                    <a:pt x="7925" y="2108"/>
                    <a:pt x="3893" y="2415"/>
                  </a:cubicBezTo>
                  <a:lnTo>
                    <a:pt x="3893" y="2415"/>
                  </a:lnTo>
                  <a:cubicBezTo>
                    <a:pt x="3677" y="2329"/>
                    <a:pt x="3447" y="2279"/>
                    <a:pt x="3219" y="2279"/>
                  </a:cubicBezTo>
                  <a:cubicBezTo>
                    <a:pt x="3010" y="2279"/>
                    <a:pt x="2803" y="2320"/>
                    <a:pt x="2607" y="2413"/>
                  </a:cubicBezTo>
                  <a:cubicBezTo>
                    <a:pt x="2550" y="2451"/>
                    <a:pt x="2478" y="2489"/>
                    <a:pt x="2414" y="2527"/>
                  </a:cubicBezTo>
                  <a:lnTo>
                    <a:pt x="2414" y="2527"/>
                  </a:lnTo>
                  <a:cubicBezTo>
                    <a:pt x="2253" y="2539"/>
                    <a:pt x="2092" y="2551"/>
                    <a:pt x="1930" y="2564"/>
                  </a:cubicBezTo>
                  <a:cubicBezTo>
                    <a:pt x="0" y="2714"/>
                    <a:pt x="903" y="5170"/>
                    <a:pt x="2482" y="5170"/>
                  </a:cubicBezTo>
                  <a:cubicBezTo>
                    <a:pt x="2634" y="5170"/>
                    <a:pt x="2774" y="5169"/>
                    <a:pt x="2906" y="5164"/>
                  </a:cubicBezTo>
                  <a:lnTo>
                    <a:pt x="2906" y="5164"/>
                  </a:lnTo>
                  <a:cubicBezTo>
                    <a:pt x="2907" y="5166"/>
                    <a:pt x="2907" y="5168"/>
                    <a:pt x="2908" y="5170"/>
                  </a:cubicBezTo>
                  <a:cubicBezTo>
                    <a:pt x="8146" y="4769"/>
                    <a:pt x="13359" y="4343"/>
                    <a:pt x="18597" y="3917"/>
                  </a:cubicBezTo>
                  <a:cubicBezTo>
                    <a:pt x="21078" y="3716"/>
                    <a:pt x="23559" y="3491"/>
                    <a:pt x="26041" y="3290"/>
                  </a:cubicBezTo>
                  <a:cubicBezTo>
                    <a:pt x="27619" y="3165"/>
                    <a:pt x="30351" y="3541"/>
                    <a:pt x="31504" y="2213"/>
                  </a:cubicBezTo>
                  <a:cubicBezTo>
                    <a:pt x="31930" y="1711"/>
                    <a:pt x="31604" y="985"/>
                    <a:pt x="31178" y="609"/>
                  </a:cubicBezTo>
                  <a:cubicBezTo>
                    <a:pt x="31153" y="584"/>
                    <a:pt x="31103" y="533"/>
                    <a:pt x="31053" y="508"/>
                  </a:cubicBezTo>
                  <a:cubicBezTo>
                    <a:pt x="30676" y="184"/>
                    <a:pt x="30178" y="0"/>
                    <a:pt x="2969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469;p58">
              <a:extLst>
                <a:ext uri="{FF2B5EF4-FFF2-40B4-BE49-F238E27FC236}">
                  <a16:creationId xmlns:a16="http://schemas.microsoft.com/office/drawing/2014/main" id="{440B015F-EEDF-4D96-90A5-A1020232AA82}"/>
                </a:ext>
              </a:extLst>
            </p:cNvPr>
            <p:cNvSpPr/>
            <p:nvPr/>
          </p:nvSpPr>
          <p:spPr>
            <a:xfrm>
              <a:off x="6066337" y="2300001"/>
              <a:ext cx="3428865" cy="152446"/>
            </a:xfrm>
            <a:custGeom>
              <a:avLst/>
              <a:gdLst/>
              <a:ahLst/>
              <a:cxnLst/>
              <a:rect l="l" t="t" r="r" b="b"/>
              <a:pathLst>
                <a:path w="34372" h="4012" extrusionOk="0">
                  <a:moveTo>
                    <a:pt x="31734" y="0"/>
                  </a:moveTo>
                  <a:cubicBezTo>
                    <a:pt x="31607" y="0"/>
                    <a:pt x="31483" y="8"/>
                    <a:pt x="31364" y="24"/>
                  </a:cubicBezTo>
                  <a:cubicBezTo>
                    <a:pt x="31276" y="34"/>
                    <a:pt x="31188" y="44"/>
                    <a:pt x="31100" y="54"/>
                  </a:cubicBezTo>
                  <a:lnTo>
                    <a:pt x="31100" y="54"/>
                  </a:lnTo>
                  <a:cubicBezTo>
                    <a:pt x="31096" y="52"/>
                    <a:pt x="31092" y="51"/>
                    <a:pt x="31088" y="49"/>
                  </a:cubicBezTo>
                  <a:cubicBezTo>
                    <a:pt x="31067" y="54"/>
                    <a:pt x="31046" y="58"/>
                    <a:pt x="31025" y="63"/>
                  </a:cubicBezTo>
                  <a:lnTo>
                    <a:pt x="31025" y="63"/>
                  </a:lnTo>
                  <a:cubicBezTo>
                    <a:pt x="21187" y="1175"/>
                    <a:pt x="11326" y="2165"/>
                    <a:pt x="1464" y="3032"/>
                  </a:cubicBezTo>
                  <a:cubicBezTo>
                    <a:pt x="1" y="3154"/>
                    <a:pt x="2951" y="4011"/>
                    <a:pt x="3642" y="4011"/>
                  </a:cubicBezTo>
                  <a:cubicBezTo>
                    <a:pt x="3661" y="4011"/>
                    <a:pt x="3679" y="4011"/>
                    <a:pt x="3694" y="4009"/>
                  </a:cubicBezTo>
                  <a:cubicBezTo>
                    <a:pt x="13102" y="3182"/>
                    <a:pt x="22486" y="2243"/>
                    <a:pt x="31870" y="1193"/>
                  </a:cubicBezTo>
                  <a:lnTo>
                    <a:pt x="31870" y="1193"/>
                  </a:lnTo>
                  <a:cubicBezTo>
                    <a:pt x="31983" y="1203"/>
                    <a:pt x="32095" y="1208"/>
                    <a:pt x="32207" y="1208"/>
                  </a:cubicBezTo>
                  <a:cubicBezTo>
                    <a:pt x="32407" y="1208"/>
                    <a:pt x="32604" y="1191"/>
                    <a:pt x="32792" y="1152"/>
                  </a:cubicBezTo>
                  <a:cubicBezTo>
                    <a:pt x="33143" y="1102"/>
                    <a:pt x="33494" y="1027"/>
                    <a:pt x="33845" y="977"/>
                  </a:cubicBezTo>
                  <a:cubicBezTo>
                    <a:pt x="34371" y="876"/>
                    <a:pt x="33920" y="551"/>
                    <a:pt x="33670" y="450"/>
                  </a:cubicBezTo>
                  <a:cubicBezTo>
                    <a:pt x="33104" y="199"/>
                    <a:pt x="32381" y="0"/>
                    <a:pt x="3173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470;p58">
              <a:extLst>
                <a:ext uri="{FF2B5EF4-FFF2-40B4-BE49-F238E27FC236}">
                  <a16:creationId xmlns:a16="http://schemas.microsoft.com/office/drawing/2014/main" id="{D1F01F9E-6C54-494C-9254-4B1BF3B02F4E}"/>
                </a:ext>
              </a:extLst>
            </p:cNvPr>
            <p:cNvSpPr/>
            <p:nvPr/>
          </p:nvSpPr>
          <p:spPr>
            <a:xfrm>
              <a:off x="6122301" y="2356770"/>
              <a:ext cx="3065348" cy="127634"/>
            </a:xfrm>
            <a:custGeom>
              <a:avLst/>
              <a:gdLst/>
              <a:ahLst/>
              <a:cxnLst/>
              <a:rect l="l" t="t" r="r" b="b"/>
              <a:pathLst>
                <a:path w="30728" h="3359" extrusionOk="0">
                  <a:moveTo>
                    <a:pt x="27647" y="0"/>
                  </a:moveTo>
                  <a:cubicBezTo>
                    <a:pt x="27595" y="0"/>
                    <a:pt x="27544" y="3"/>
                    <a:pt x="27494" y="9"/>
                  </a:cubicBezTo>
                  <a:cubicBezTo>
                    <a:pt x="18372" y="1212"/>
                    <a:pt x="9199" y="1839"/>
                    <a:pt x="1" y="1914"/>
                  </a:cubicBezTo>
                  <a:cubicBezTo>
                    <a:pt x="151" y="1914"/>
                    <a:pt x="1930" y="3016"/>
                    <a:pt x="2532" y="3142"/>
                  </a:cubicBezTo>
                  <a:cubicBezTo>
                    <a:pt x="2783" y="3192"/>
                    <a:pt x="3033" y="3242"/>
                    <a:pt x="3309" y="3317"/>
                  </a:cubicBezTo>
                  <a:cubicBezTo>
                    <a:pt x="3433" y="3345"/>
                    <a:pt x="3533" y="3358"/>
                    <a:pt x="3608" y="3358"/>
                  </a:cubicBezTo>
                  <a:cubicBezTo>
                    <a:pt x="3777" y="3358"/>
                    <a:pt x="3816" y="3292"/>
                    <a:pt x="3714" y="3186"/>
                  </a:cubicBezTo>
                  <a:lnTo>
                    <a:pt x="3714" y="3186"/>
                  </a:lnTo>
                  <a:cubicBezTo>
                    <a:pt x="12659" y="3106"/>
                    <a:pt x="21579" y="2457"/>
                    <a:pt x="30452" y="1287"/>
                  </a:cubicBezTo>
                  <a:cubicBezTo>
                    <a:pt x="30728" y="1262"/>
                    <a:pt x="29550" y="635"/>
                    <a:pt x="29474" y="585"/>
                  </a:cubicBezTo>
                  <a:cubicBezTo>
                    <a:pt x="28990" y="378"/>
                    <a:pt x="28251" y="0"/>
                    <a:pt x="276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471;p58">
              <a:extLst>
                <a:ext uri="{FF2B5EF4-FFF2-40B4-BE49-F238E27FC236}">
                  <a16:creationId xmlns:a16="http://schemas.microsoft.com/office/drawing/2014/main" id="{EDCBA2AC-D5ED-4831-BC6F-33D39886F858}"/>
                </a:ext>
              </a:extLst>
            </p:cNvPr>
            <p:cNvSpPr/>
            <p:nvPr/>
          </p:nvSpPr>
          <p:spPr>
            <a:xfrm>
              <a:off x="5990023" y="2375009"/>
              <a:ext cx="3315341" cy="274342"/>
            </a:xfrm>
            <a:custGeom>
              <a:avLst/>
              <a:gdLst/>
              <a:ahLst/>
              <a:cxnLst/>
              <a:rect l="l" t="t" r="r" b="b"/>
              <a:pathLst>
                <a:path w="33234" h="7220" extrusionOk="0">
                  <a:moveTo>
                    <a:pt x="31326" y="1"/>
                  </a:moveTo>
                  <a:cubicBezTo>
                    <a:pt x="31278" y="1"/>
                    <a:pt x="31228" y="2"/>
                    <a:pt x="31176" y="5"/>
                  </a:cubicBezTo>
                  <a:cubicBezTo>
                    <a:pt x="31034" y="14"/>
                    <a:pt x="30892" y="22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21994" y="549"/>
                    <a:pt x="13215" y="1092"/>
                    <a:pt x="4459" y="1634"/>
                  </a:cubicBezTo>
                  <a:cubicBezTo>
                    <a:pt x="3043" y="1714"/>
                    <a:pt x="2088" y="3524"/>
                    <a:pt x="2855" y="4184"/>
                  </a:cubicBezTo>
                  <a:lnTo>
                    <a:pt x="2855" y="4184"/>
                  </a:lnTo>
                  <a:cubicBezTo>
                    <a:pt x="2545" y="4258"/>
                    <a:pt x="2237" y="4335"/>
                    <a:pt x="1928" y="4416"/>
                  </a:cubicBezTo>
                  <a:cubicBezTo>
                    <a:pt x="215" y="4850"/>
                    <a:pt x="1" y="7219"/>
                    <a:pt x="1588" y="7219"/>
                  </a:cubicBezTo>
                  <a:cubicBezTo>
                    <a:pt x="1743" y="7219"/>
                    <a:pt x="1914" y="7197"/>
                    <a:pt x="2104" y="7148"/>
                  </a:cubicBezTo>
                  <a:cubicBezTo>
                    <a:pt x="11552" y="4667"/>
                    <a:pt x="21527" y="5544"/>
                    <a:pt x="30926" y="2762"/>
                  </a:cubicBezTo>
                  <a:cubicBezTo>
                    <a:pt x="32270" y="2371"/>
                    <a:pt x="33233" y="1"/>
                    <a:pt x="313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472;p58">
              <a:extLst>
                <a:ext uri="{FF2B5EF4-FFF2-40B4-BE49-F238E27FC236}">
                  <a16:creationId xmlns:a16="http://schemas.microsoft.com/office/drawing/2014/main" id="{ED643180-EE10-4654-898C-0CB704DE7835}"/>
                </a:ext>
              </a:extLst>
            </p:cNvPr>
            <p:cNvSpPr/>
            <p:nvPr/>
          </p:nvSpPr>
          <p:spPr>
            <a:xfrm>
              <a:off x="5960495" y="2494207"/>
              <a:ext cx="3260275" cy="120072"/>
            </a:xfrm>
            <a:custGeom>
              <a:avLst/>
              <a:gdLst/>
              <a:ahLst/>
              <a:cxnLst/>
              <a:rect l="l" t="t" r="r" b="b"/>
              <a:pathLst>
                <a:path w="32682" h="3160" extrusionOk="0">
                  <a:moveTo>
                    <a:pt x="29390" y="0"/>
                  </a:moveTo>
                  <a:cubicBezTo>
                    <a:pt x="29382" y="0"/>
                    <a:pt x="29374" y="1"/>
                    <a:pt x="29367" y="1"/>
                  </a:cubicBezTo>
                  <a:cubicBezTo>
                    <a:pt x="20294" y="477"/>
                    <a:pt x="11222" y="953"/>
                    <a:pt x="2149" y="1404"/>
                  </a:cubicBezTo>
                  <a:cubicBezTo>
                    <a:pt x="1" y="1528"/>
                    <a:pt x="2232" y="3160"/>
                    <a:pt x="3425" y="3160"/>
                  </a:cubicBezTo>
                  <a:cubicBezTo>
                    <a:pt x="3442" y="3160"/>
                    <a:pt x="3460" y="3160"/>
                    <a:pt x="3477" y="3159"/>
                  </a:cubicBezTo>
                  <a:cubicBezTo>
                    <a:pt x="11910" y="2716"/>
                    <a:pt x="20343" y="2274"/>
                    <a:pt x="28776" y="1831"/>
                  </a:cubicBezTo>
                  <a:lnTo>
                    <a:pt x="28776" y="1831"/>
                  </a:lnTo>
                  <a:cubicBezTo>
                    <a:pt x="29195" y="1987"/>
                    <a:pt x="29661" y="2088"/>
                    <a:pt x="30045" y="2088"/>
                  </a:cubicBezTo>
                  <a:cubicBezTo>
                    <a:pt x="30263" y="2088"/>
                    <a:pt x="30455" y="2055"/>
                    <a:pt x="30595" y="1981"/>
                  </a:cubicBezTo>
                  <a:cubicBezTo>
                    <a:pt x="30846" y="1856"/>
                    <a:pt x="31096" y="1730"/>
                    <a:pt x="31347" y="1580"/>
                  </a:cubicBezTo>
                  <a:cubicBezTo>
                    <a:pt x="32682" y="863"/>
                    <a:pt x="29947" y="0"/>
                    <a:pt x="2939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473;p58">
              <a:extLst>
                <a:ext uri="{FF2B5EF4-FFF2-40B4-BE49-F238E27FC236}">
                  <a16:creationId xmlns:a16="http://schemas.microsoft.com/office/drawing/2014/main" id="{B456C056-7BAE-4868-B97E-430F92EE7B36}"/>
                </a:ext>
              </a:extLst>
            </p:cNvPr>
            <p:cNvSpPr/>
            <p:nvPr/>
          </p:nvSpPr>
          <p:spPr>
            <a:xfrm>
              <a:off x="6122301" y="2432390"/>
              <a:ext cx="3021256" cy="185048"/>
            </a:xfrm>
            <a:custGeom>
              <a:avLst/>
              <a:gdLst/>
              <a:ahLst/>
              <a:cxnLst/>
              <a:rect l="l" t="t" r="r" b="b"/>
              <a:pathLst>
                <a:path w="30286" h="4870" extrusionOk="0">
                  <a:moveTo>
                    <a:pt x="28493" y="1"/>
                  </a:moveTo>
                  <a:cubicBezTo>
                    <a:pt x="28461" y="1"/>
                    <a:pt x="28429" y="3"/>
                    <a:pt x="28397" y="8"/>
                  </a:cubicBezTo>
                  <a:cubicBezTo>
                    <a:pt x="19399" y="1311"/>
                    <a:pt x="10377" y="1737"/>
                    <a:pt x="1279" y="1762"/>
                  </a:cubicBezTo>
                  <a:cubicBezTo>
                    <a:pt x="1" y="1762"/>
                    <a:pt x="1153" y="4870"/>
                    <a:pt x="2281" y="4870"/>
                  </a:cubicBezTo>
                  <a:cubicBezTo>
                    <a:pt x="10690" y="4847"/>
                    <a:pt x="19035" y="4481"/>
                    <a:pt x="27355" y="3377"/>
                  </a:cubicBezTo>
                  <a:lnTo>
                    <a:pt x="27355" y="3377"/>
                  </a:lnTo>
                  <a:cubicBezTo>
                    <a:pt x="27588" y="3629"/>
                    <a:pt x="27849" y="3792"/>
                    <a:pt x="28107" y="3792"/>
                  </a:cubicBezTo>
                  <a:cubicBezTo>
                    <a:pt x="28112" y="3792"/>
                    <a:pt x="28117" y="3792"/>
                    <a:pt x="28121" y="3792"/>
                  </a:cubicBezTo>
                  <a:cubicBezTo>
                    <a:pt x="28948" y="3767"/>
                    <a:pt x="29349" y="3567"/>
                    <a:pt x="29800" y="2890"/>
                  </a:cubicBezTo>
                  <a:cubicBezTo>
                    <a:pt x="30286" y="2186"/>
                    <a:pt x="29478" y="1"/>
                    <a:pt x="284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2475;p58">
            <a:extLst>
              <a:ext uri="{FF2B5EF4-FFF2-40B4-BE49-F238E27FC236}">
                <a16:creationId xmlns:a16="http://schemas.microsoft.com/office/drawing/2014/main" id="{20DADF56-C4E0-48C8-A536-63EC324A208D}"/>
              </a:ext>
            </a:extLst>
          </p:cNvPr>
          <p:cNvSpPr txBox="1">
            <a:spLocks/>
          </p:cNvSpPr>
          <p:nvPr/>
        </p:nvSpPr>
        <p:spPr>
          <a:xfrm>
            <a:off x="5068463" y="4560902"/>
            <a:ext cx="725793" cy="44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6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pPr defTabSz="914378">
              <a:buClr>
                <a:srgbClr val="1C4587"/>
              </a:buClr>
              <a:defRPr/>
            </a:pPr>
            <a:r>
              <a:rPr lang="en-US" sz="1400" kern="0" dirty="0">
                <a:solidFill>
                  <a:srgbClr val="0066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</a:rPr>
              <a:t>10.3KM</a:t>
            </a:r>
          </a:p>
        </p:txBody>
      </p:sp>
      <p:grpSp>
        <p:nvGrpSpPr>
          <p:cNvPr id="94" name="Google Shape;2466;p58">
            <a:extLst>
              <a:ext uri="{FF2B5EF4-FFF2-40B4-BE49-F238E27FC236}">
                <a16:creationId xmlns:a16="http://schemas.microsoft.com/office/drawing/2014/main" id="{0199D41C-1977-456F-8E91-F516E2C5451E}"/>
              </a:ext>
            </a:extLst>
          </p:cNvPr>
          <p:cNvGrpSpPr/>
          <p:nvPr/>
        </p:nvGrpSpPr>
        <p:grpSpPr>
          <a:xfrm>
            <a:off x="6984503" y="4584188"/>
            <a:ext cx="1057161" cy="419063"/>
            <a:chOff x="5960495" y="2153863"/>
            <a:chExt cx="3534707" cy="495487"/>
          </a:xfrm>
        </p:grpSpPr>
        <p:sp>
          <p:nvSpPr>
            <p:cNvPr id="95" name="Google Shape;2467;p58">
              <a:extLst>
                <a:ext uri="{FF2B5EF4-FFF2-40B4-BE49-F238E27FC236}">
                  <a16:creationId xmlns:a16="http://schemas.microsoft.com/office/drawing/2014/main" id="{A417F79E-5101-4A6C-857F-77F75249E2A7}"/>
                </a:ext>
              </a:extLst>
            </p:cNvPr>
            <p:cNvSpPr/>
            <p:nvPr/>
          </p:nvSpPr>
          <p:spPr>
            <a:xfrm>
              <a:off x="6021446" y="2153863"/>
              <a:ext cx="3259576" cy="220765"/>
            </a:xfrm>
            <a:custGeom>
              <a:avLst/>
              <a:gdLst/>
              <a:ahLst/>
              <a:cxnLst/>
              <a:rect l="l" t="t" r="r" b="b"/>
              <a:pathLst>
                <a:path w="32675" h="5810" extrusionOk="0">
                  <a:moveTo>
                    <a:pt x="30614" y="1"/>
                  </a:moveTo>
                  <a:cubicBezTo>
                    <a:pt x="30548" y="1"/>
                    <a:pt x="30480" y="4"/>
                    <a:pt x="30410" y="11"/>
                  </a:cubicBezTo>
                  <a:lnTo>
                    <a:pt x="30410" y="11"/>
                  </a:lnTo>
                  <a:lnTo>
                    <a:pt x="30410" y="11"/>
                  </a:lnTo>
                  <a:lnTo>
                    <a:pt x="28330" y="186"/>
                  </a:lnTo>
                  <a:cubicBezTo>
                    <a:pt x="28200" y="197"/>
                    <a:pt x="28078" y="220"/>
                    <a:pt x="27966" y="252"/>
                  </a:cubicBezTo>
                  <a:lnTo>
                    <a:pt x="27966" y="252"/>
                  </a:lnTo>
                  <a:lnTo>
                    <a:pt x="1989" y="2818"/>
                  </a:lnTo>
                  <a:cubicBezTo>
                    <a:pt x="1" y="3012"/>
                    <a:pt x="100" y="5810"/>
                    <a:pt x="2061" y="5810"/>
                  </a:cubicBezTo>
                  <a:cubicBezTo>
                    <a:pt x="2127" y="5810"/>
                    <a:pt x="2195" y="5807"/>
                    <a:pt x="2265" y="5800"/>
                  </a:cubicBezTo>
                  <a:cubicBezTo>
                    <a:pt x="11738" y="4848"/>
                    <a:pt x="21212" y="3920"/>
                    <a:pt x="30686" y="2993"/>
                  </a:cubicBezTo>
                  <a:cubicBezTo>
                    <a:pt x="32674" y="2799"/>
                    <a:pt x="32575" y="1"/>
                    <a:pt x="3061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468;p58">
              <a:extLst>
                <a:ext uri="{FF2B5EF4-FFF2-40B4-BE49-F238E27FC236}">
                  <a16:creationId xmlns:a16="http://schemas.microsoft.com/office/drawing/2014/main" id="{4557DA7C-0D1D-4C17-9FC6-87EC0986B698}"/>
                </a:ext>
              </a:extLst>
            </p:cNvPr>
            <p:cNvSpPr/>
            <p:nvPr/>
          </p:nvSpPr>
          <p:spPr>
            <a:xfrm>
              <a:off x="6109832" y="2223513"/>
              <a:ext cx="3185357" cy="196485"/>
            </a:xfrm>
            <a:custGeom>
              <a:avLst/>
              <a:gdLst/>
              <a:ahLst/>
              <a:cxnLst/>
              <a:rect l="l" t="t" r="r" b="b"/>
              <a:pathLst>
                <a:path w="31931" h="5171" extrusionOk="0">
                  <a:moveTo>
                    <a:pt x="29692" y="0"/>
                  </a:moveTo>
                  <a:cubicBezTo>
                    <a:pt x="29262" y="0"/>
                    <a:pt x="28841" y="143"/>
                    <a:pt x="28521" y="458"/>
                  </a:cubicBezTo>
                  <a:lnTo>
                    <a:pt x="28521" y="458"/>
                  </a:lnTo>
                  <a:cubicBezTo>
                    <a:pt x="26855" y="717"/>
                    <a:pt x="25061" y="686"/>
                    <a:pt x="23409" y="834"/>
                  </a:cubicBezTo>
                  <a:cubicBezTo>
                    <a:pt x="20928" y="1035"/>
                    <a:pt x="18447" y="1235"/>
                    <a:pt x="15990" y="1461"/>
                  </a:cubicBezTo>
                  <a:cubicBezTo>
                    <a:pt x="11958" y="1784"/>
                    <a:pt x="7925" y="2108"/>
                    <a:pt x="3893" y="2415"/>
                  </a:cubicBezTo>
                  <a:lnTo>
                    <a:pt x="3893" y="2415"/>
                  </a:lnTo>
                  <a:cubicBezTo>
                    <a:pt x="3677" y="2329"/>
                    <a:pt x="3447" y="2279"/>
                    <a:pt x="3219" y="2279"/>
                  </a:cubicBezTo>
                  <a:cubicBezTo>
                    <a:pt x="3010" y="2279"/>
                    <a:pt x="2803" y="2320"/>
                    <a:pt x="2607" y="2413"/>
                  </a:cubicBezTo>
                  <a:cubicBezTo>
                    <a:pt x="2550" y="2451"/>
                    <a:pt x="2478" y="2489"/>
                    <a:pt x="2414" y="2527"/>
                  </a:cubicBezTo>
                  <a:lnTo>
                    <a:pt x="2414" y="2527"/>
                  </a:lnTo>
                  <a:cubicBezTo>
                    <a:pt x="2253" y="2539"/>
                    <a:pt x="2092" y="2551"/>
                    <a:pt x="1930" y="2564"/>
                  </a:cubicBezTo>
                  <a:cubicBezTo>
                    <a:pt x="0" y="2714"/>
                    <a:pt x="903" y="5170"/>
                    <a:pt x="2482" y="5170"/>
                  </a:cubicBezTo>
                  <a:cubicBezTo>
                    <a:pt x="2634" y="5170"/>
                    <a:pt x="2774" y="5169"/>
                    <a:pt x="2906" y="5164"/>
                  </a:cubicBezTo>
                  <a:lnTo>
                    <a:pt x="2906" y="5164"/>
                  </a:lnTo>
                  <a:cubicBezTo>
                    <a:pt x="2907" y="5166"/>
                    <a:pt x="2907" y="5168"/>
                    <a:pt x="2908" y="5170"/>
                  </a:cubicBezTo>
                  <a:cubicBezTo>
                    <a:pt x="8146" y="4769"/>
                    <a:pt x="13359" y="4343"/>
                    <a:pt x="18597" y="3917"/>
                  </a:cubicBezTo>
                  <a:cubicBezTo>
                    <a:pt x="21078" y="3716"/>
                    <a:pt x="23559" y="3491"/>
                    <a:pt x="26041" y="3290"/>
                  </a:cubicBezTo>
                  <a:cubicBezTo>
                    <a:pt x="27619" y="3165"/>
                    <a:pt x="30351" y="3541"/>
                    <a:pt x="31504" y="2213"/>
                  </a:cubicBezTo>
                  <a:cubicBezTo>
                    <a:pt x="31930" y="1711"/>
                    <a:pt x="31604" y="985"/>
                    <a:pt x="31178" y="609"/>
                  </a:cubicBezTo>
                  <a:cubicBezTo>
                    <a:pt x="31153" y="584"/>
                    <a:pt x="31103" y="533"/>
                    <a:pt x="31053" y="508"/>
                  </a:cubicBezTo>
                  <a:cubicBezTo>
                    <a:pt x="30676" y="184"/>
                    <a:pt x="30178" y="0"/>
                    <a:pt x="2969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469;p58">
              <a:extLst>
                <a:ext uri="{FF2B5EF4-FFF2-40B4-BE49-F238E27FC236}">
                  <a16:creationId xmlns:a16="http://schemas.microsoft.com/office/drawing/2014/main" id="{9D1ECAD9-CA76-4701-8EB1-854C7B8A9414}"/>
                </a:ext>
              </a:extLst>
            </p:cNvPr>
            <p:cNvSpPr/>
            <p:nvPr/>
          </p:nvSpPr>
          <p:spPr>
            <a:xfrm>
              <a:off x="6066337" y="2300001"/>
              <a:ext cx="3428865" cy="152446"/>
            </a:xfrm>
            <a:custGeom>
              <a:avLst/>
              <a:gdLst/>
              <a:ahLst/>
              <a:cxnLst/>
              <a:rect l="l" t="t" r="r" b="b"/>
              <a:pathLst>
                <a:path w="34372" h="4012" extrusionOk="0">
                  <a:moveTo>
                    <a:pt x="31734" y="0"/>
                  </a:moveTo>
                  <a:cubicBezTo>
                    <a:pt x="31607" y="0"/>
                    <a:pt x="31483" y="8"/>
                    <a:pt x="31364" y="24"/>
                  </a:cubicBezTo>
                  <a:cubicBezTo>
                    <a:pt x="31276" y="34"/>
                    <a:pt x="31188" y="44"/>
                    <a:pt x="31100" y="54"/>
                  </a:cubicBezTo>
                  <a:lnTo>
                    <a:pt x="31100" y="54"/>
                  </a:lnTo>
                  <a:cubicBezTo>
                    <a:pt x="31096" y="52"/>
                    <a:pt x="31092" y="51"/>
                    <a:pt x="31088" y="49"/>
                  </a:cubicBezTo>
                  <a:cubicBezTo>
                    <a:pt x="31067" y="54"/>
                    <a:pt x="31046" y="58"/>
                    <a:pt x="31025" y="63"/>
                  </a:cubicBezTo>
                  <a:lnTo>
                    <a:pt x="31025" y="63"/>
                  </a:lnTo>
                  <a:cubicBezTo>
                    <a:pt x="21187" y="1175"/>
                    <a:pt x="11326" y="2165"/>
                    <a:pt x="1464" y="3032"/>
                  </a:cubicBezTo>
                  <a:cubicBezTo>
                    <a:pt x="1" y="3154"/>
                    <a:pt x="2951" y="4011"/>
                    <a:pt x="3642" y="4011"/>
                  </a:cubicBezTo>
                  <a:cubicBezTo>
                    <a:pt x="3661" y="4011"/>
                    <a:pt x="3679" y="4011"/>
                    <a:pt x="3694" y="4009"/>
                  </a:cubicBezTo>
                  <a:cubicBezTo>
                    <a:pt x="13102" y="3182"/>
                    <a:pt x="22486" y="2243"/>
                    <a:pt x="31870" y="1193"/>
                  </a:cubicBezTo>
                  <a:lnTo>
                    <a:pt x="31870" y="1193"/>
                  </a:lnTo>
                  <a:cubicBezTo>
                    <a:pt x="31983" y="1203"/>
                    <a:pt x="32095" y="1208"/>
                    <a:pt x="32207" y="1208"/>
                  </a:cubicBezTo>
                  <a:cubicBezTo>
                    <a:pt x="32407" y="1208"/>
                    <a:pt x="32604" y="1191"/>
                    <a:pt x="32792" y="1152"/>
                  </a:cubicBezTo>
                  <a:cubicBezTo>
                    <a:pt x="33143" y="1102"/>
                    <a:pt x="33494" y="1027"/>
                    <a:pt x="33845" y="977"/>
                  </a:cubicBezTo>
                  <a:cubicBezTo>
                    <a:pt x="34371" y="876"/>
                    <a:pt x="33920" y="551"/>
                    <a:pt x="33670" y="450"/>
                  </a:cubicBezTo>
                  <a:cubicBezTo>
                    <a:pt x="33104" y="199"/>
                    <a:pt x="32381" y="0"/>
                    <a:pt x="3173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470;p58">
              <a:extLst>
                <a:ext uri="{FF2B5EF4-FFF2-40B4-BE49-F238E27FC236}">
                  <a16:creationId xmlns:a16="http://schemas.microsoft.com/office/drawing/2014/main" id="{0BA466DD-9696-4E92-B01B-82F7721476F3}"/>
                </a:ext>
              </a:extLst>
            </p:cNvPr>
            <p:cNvSpPr/>
            <p:nvPr/>
          </p:nvSpPr>
          <p:spPr>
            <a:xfrm>
              <a:off x="6122301" y="2356770"/>
              <a:ext cx="3065348" cy="127634"/>
            </a:xfrm>
            <a:custGeom>
              <a:avLst/>
              <a:gdLst/>
              <a:ahLst/>
              <a:cxnLst/>
              <a:rect l="l" t="t" r="r" b="b"/>
              <a:pathLst>
                <a:path w="30728" h="3359" extrusionOk="0">
                  <a:moveTo>
                    <a:pt x="27647" y="0"/>
                  </a:moveTo>
                  <a:cubicBezTo>
                    <a:pt x="27595" y="0"/>
                    <a:pt x="27544" y="3"/>
                    <a:pt x="27494" y="9"/>
                  </a:cubicBezTo>
                  <a:cubicBezTo>
                    <a:pt x="18372" y="1212"/>
                    <a:pt x="9199" y="1839"/>
                    <a:pt x="1" y="1914"/>
                  </a:cubicBezTo>
                  <a:cubicBezTo>
                    <a:pt x="151" y="1914"/>
                    <a:pt x="1930" y="3016"/>
                    <a:pt x="2532" y="3142"/>
                  </a:cubicBezTo>
                  <a:cubicBezTo>
                    <a:pt x="2783" y="3192"/>
                    <a:pt x="3033" y="3242"/>
                    <a:pt x="3309" y="3317"/>
                  </a:cubicBezTo>
                  <a:cubicBezTo>
                    <a:pt x="3433" y="3345"/>
                    <a:pt x="3533" y="3358"/>
                    <a:pt x="3608" y="3358"/>
                  </a:cubicBezTo>
                  <a:cubicBezTo>
                    <a:pt x="3777" y="3358"/>
                    <a:pt x="3816" y="3292"/>
                    <a:pt x="3714" y="3186"/>
                  </a:cubicBezTo>
                  <a:lnTo>
                    <a:pt x="3714" y="3186"/>
                  </a:lnTo>
                  <a:cubicBezTo>
                    <a:pt x="12659" y="3106"/>
                    <a:pt x="21579" y="2457"/>
                    <a:pt x="30452" y="1287"/>
                  </a:cubicBezTo>
                  <a:cubicBezTo>
                    <a:pt x="30728" y="1262"/>
                    <a:pt x="29550" y="635"/>
                    <a:pt x="29474" y="585"/>
                  </a:cubicBezTo>
                  <a:cubicBezTo>
                    <a:pt x="28990" y="378"/>
                    <a:pt x="28251" y="0"/>
                    <a:pt x="276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471;p58">
              <a:extLst>
                <a:ext uri="{FF2B5EF4-FFF2-40B4-BE49-F238E27FC236}">
                  <a16:creationId xmlns:a16="http://schemas.microsoft.com/office/drawing/2014/main" id="{40054C58-2103-481A-ACAE-1B5265394C26}"/>
                </a:ext>
              </a:extLst>
            </p:cNvPr>
            <p:cNvSpPr/>
            <p:nvPr/>
          </p:nvSpPr>
          <p:spPr>
            <a:xfrm>
              <a:off x="5990023" y="2375009"/>
              <a:ext cx="3315341" cy="274342"/>
            </a:xfrm>
            <a:custGeom>
              <a:avLst/>
              <a:gdLst/>
              <a:ahLst/>
              <a:cxnLst/>
              <a:rect l="l" t="t" r="r" b="b"/>
              <a:pathLst>
                <a:path w="33234" h="7220" extrusionOk="0">
                  <a:moveTo>
                    <a:pt x="31326" y="1"/>
                  </a:moveTo>
                  <a:cubicBezTo>
                    <a:pt x="31278" y="1"/>
                    <a:pt x="31228" y="2"/>
                    <a:pt x="31176" y="5"/>
                  </a:cubicBezTo>
                  <a:cubicBezTo>
                    <a:pt x="31034" y="14"/>
                    <a:pt x="30892" y="22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30750" y="30"/>
                    <a:pt x="30750" y="30"/>
                    <a:pt x="30750" y="30"/>
                  </a:cubicBezTo>
                  <a:lnTo>
                    <a:pt x="30750" y="30"/>
                  </a:lnTo>
                  <a:cubicBezTo>
                    <a:pt x="21994" y="549"/>
                    <a:pt x="13215" y="1092"/>
                    <a:pt x="4459" y="1634"/>
                  </a:cubicBezTo>
                  <a:cubicBezTo>
                    <a:pt x="3043" y="1714"/>
                    <a:pt x="2088" y="3524"/>
                    <a:pt x="2855" y="4184"/>
                  </a:cubicBezTo>
                  <a:lnTo>
                    <a:pt x="2855" y="4184"/>
                  </a:lnTo>
                  <a:cubicBezTo>
                    <a:pt x="2545" y="4258"/>
                    <a:pt x="2237" y="4335"/>
                    <a:pt x="1928" y="4416"/>
                  </a:cubicBezTo>
                  <a:cubicBezTo>
                    <a:pt x="215" y="4850"/>
                    <a:pt x="1" y="7219"/>
                    <a:pt x="1588" y="7219"/>
                  </a:cubicBezTo>
                  <a:cubicBezTo>
                    <a:pt x="1743" y="7219"/>
                    <a:pt x="1914" y="7197"/>
                    <a:pt x="2104" y="7148"/>
                  </a:cubicBezTo>
                  <a:cubicBezTo>
                    <a:pt x="11552" y="4667"/>
                    <a:pt x="21527" y="5544"/>
                    <a:pt x="30926" y="2762"/>
                  </a:cubicBezTo>
                  <a:cubicBezTo>
                    <a:pt x="32270" y="2371"/>
                    <a:pt x="33233" y="1"/>
                    <a:pt x="313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472;p58">
              <a:extLst>
                <a:ext uri="{FF2B5EF4-FFF2-40B4-BE49-F238E27FC236}">
                  <a16:creationId xmlns:a16="http://schemas.microsoft.com/office/drawing/2014/main" id="{84D2855B-F2BC-4268-AA7C-5F5FD5970AFF}"/>
                </a:ext>
              </a:extLst>
            </p:cNvPr>
            <p:cNvSpPr/>
            <p:nvPr/>
          </p:nvSpPr>
          <p:spPr>
            <a:xfrm>
              <a:off x="5960495" y="2494207"/>
              <a:ext cx="3260275" cy="120072"/>
            </a:xfrm>
            <a:custGeom>
              <a:avLst/>
              <a:gdLst/>
              <a:ahLst/>
              <a:cxnLst/>
              <a:rect l="l" t="t" r="r" b="b"/>
              <a:pathLst>
                <a:path w="32682" h="3160" extrusionOk="0">
                  <a:moveTo>
                    <a:pt x="29390" y="0"/>
                  </a:moveTo>
                  <a:cubicBezTo>
                    <a:pt x="29382" y="0"/>
                    <a:pt x="29374" y="1"/>
                    <a:pt x="29367" y="1"/>
                  </a:cubicBezTo>
                  <a:cubicBezTo>
                    <a:pt x="20294" y="477"/>
                    <a:pt x="11222" y="953"/>
                    <a:pt x="2149" y="1404"/>
                  </a:cubicBezTo>
                  <a:cubicBezTo>
                    <a:pt x="1" y="1528"/>
                    <a:pt x="2232" y="3160"/>
                    <a:pt x="3425" y="3160"/>
                  </a:cubicBezTo>
                  <a:cubicBezTo>
                    <a:pt x="3442" y="3160"/>
                    <a:pt x="3460" y="3160"/>
                    <a:pt x="3477" y="3159"/>
                  </a:cubicBezTo>
                  <a:cubicBezTo>
                    <a:pt x="11910" y="2716"/>
                    <a:pt x="20343" y="2274"/>
                    <a:pt x="28776" y="1831"/>
                  </a:cubicBezTo>
                  <a:lnTo>
                    <a:pt x="28776" y="1831"/>
                  </a:lnTo>
                  <a:cubicBezTo>
                    <a:pt x="29195" y="1987"/>
                    <a:pt x="29661" y="2088"/>
                    <a:pt x="30045" y="2088"/>
                  </a:cubicBezTo>
                  <a:cubicBezTo>
                    <a:pt x="30263" y="2088"/>
                    <a:pt x="30455" y="2055"/>
                    <a:pt x="30595" y="1981"/>
                  </a:cubicBezTo>
                  <a:cubicBezTo>
                    <a:pt x="30846" y="1856"/>
                    <a:pt x="31096" y="1730"/>
                    <a:pt x="31347" y="1580"/>
                  </a:cubicBezTo>
                  <a:cubicBezTo>
                    <a:pt x="32682" y="863"/>
                    <a:pt x="29947" y="0"/>
                    <a:pt x="2939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473;p58">
              <a:extLst>
                <a:ext uri="{FF2B5EF4-FFF2-40B4-BE49-F238E27FC236}">
                  <a16:creationId xmlns:a16="http://schemas.microsoft.com/office/drawing/2014/main" id="{BC360DEC-ABAE-499C-870C-19F0CCFA2D07}"/>
                </a:ext>
              </a:extLst>
            </p:cNvPr>
            <p:cNvSpPr/>
            <p:nvPr/>
          </p:nvSpPr>
          <p:spPr>
            <a:xfrm>
              <a:off x="6122301" y="2432390"/>
              <a:ext cx="3021256" cy="185048"/>
            </a:xfrm>
            <a:custGeom>
              <a:avLst/>
              <a:gdLst/>
              <a:ahLst/>
              <a:cxnLst/>
              <a:rect l="l" t="t" r="r" b="b"/>
              <a:pathLst>
                <a:path w="30286" h="4870" extrusionOk="0">
                  <a:moveTo>
                    <a:pt x="28493" y="1"/>
                  </a:moveTo>
                  <a:cubicBezTo>
                    <a:pt x="28461" y="1"/>
                    <a:pt x="28429" y="3"/>
                    <a:pt x="28397" y="8"/>
                  </a:cubicBezTo>
                  <a:cubicBezTo>
                    <a:pt x="19399" y="1311"/>
                    <a:pt x="10377" y="1737"/>
                    <a:pt x="1279" y="1762"/>
                  </a:cubicBezTo>
                  <a:cubicBezTo>
                    <a:pt x="1" y="1762"/>
                    <a:pt x="1153" y="4870"/>
                    <a:pt x="2281" y="4870"/>
                  </a:cubicBezTo>
                  <a:cubicBezTo>
                    <a:pt x="10690" y="4847"/>
                    <a:pt x="19035" y="4481"/>
                    <a:pt x="27355" y="3377"/>
                  </a:cubicBezTo>
                  <a:lnTo>
                    <a:pt x="27355" y="3377"/>
                  </a:lnTo>
                  <a:cubicBezTo>
                    <a:pt x="27588" y="3629"/>
                    <a:pt x="27849" y="3792"/>
                    <a:pt x="28107" y="3792"/>
                  </a:cubicBezTo>
                  <a:cubicBezTo>
                    <a:pt x="28112" y="3792"/>
                    <a:pt x="28117" y="3792"/>
                    <a:pt x="28121" y="3792"/>
                  </a:cubicBezTo>
                  <a:cubicBezTo>
                    <a:pt x="28948" y="3767"/>
                    <a:pt x="29349" y="3567"/>
                    <a:pt x="29800" y="2890"/>
                  </a:cubicBezTo>
                  <a:cubicBezTo>
                    <a:pt x="30286" y="2186"/>
                    <a:pt x="29478" y="1"/>
                    <a:pt x="284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2" name="Google Shape;2475;p58">
            <a:extLst>
              <a:ext uri="{FF2B5EF4-FFF2-40B4-BE49-F238E27FC236}">
                <a16:creationId xmlns:a16="http://schemas.microsoft.com/office/drawing/2014/main" id="{3FF40ED9-D5E5-42FA-AF9C-F02F1E175E19}"/>
              </a:ext>
            </a:extLst>
          </p:cNvPr>
          <p:cNvSpPr txBox="1">
            <a:spLocks/>
          </p:cNvSpPr>
          <p:nvPr/>
        </p:nvSpPr>
        <p:spPr>
          <a:xfrm>
            <a:off x="7032895" y="4562873"/>
            <a:ext cx="785076" cy="44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6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pPr defTabSz="914378">
              <a:buClr>
                <a:srgbClr val="1C4587"/>
              </a:buClr>
              <a:defRPr/>
            </a:pPr>
            <a:r>
              <a:rPr lang="en-US" sz="1400" kern="0" dirty="0">
                <a:solidFill>
                  <a:srgbClr val="0066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</a:rPr>
              <a:t>11.4KM</a:t>
            </a:r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AF199BB2-43D8-4234-AFD0-C604D5888FAF}"/>
              </a:ext>
            </a:extLst>
          </p:cNvPr>
          <p:cNvSpPr txBox="1"/>
          <p:nvPr/>
        </p:nvSpPr>
        <p:spPr>
          <a:xfrm>
            <a:off x="8011022" y="4747254"/>
            <a:ext cx="11107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>
                <a:srgbClr val="1C4587"/>
              </a:buClr>
              <a:buSzPts val="5200"/>
            </a:pPr>
            <a:r>
              <a:rPr lang="en-US" altLang="zh-TW" sz="1400" b="1" kern="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Itim"/>
              </a:rPr>
              <a:t>(5G</a:t>
            </a:r>
            <a:r>
              <a:rPr lang="zh-TW" altLang="en-US" sz="1400" b="1" kern="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Itim"/>
              </a:rPr>
              <a:t>專網</a:t>
            </a:r>
            <a:r>
              <a:rPr lang="en-US" altLang="zh-TW" sz="1400" b="1" kern="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Itim"/>
              </a:rPr>
              <a:t>)</a:t>
            </a:r>
          </a:p>
        </p:txBody>
      </p:sp>
      <p:grpSp>
        <p:nvGrpSpPr>
          <p:cNvPr id="104" name="群組 103">
            <a:extLst>
              <a:ext uri="{FF2B5EF4-FFF2-40B4-BE49-F238E27FC236}">
                <a16:creationId xmlns:a16="http://schemas.microsoft.com/office/drawing/2014/main" id="{8E1B4365-E692-42DF-9D44-3C72C32A8273}"/>
              </a:ext>
            </a:extLst>
          </p:cNvPr>
          <p:cNvGrpSpPr/>
          <p:nvPr/>
        </p:nvGrpSpPr>
        <p:grpSpPr>
          <a:xfrm>
            <a:off x="7169213" y="2485058"/>
            <a:ext cx="180775" cy="369332"/>
            <a:chOff x="1568549" y="2685877"/>
            <a:chExt cx="182603" cy="373068"/>
          </a:xfrm>
        </p:grpSpPr>
        <p:sp>
          <p:nvSpPr>
            <p:cNvPr id="105" name="Google Shape;3900;p37">
              <a:extLst>
                <a:ext uri="{FF2B5EF4-FFF2-40B4-BE49-F238E27FC236}">
                  <a16:creationId xmlns:a16="http://schemas.microsoft.com/office/drawing/2014/main" id="{FB527994-E57A-4CA8-BDF4-D9E591FBDEA3}"/>
                </a:ext>
              </a:extLst>
            </p:cNvPr>
            <p:cNvSpPr/>
            <p:nvPr/>
          </p:nvSpPr>
          <p:spPr>
            <a:xfrm>
              <a:off x="1576841" y="2750531"/>
              <a:ext cx="162211" cy="146800"/>
            </a:xfrm>
            <a:custGeom>
              <a:avLst/>
              <a:gdLst/>
              <a:ahLst/>
              <a:cxnLst/>
              <a:rect l="l" t="t" r="r" b="b"/>
              <a:pathLst>
                <a:path w="10389" h="9402" extrusionOk="0">
                  <a:moveTo>
                    <a:pt x="5201" y="1"/>
                  </a:moveTo>
                  <a:cubicBezTo>
                    <a:pt x="4037" y="1"/>
                    <a:pt x="2870" y="437"/>
                    <a:pt x="1964" y="1312"/>
                  </a:cubicBezTo>
                  <a:cubicBezTo>
                    <a:pt x="64" y="3086"/>
                    <a:pt x="1" y="6063"/>
                    <a:pt x="1806" y="7931"/>
                  </a:cubicBezTo>
                  <a:cubicBezTo>
                    <a:pt x="2719" y="8910"/>
                    <a:pt x="3951" y="9401"/>
                    <a:pt x="5187" y="9401"/>
                  </a:cubicBezTo>
                  <a:cubicBezTo>
                    <a:pt x="6351" y="9401"/>
                    <a:pt x="7518" y="8965"/>
                    <a:pt x="8425" y="8090"/>
                  </a:cubicBezTo>
                  <a:cubicBezTo>
                    <a:pt x="10325" y="6316"/>
                    <a:pt x="10388" y="3339"/>
                    <a:pt x="8583" y="1471"/>
                  </a:cubicBezTo>
                  <a:cubicBezTo>
                    <a:pt x="7670" y="492"/>
                    <a:pt x="6437" y="1"/>
                    <a:pt x="5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endParaRPr sz="105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ira Sans"/>
                <a:sym typeface="Fira Sans"/>
              </a:endParaRPr>
            </a:p>
          </p:txBody>
        </p:sp>
        <p:sp>
          <p:nvSpPr>
            <p:cNvPr id="106" name="文字方塊 105">
              <a:extLst>
                <a:ext uri="{FF2B5EF4-FFF2-40B4-BE49-F238E27FC236}">
                  <a16:creationId xmlns:a16="http://schemas.microsoft.com/office/drawing/2014/main" id="{1B60F3AB-9E67-4A5E-BFB0-A5E070E828F9}"/>
                </a:ext>
              </a:extLst>
            </p:cNvPr>
            <p:cNvSpPr txBox="1"/>
            <p:nvPr/>
          </p:nvSpPr>
          <p:spPr>
            <a:xfrm>
              <a:off x="1568549" y="2685877"/>
              <a:ext cx="182603" cy="3730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zh-TW" altLang="en-US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Fira Sans"/>
                  <a:sym typeface="Fira Sans"/>
                </a:rPr>
                <a:t>*</a:t>
              </a:r>
            </a:p>
          </p:txBody>
        </p:sp>
      </p:grpSp>
      <p:sp>
        <p:nvSpPr>
          <p:cNvPr id="107" name="Google Shape;308;p16">
            <a:extLst>
              <a:ext uri="{FF2B5EF4-FFF2-40B4-BE49-F238E27FC236}">
                <a16:creationId xmlns:a16="http://schemas.microsoft.com/office/drawing/2014/main" id="{F58567AE-CF49-41C9-BEB8-0F92C5B0DF86}"/>
              </a:ext>
            </a:extLst>
          </p:cNvPr>
          <p:cNvSpPr txBox="1"/>
          <p:nvPr/>
        </p:nvSpPr>
        <p:spPr>
          <a:xfrm>
            <a:off x="7260756" y="2488845"/>
            <a:ext cx="1054850" cy="281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r>
              <a:rPr lang="zh-TW" altLang="en-US" sz="8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Fira Sans Extra Condensed"/>
              </a:rPr>
              <a:t>崇德國小監控點</a:t>
            </a:r>
            <a:endParaRPr lang="zh-TW" altLang="en-US" sz="5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Fira Sans Extra Condensed"/>
            </a:endParaRPr>
          </a:p>
        </p:txBody>
      </p:sp>
      <p:sp>
        <p:nvSpPr>
          <p:cNvPr id="108" name="Google Shape;308;p16">
            <a:extLst>
              <a:ext uri="{FF2B5EF4-FFF2-40B4-BE49-F238E27FC236}">
                <a16:creationId xmlns:a16="http://schemas.microsoft.com/office/drawing/2014/main" id="{0D112C2C-7600-4304-BD72-96940DE3FB15}"/>
              </a:ext>
            </a:extLst>
          </p:cNvPr>
          <p:cNvSpPr txBox="1"/>
          <p:nvPr/>
        </p:nvSpPr>
        <p:spPr>
          <a:xfrm>
            <a:off x="7259599" y="2934366"/>
            <a:ext cx="741126" cy="281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r>
              <a:rPr lang="zh-TW" altLang="en-US" sz="8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Fira Sans Extra Condensed"/>
              </a:rPr>
              <a:t>太魯閣大橋南端監控點</a:t>
            </a:r>
          </a:p>
        </p:txBody>
      </p:sp>
      <p:grpSp>
        <p:nvGrpSpPr>
          <p:cNvPr id="109" name="群組 108">
            <a:extLst>
              <a:ext uri="{FF2B5EF4-FFF2-40B4-BE49-F238E27FC236}">
                <a16:creationId xmlns:a16="http://schemas.microsoft.com/office/drawing/2014/main" id="{014C9950-4052-4CB5-AFCA-4324D69FA0D6}"/>
              </a:ext>
            </a:extLst>
          </p:cNvPr>
          <p:cNvGrpSpPr/>
          <p:nvPr/>
        </p:nvGrpSpPr>
        <p:grpSpPr>
          <a:xfrm>
            <a:off x="7164460" y="2967593"/>
            <a:ext cx="180775" cy="369332"/>
            <a:chOff x="1568549" y="2685877"/>
            <a:chExt cx="182603" cy="373068"/>
          </a:xfrm>
        </p:grpSpPr>
        <p:sp>
          <p:nvSpPr>
            <p:cNvPr id="110" name="Google Shape;3900;p37">
              <a:extLst>
                <a:ext uri="{FF2B5EF4-FFF2-40B4-BE49-F238E27FC236}">
                  <a16:creationId xmlns:a16="http://schemas.microsoft.com/office/drawing/2014/main" id="{8BC3CC47-CEB0-4275-AFC3-1188798703FA}"/>
                </a:ext>
              </a:extLst>
            </p:cNvPr>
            <p:cNvSpPr/>
            <p:nvPr/>
          </p:nvSpPr>
          <p:spPr>
            <a:xfrm>
              <a:off x="1576841" y="2750531"/>
              <a:ext cx="162211" cy="146800"/>
            </a:xfrm>
            <a:custGeom>
              <a:avLst/>
              <a:gdLst/>
              <a:ahLst/>
              <a:cxnLst/>
              <a:rect l="l" t="t" r="r" b="b"/>
              <a:pathLst>
                <a:path w="10389" h="9402" extrusionOk="0">
                  <a:moveTo>
                    <a:pt x="5201" y="1"/>
                  </a:moveTo>
                  <a:cubicBezTo>
                    <a:pt x="4037" y="1"/>
                    <a:pt x="2870" y="437"/>
                    <a:pt x="1964" y="1312"/>
                  </a:cubicBezTo>
                  <a:cubicBezTo>
                    <a:pt x="64" y="3086"/>
                    <a:pt x="1" y="6063"/>
                    <a:pt x="1806" y="7931"/>
                  </a:cubicBezTo>
                  <a:cubicBezTo>
                    <a:pt x="2719" y="8910"/>
                    <a:pt x="3951" y="9401"/>
                    <a:pt x="5187" y="9401"/>
                  </a:cubicBezTo>
                  <a:cubicBezTo>
                    <a:pt x="6351" y="9401"/>
                    <a:pt x="7518" y="8965"/>
                    <a:pt x="8425" y="8090"/>
                  </a:cubicBezTo>
                  <a:cubicBezTo>
                    <a:pt x="10325" y="6316"/>
                    <a:pt x="10388" y="3339"/>
                    <a:pt x="8583" y="1471"/>
                  </a:cubicBezTo>
                  <a:cubicBezTo>
                    <a:pt x="7670" y="492"/>
                    <a:pt x="6437" y="1"/>
                    <a:pt x="5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endParaRPr sz="105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ira Sans"/>
                <a:sym typeface="Fira Sans"/>
              </a:endParaRPr>
            </a:p>
          </p:txBody>
        </p:sp>
        <p:sp>
          <p:nvSpPr>
            <p:cNvPr id="111" name="文字方塊 110">
              <a:extLst>
                <a:ext uri="{FF2B5EF4-FFF2-40B4-BE49-F238E27FC236}">
                  <a16:creationId xmlns:a16="http://schemas.microsoft.com/office/drawing/2014/main" id="{F9E6AE70-0A78-495F-8675-2EC95DDFFC4E}"/>
                </a:ext>
              </a:extLst>
            </p:cNvPr>
            <p:cNvSpPr txBox="1"/>
            <p:nvPr/>
          </p:nvSpPr>
          <p:spPr>
            <a:xfrm>
              <a:off x="1568549" y="2685877"/>
              <a:ext cx="182603" cy="3730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zh-TW" altLang="en-US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Fira Sans"/>
                  <a:sym typeface="Fira Sans"/>
                </a:rPr>
                <a:t>*</a:t>
              </a:r>
            </a:p>
          </p:txBody>
        </p:sp>
      </p:grpSp>
      <p:sp>
        <p:nvSpPr>
          <p:cNvPr id="112" name="文字方塊 111">
            <a:extLst>
              <a:ext uri="{FF2B5EF4-FFF2-40B4-BE49-F238E27FC236}">
                <a16:creationId xmlns:a16="http://schemas.microsoft.com/office/drawing/2014/main" id="{8CE38BD3-077B-4C08-9C85-F214828579B5}"/>
              </a:ext>
            </a:extLst>
          </p:cNvPr>
          <p:cNvSpPr txBox="1"/>
          <p:nvPr/>
        </p:nvSpPr>
        <p:spPr>
          <a:xfrm>
            <a:off x="6541934" y="2038332"/>
            <a:ext cx="1118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altLang="zh-TW" sz="1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5G</a:t>
            </a:r>
            <a:r>
              <a:rPr lang="zh-TW" altLang="en-US" sz="1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公網</a:t>
            </a:r>
            <a:endParaRPr lang="en-US" altLang="zh-TW" sz="14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8">
              <a:buClr>
                <a:srgbClr val="000000"/>
              </a:buClr>
            </a:pPr>
            <a:r>
              <a:rPr lang="en-US" altLang="zh-TW" sz="1400" b="1" kern="0" dirty="0">
                <a:solidFill>
                  <a:srgbClr val="045A6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Wingdings" panose="05000000000000000000" pitchFamily="2" charset="2"/>
              </a:rPr>
              <a:t></a:t>
            </a:r>
            <a:r>
              <a:rPr lang="zh-TW" altLang="en-US" sz="1400" b="1" kern="0" dirty="0">
                <a:solidFill>
                  <a:srgbClr val="045A6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Wingdings" panose="05000000000000000000" pitchFamily="2" charset="2"/>
              </a:rPr>
              <a:t>智慧辨識</a:t>
            </a:r>
            <a:endParaRPr lang="zh-TW" altLang="en-US" sz="1400" b="1" kern="0" dirty="0">
              <a:solidFill>
                <a:srgbClr val="045A6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113" name="圖片 112">
            <a:extLst>
              <a:ext uri="{FF2B5EF4-FFF2-40B4-BE49-F238E27FC236}">
                <a16:creationId xmlns:a16="http://schemas.microsoft.com/office/drawing/2014/main" id="{3685817D-BD04-42B3-9EB5-5337AFA94B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915" y="1375287"/>
            <a:ext cx="2638656" cy="4165274"/>
          </a:xfrm>
          <a:prstGeom prst="rect">
            <a:avLst/>
          </a:prstGeom>
        </p:spPr>
      </p:pic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80B8BD83-7BA5-4C0E-9DC2-170FF9F958F5}"/>
              </a:ext>
            </a:extLst>
          </p:cNvPr>
          <p:cNvSpPr txBox="1"/>
          <p:nvPr/>
        </p:nvSpPr>
        <p:spPr>
          <a:xfrm>
            <a:off x="1101096" y="3753047"/>
            <a:ext cx="1567615" cy="253916"/>
          </a:xfrm>
          <a:prstGeom prst="rect">
            <a:avLst/>
          </a:prstGeom>
          <a:solidFill>
            <a:srgbClr val="AADAFF"/>
          </a:solidFill>
        </p:spPr>
        <p:txBody>
          <a:bodyPr wrap="square" rtlCol="0">
            <a:spAutoFit/>
          </a:bodyPr>
          <a:lstStyle/>
          <a:p>
            <a:r>
              <a:rPr lang="en-US" altLang="zh-TW" sz="1050" b="1" u="sng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en-US" sz="1050" b="1" u="sng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個截流號誌路口範圍</a:t>
            </a:r>
          </a:p>
        </p:txBody>
      </p:sp>
      <p:pic>
        <p:nvPicPr>
          <p:cNvPr id="115" name="圖片 114">
            <a:extLst>
              <a:ext uri="{FF2B5EF4-FFF2-40B4-BE49-F238E27FC236}">
                <a16:creationId xmlns:a16="http://schemas.microsoft.com/office/drawing/2014/main" id="{1FEE63CA-70EA-416E-892B-676AB761B7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6444" y="3350192"/>
            <a:ext cx="564356" cy="107156"/>
          </a:xfrm>
          <a:prstGeom prst="rect">
            <a:avLst/>
          </a:prstGeom>
        </p:spPr>
      </p:pic>
      <p:pic>
        <p:nvPicPr>
          <p:cNvPr id="116" name="圖片 115">
            <a:extLst>
              <a:ext uri="{FF2B5EF4-FFF2-40B4-BE49-F238E27FC236}">
                <a16:creationId xmlns:a16="http://schemas.microsoft.com/office/drawing/2014/main" id="{1E03C72B-52BE-409C-B0B5-B029AFF2C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1651" y="1962738"/>
            <a:ext cx="642938" cy="150019"/>
          </a:xfrm>
          <a:prstGeom prst="rect">
            <a:avLst/>
          </a:prstGeom>
        </p:spPr>
      </p:pic>
      <p:sp>
        <p:nvSpPr>
          <p:cNvPr id="117" name="矩形 116">
            <a:extLst>
              <a:ext uri="{FF2B5EF4-FFF2-40B4-BE49-F238E27FC236}">
                <a16:creationId xmlns:a16="http://schemas.microsoft.com/office/drawing/2014/main" id="{7D30FD2C-4919-4758-9C2D-2823CFB32F62}"/>
              </a:ext>
            </a:extLst>
          </p:cNvPr>
          <p:cNvSpPr/>
          <p:nvPr/>
        </p:nvSpPr>
        <p:spPr>
          <a:xfrm>
            <a:off x="2111725" y="1927780"/>
            <a:ext cx="6351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(1CCTV)</a:t>
            </a:r>
            <a:endParaRPr lang="zh-TW" altLang="en-US" sz="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86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44491D-46D8-42EB-BD50-700E3D54E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家樂福案例分享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681831B-0461-40F3-82E6-915FD127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35</a:t>
            </a:fld>
            <a:endParaRPr lang="en-US" altLang="zh-TW" dirty="0"/>
          </a:p>
        </p:txBody>
      </p:sp>
      <p:sp>
        <p:nvSpPr>
          <p:cNvPr id="5" name="Google Shape;696;p24">
            <a:extLst>
              <a:ext uri="{FF2B5EF4-FFF2-40B4-BE49-F238E27FC236}">
                <a16:creationId xmlns:a16="http://schemas.microsoft.com/office/drawing/2014/main" id="{6D99AFAC-6CFE-48F7-BF27-C1531778DF44}"/>
              </a:ext>
            </a:extLst>
          </p:cNvPr>
          <p:cNvSpPr txBox="1">
            <a:spLocks/>
          </p:cNvSpPr>
          <p:nvPr/>
        </p:nvSpPr>
        <p:spPr bwMode="auto">
          <a:xfrm>
            <a:off x="428737" y="904877"/>
            <a:ext cx="8286658" cy="74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3399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3399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3399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3399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zh-TW" altLang="en-US" kern="0">
                <a:latin typeface="Microsoft JhengHei"/>
                <a:ea typeface="Microsoft JhengHei"/>
                <a:cs typeface="Microsoft JhengHei"/>
                <a:sym typeface="Microsoft JhengHei"/>
              </a:rPr>
              <a:t>電商平台－三大核心</a:t>
            </a:r>
            <a:endParaRPr lang="zh-TW" altLang="en-US" kern="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6" name="Google Shape;698;p24">
            <a:extLst>
              <a:ext uri="{FF2B5EF4-FFF2-40B4-BE49-F238E27FC236}">
                <a16:creationId xmlns:a16="http://schemas.microsoft.com/office/drawing/2014/main" id="{09A99F6D-BAEF-4E86-9CC1-9C8FCA9B52DB}"/>
              </a:ext>
            </a:extLst>
          </p:cNvPr>
          <p:cNvGrpSpPr/>
          <p:nvPr/>
        </p:nvGrpSpPr>
        <p:grpSpPr>
          <a:xfrm>
            <a:off x="5150795" y="3444254"/>
            <a:ext cx="3774245" cy="2564467"/>
            <a:chOff x="8575467" y="4002385"/>
            <a:chExt cx="4093263" cy="2781228"/>
          </a:xfrm>
        </p:grpSpPr>
        <p:sp>
          <p:nvSpPr>
            <p:cNvPr id="7" name="Google Shape;699;p24">
              <a:extLst>
                <a:ext uri="{FF2B5EF4-FFF2-40B4-BE49-F238E27FC236}">
                  <a16:creationId xmlns:a16="http://schemas.microsoft.com/office/drawing/2014/main" id="{DACEC623-E265-461A-B7AC-E666D2A805EB}"/>
                </a:ext>
              </a:extLst>
            </p:cNvPr>
            <p:cNvSpPr/>
            <p:nvPr/>
          </p:nvSpPr>
          <p:spPr>
            <a:xfrm>
              <a:off x="8575467" y="4961086"/>
              <a:ext cx="1744920" cy="1822527"/>
            </a:xfrm>
            <a:custGeom>
              <a:avLst/>
              <a:gdLst/>
              <a:ahLst/>
              <a:cxnLst/>
              <a:rect l="l" t="t" r="r" b="b"/>
              <a:pathLst>
                <a:path w="1744918" h="1822525" extrusionOk="0">
                  <a:moveTo>
                    <a:pt x="1721978" y="957973"/>
                  </a:moveTo>
                  <a:lnTo>
                    <a:pt x="1570255" y="1817524"/>
                  </a:lnTo>
                  <a:cubicBezTo>
                    <a:pt x="1457300" y="1821133"/>
                    <a:pt x="1047102" y="1829242"/>
                    <a:pt x="946548" y="1811416"/>
                  </a:cubicBezTo>
                  <a:cubicBezTo>
                    <a:pt x="956536" y="1767135"/>
                    <a:pt x="963515" y="1727406"/>
                    <a:pt x="964691" y="1694889"/>
                  </a:cubicBezTo>
                  <a:cubicBezTo>
                    <a:pt x="966650" y="1644351"/>
                    <a:pt x="861264" y="1629072"/>
                    <a:pt x="820912" y="1613793"/>
                  </a:cubicBezTo>
                  <a:cubicBezTo>
                    <a:pt x="679484" y="1562472"/>
                    <a:pt x="539622" y="1495871"/>
                    <a:pt x="395452" y="1453168"/>
                  </a:cubicBezTo>
                  <a:cubicBezTo>
                    <a:pt x="393885" y="1452777"/>
                    <a:pt x="392318" y="1451993"/>
                    <a:pt x="390359" y="1451601"/>
                  </a:cubicBezTo>
                  <a:cubicBezTo>
                    <a:pt x="326501" y="1424177"/>
                    <a:pt x="253240" y="1392053"/>
                    <a:pt x="196042" y="1350133"/>
                  </a:cubicBezTo>
                  <a:cubicBezTo>
                    <a:pt x="138844" y="1308214"/>
                    <a:pt x="94574" y="1247490"/>
                    <a:pt x="51871" y="1191859"/>
                  </a:cubicBezTo>
                  <a:cubicBezTo>
                    <a:pt x="34633" y="1169136"/>
                    <a:pt x="13478" y="1148373"/>
                    <a:pt x="6034" y="1120557"/>
                  </a:cubicBezTo>
                  <a:cubicBezTo>
                    <a:pt x="-21389" y="1016739"/>
                    <a:pt x="50304" y="907827"/>
                    <a:pt x="107502" y="827515"/>
                  </a:cubicBezTo>
                  <a:cubicBezTo>
                    <a:pt x="196825" y="701757"/>
                    <a:pt x="301819" y="587361"/>
                    <a:pt x="401720" y="469830"/>
                  </a:cubicBezTo>
                  <a:cubicBezTo>
                    <a:pt x="534529" y="313907"/>
                    <a:pt x="667339" y="158767"/>
                    <a:pt x="805241" y="8328"/>
                  </a:cubicBezTo>
                  <a:cubicBezTo>
                    <a:pt x="815819" y="-3034"/>
                    <a:pt x="820128" y="-2642"/>
                    <a:pt x="830314" y="8719"/>
                  </a:cubicBezTo>
                  <a:cubicBezTo>
                    <a:pt x="858130" y="58474"/>
                    <a:pt x="908668" y="91382"/>
                    <a:pt x="952546" y="125466"/>
                  </a:cubicBezTo>
                  <a:cubicBezTo>
                    <a:pt x="1000733" y="162684"/>
                    <a:pt x="1046962" y="202645"/>
                    <a:pt x="1092799" y="242605"/>
                  </a:cubicBezTo>
                  <a:cubicBezTo>
                    <a:pt x="1110820" y="258276"/>
                    <a:pt x="1146471" y="244956"/>
                    <a:pt x="1126099" y="282957"/>
                  </a:cubicBezTo>
                  <a:cubicBezTo>
                    <a:pt x="1073210" y="383250"/>
                    <a:pt x="1027374" y="487068"/>
                    <a:pt x="979578" y="589711"/>
                  </a:cubicBezTo>
                  <a:cubicBezTo>
                    <a:pt x="956072" y="639858"/>
                    <a:pt x="902791" y="662972"/>
                    <a:pt x="869883" y="706067"/>
                  </a:cubicBezTo>
                  <a:cubicBezTo>
                    <a:pt x="834624" y="752295"/>
                    <a:pt x="815819" y="808710"/>
                    <a:pt x="790354" y="860423"/>
                  </a:cubicBezTo>
                  <a:cubicBezTo>
                    <a:pt x="785261" y="871001"/>
                    <a:pt x="786436" y="872960"/>
                    <a:pt x="797406" y="874527"/>
                  </a:cubicBezTo>
                  <a:cubicBezTo>
                    <a:pt x="824829" y="879228"/>
                    <a:pt x="838150" y="872960"/>
                    <a:pt x="848727" y="846711"/>
                  </a:cubicBezTo>
                  <a:cubicBezTo>
                    <a:pt x="868708" y="796565"/>
                    <a:pt x="876151" y="735057"/>
                    <a:pt x="902791" y="688829"/>
                  </a:cubicBezTo>
                  <a:cubicBezTo>
                    <a:pt x="913761" y="670024"/>
                    <a:pt x="930607" y="662972"/>
                    <a:pt x="952154" y="665323"/>
                  </a:cubicBezTo>
                  <a:cubicBezTo>
                    <a:pt x="1077520" y="680602"/>
                    <a:pt x="1202102" y="706850"/>
                    <a:pt x="1325117" y="734666"/>
                  </a:cubicBezTo>
                  <a:cubicBezTo>
                    <a:pt x="1337654" y="737408"/>
                    <a:pt x="1408956" y="774626"/>
                    <a:pt x="1413265" y="771884"/>
                  </a:cubicBezTo>
                  <a:cubicBezTo>
                    <a:pt x="1418750" y="768749"/>
                    <a:pt x="1417575" y="755038"/>
                    <a:pt x="1421101" y="748769"/>
                  </a:cubicBezTo>
                  <a:cubicBezTo>
                    <a:pt x="1428544" y="735449"/>
                    <a:pt x="1442648" y="725263"/>
                    <a:pt x="1453225" y="714685"/>
                  </a:cubicBezTo>
                  <a:cubicBezTo>
                    <a:pt x="1511207" y="657487"/>
                    <a:pt x="1575457" y="608125"/>
                    <a:pt x="1633831" y="551710"/>
                  </a:cubicBezTo>
                  <a:cubicBezTo>
                    <a:pt x="1641666" y="544266"/>
                    <a:pt x="1710184" y="485993"/>
                    <a:pt x="1703174" y="509791"/>
                  </a:cubicBezTo>
                  <a:cubicBezTo>
                    <a:pt x="1692243" y="546898"/>
                    <a:pt x="1704741" y="596371"/>
                    <a:pt x="1711009" y="633981"/>
                  </a:cubicBezTo>
                  <a:cubicBezTo>
                    <a:pt x="1720019" y="688045"/>
                    <a:pt x="1738433" y="740934"/>
                    <a:pt x="1743917" y="795782"/>
                  </a:cubicBezTo>
                  <a:cubicBezTo>
                    <a:pt x="1749402" y="848670"/>
                    <a:pt x="1730989" y="905868"/>
                    <a:pt x="1721978" y="9579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700;p24">
              <a:extLst>
                <a:ext uri="{FF2B5EF4-FFF2-40B4-BE49-F238E27FC236}">
                  <a16:creationId xmlns:a16="http://schemas.microsoft.com/office/drawing/2014/main" id="{56E92FFE-C928-4949-9FEC-CE343F1AC3F4}"/>
                </a:ext>
              </a:extLst>
            </p:cNvPr>
            <p:cNvSpPr/>
            <p:nvPr/>
          </p:nvSpPr>
          <p:spPr>
            <a:xfrm>
              <a:off x="10946163" y="4998448"/>
              <a:ext cx="1722567" cy="1783016"/>
            </a:xfrm>
            <a:custGeom>
              <a:avLst/>
              <a:gdLst/>
              <a:ahLst/>
              <a:cxnLst/>
              <a:rect l="l" t="t" r="r" b="b"/>
              <a:pathLst>
                <a:path w="1722566" h="1783015" extrusionOk="0">
                  <a:moveTo>
                    <a:pt x="784651" y="1780384"/>
                  </a:moveTo>
                  <a:cubicBezTo>
                    <a:pt x="663447" y="1786164"/>
                    <a:pt x="507049" y="1777519"/>
                    <a:pt x="292309" y="1783015"/>
                  </a:cubicBezTo>
                  <a:cubicBezTo>
                    <a:pt x="243040" y="1602505"/>
                    <a:pt x="53461" y="927665"/>
                    <a:pt x="4751" y="753720"/>
                  </a:cubicBezTo>
                  <a:cubicBezTo>
                    <a:pt x="1617" y="744709"/>
                    <a:pt x="-342" y="735306"/>
                    <a:pt x="50" y="725904"/>
                  </a:cubicBezTo>
                  <a:lnTo>
                    <a:pt x="50" y="482224"/>
                  </a:lnTo>
                  <a:cubicBezTo>
                    <a:pt x="50" y="477131"/>
                    <a:pt x="-342" y="472038"/>
                    <a:pt x="1617" y="467337"/>
                  </a:cubicBezTo>
                  <a:cubicBezTo>
                    <a:pt x="5926" y="459894"/>
                    <a:pt x="11019" y="463811"/>
                    <a:pt x="15329" y="466945"/>
                  </a:cubicBezTo>
                  <a:cubicBezTo>
                    <a:pt x="22380" y="472038"/>
                    <a:pt x="28649" y="477915"/>
                    <a:pt x="34525" y="484183"/>
                  </a:cubicBezTo>
                  <a:cubicBezTo>
                    <a:pt x="74877" y="524535"/>
                    <a:pt x="118364" y="561753"/>
                    <a:pt x="158324" y="602497"/>
                  </a:cubicBezTo>
                  <a:cubicBezTo>
                    <a:pt x="166159" y="610724"/>
                    <a:pt x="173995" y="626395"/>
                    <a:pt x="184181" y="631488"/>
                  </a:cubicBezTo>
                  <a:cubicBezTo>
                    <a:pt x="202986" y="640499"/>
                    <a:pt x="195542" y="633839"/>
                    <a:pt x="214739" y="624828"/>
                  </a:cubicBezTo>
                  <a:cubicBezTo>
                    <a:pt x="247255" y="609549"/>
                    <a:pt x="281731" y="608374"/>
                    <a:pt x="316598" y="603281"/>
                  </a:cubicBezTo>
                  <a:lnTo>
                    <a:pt x="494461" y="579383"/>
                  </a:lnTo>
                  <a:cubicBezTo>
                    <a:pt x="543040" y="572723"/>
                    <a:pt x="588485" y="555093"/>
                    <a:pt x="634714" y="540598"/>
                  </a:cubicBezTo>
                  <a:cubicBezTo>
                    <a:pt x="684468" y="524927"/>
                    <a:pt x="724037" y="536680"/>
                    <a:pt x="749894" y="584084"/>
                  </a:cubicBezTo>
                  <a:cubicBezTo>
                    <a:pt x="773792" y="627570"/>
                    <a:pt x="787503" y="674191"/>
                    <a:pt x="801215" y="721203"/>
                  </a:cubicBezTo>
                  <a:cubicBezTo>
                    <a:pt x="802782" y="726688"/>
                    <a:pt x="804350" y="732564"/>
                    <a:pt x="805525" y="738441"/>
                  </a:cubicBezTo>
                  <a:cubicBezTo>
                    <a:pt x="807875" y="751761"/>
                    <a:pt x="814927" y="758421"/>
                    <a:pt x="828247" y="761947"/>
                  </a:cubicBezTo>
                  <a:cubicBezTo>
                    <a:pt x="852929" y="768215"/>
                    <a:pt x="874868" y="780752"/>
                    <a:pt x="892106" y="799165"/>
                  </a:cubicBezTo>
                  <a:cubicBezTo>
                    <a:pt x="903467" y="811310"/>
                    <a:pt x="915220" y="813660"/>
                    <a:pt x="929715" y="808959"/>
                  </a:cubicBezTo>
                  <a:cubicBezTo>
                    <a:pt x="937551" y="806608"/>
                    <a:pt x="949696" y="807000"/>
                    <a:pt x="951654" y="800732"/>
                  </a:cubicBezTo>
                  <a:cubicBezTo>
                    <a:pt x="953613" y="792896"/>
                    <a:pt x="942644" y="787412"/>
                    <a:pt x="936375" y="781927"/>
                  </a:cubicBezTo>
                  <a:cubicBezTo>
                    <a:pt x="852537" y="709058"/>
                    <a:pt x="800824" y="587218"/>
                    <a:pt x="744801" y="493194"/>
                  </a:cubicBezTo>
                  <a:cubicBezTo>
                    <a:pt x="703273" y="423851"/>
                    <a:pt x="660179" y="349415"/>
                    <a:pt x="619043" y="278505"/>
                  </a:cubicBezTo>
                  <a:cubicBezTo>
                    <a:pt x="609249" y="261267"/>
                    <a:pt x="612775" y="253432"/>
                    <a:pt x="632363" y="248731"/>
                  </a:cubicBezTo>
                  <a:cubicBezTo>
                    <a:pt x="707975" y="252256"/>
                    <a:pt x="767523" y="216997"/>
                    <a:pt x="821196" y="168418"/>
                  </a:cubicBezTo>
                  <a:cubicBezTo>
                    <a:pt x="858022" y="135118"/>
                    <a:pt x="883095" y="104560"/>
                    <a:pt x="884270" y="53238"/>
                  </a:cubicBezTo>
                  <a:cubicBezTo>
                    <a:pt x="884662" y="36392"/>
                    <a:pt x="879177" y="-23157"/>
                    <a:pt x="913261" y="9752"/>
                  </a:cubicBezTo>
                  <a:cubicBezTo>
                    <a:pt x="932458" y="28165"/>
                    <a:pt x="952438" y="46186"/>
                    <a:pt x="971634" y="64991"/>
                  </a:cubicBezTo>
                  <a:cubicBezTo>
                    <a:pt x="1048029" y="140994"/>
                    <a:pt x="1124816" y="215822"/>
                    <a:pt x="1198077" y="294567"/>
                  </a:cubicBezTo>
                  <a:cubicBezTo>
                    <a:pt x="1277214" y="379189"/>
                    <a:pt x="1353608" y="466554"/>
                    <a:pt x="1428828" y="554701"/>
                  </a:cubicBezTo>
                  <a:cubicBezTo>
                    <a:pt x="1524811" y="667139"/>
                    <a:pt x="1643517" y="789371"/>
                    <a:pt x="1704632" y="927665"/>
                  </a:cubicBezTo>
                  <a:cubicBezTo>
                    <a:pt x="1723437" y="969976"/>
                    <a:pt x="1726180" y="1016204"/>
                    <a:pt x="1718736" y="1061649"/>
                  </a:cubicBezTo>
                  <a:cubicBezTo>
                    <a:pt x="1710117" y="1114146"/>
                    <a:pt x="1693663" y="1167427"/>
                    <a:pt x="1661930" y="1210521"/>
                  </a:cubicBezTo>
                  <a:cubicBezTo>
                    <a:pt x="1623537" y="1263018"/>
                    <a:pt x="1569081" y="1281823"/>
                    <a:pt x="1510707" y="1304545"/>
                  </a:cubicBezTo>
                  <a:cubicBezTo>
                    <a:pt x="1391610" y="1351166"/>
                    <a:pt x="1274079" y="1402487"/>
                    <a:pt x="1153807" y="1446366"/>
                  </a:cubicBezTo>
                  <a:cubicBezTo>
                    <a:pt x="1092691" y="1468696"/>
                    <a:pt x="1031183" y="1489068"/>
                    <a:pt x="968500" y="1505914"/>
                  </a:cubicBezTo>
                  <a:cubicBezTo>
                    <a:pt x="920705" y="1518843"/>
                    <a:pt x="862723" y="1516100"/>
                    <a:pt x="817670" y="1537256"/>
                  </a:cubicBezTo>
                  <a:cubicBezTo>
                    <a:pt x="786328" y="1552143"/>
                    <a:pt x="790638" y="1598763"/>
                    <a:pt x="791029" y="1627362"/>
                  </a:cubicBezTo>
                  <a:cubicBezTo>
                    <a:pt x="792205" y="1653219"/>
                    <a:pt x="791580" y="1714643"/>
                    <a:pt x="784651" y="1780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701;p24">
              <a:extLst>
                <a:ext uri="{FF2B5EF4-FFF2-40B4-BE49-F238E27FC236}">
                  <a16:creationId xmlns:a16="http://schemas.microsoft.com/office/drawing/2014/main" id="{4B6BFC56-51F8-4D59-B117-9D6C80E189C8}"/>
                </a:ext>
              </a:extLst>
            </p:cNvPr>
            <p:cNvSpPr/>
            <p:nvPr/>
          </p:nvSpPr>
          <p:spPr>
            <a:xfrm>
              <a:off x="9396770" y="4836027"/>
              <a:ext cx="403521" cy="376097"/>
            </a:xfrm>
            <a:custGeom>
              <a:avLst/>
              <a:gdLst/>
              <a:ahLst/>
              <a:cxnLst/>
              <a:rect l="l" t="t" r="r" b="b"/>
              <a:pathLst>
                <a:path w="403521" h="376097" extrusionOk="0">
                  <a:moveTo>
                    <a:pt x="391768" y="180007"/>
                  </a:moveTo>
                  <a:cubicBezTo>
                    <a:pt x="393335" y="184708"/>
                    <a:pt x="396078" y="188234"/>
                    <a:pt x="399603" y="190977"/>
                  </a:cubicBezTo>
                  <a:cubicBezTo>
                    <a:pt x="406263" y="195678"/>
                    <a:pt x="407439" y="201163"/>
                    <a:pt x="401562" y="207823"/>
                  </a:cubicBezTo>
                  <a:cubicBezTo>
                    <a:pt x="396861" y="213307"/>
                    <a:pt x="394510" y="221143"/>
                    <a:pt x="388242" y="225844"/>
                  </a:cubicBezTo>
                  <a:cubicBezTo>
                    <a:pt x="356509" y="273640"/>
                    <a:pt x="325167" y="321435"/>
                    <a:pt x="295393" y="370406"/>
                  </a:cubicBezTo>
                  <a:cubicBezTo>
                    <a:pt x="289125" y="384118"/>
                    <a:pt x="282073" y="379809"/>
                    <a:pt x="273062" y="372365"/>
                  </a:cubicBezTo>
                  <a:cubicBezTo>
                    <a:pt x="182172" y="295971"/>
                    <a:pt x="91282" y="219967"/>
                    <a:pt x="0" y="143573"/>
                  </a:cubicBezTo>
                  <a:cubicBezTo>
                    <a:pt x="3134" y="140047"/>
                    <a:pt x="5877" y="136913"/>
                    <a:pt x="9011" y="133387"/>
                  </a:cubicBezTo>
                  <a:cubicBezTo>
                    <a:pt x="16062" y="126335"/>
                    <a:pt x="23114" y="119283"/>
                    <a:pt x="30166" y="112231"/>
                  </a:cubicBezTo>
                  <a:cubicBezTo>
                    <a:pt x="37610" y="101262"/>
                    <a:pt x="46229" y="91468"/>
                    <a:pt x="57982" y="84807"/>
                  </a:cubicBezTo>
                  <a:cubicBezTo>
                    <a:pt x="66601" y="76580"/>
                    <a:pt x="75219" y="67961"/>
                    <a:pt x="83838" y="59734"/>
                  </a:cubicBezTo>
                  <a:cubicBezTo>
                    <a:pt x="86581" y="55425"/>
                    <a:pt x="89715" y="51507"/>
                    <a:pt x="94024" y="49157"/>
                  </a:cubicBezTo>
                  <a:cubicBezTo>
                    <a:pt x="108128" y="37404"/>
                    <a:pt x="121056" y="24475"/>
                    <a:pt x="132809" y="10763"/>
                  </a:cubicBezTo>
                  <a:cubicBezTo>
                    <a:pt x="134768" y="5279"/>
                    <a:pt x="139469" y="2928"/>
                    <a:pt x="144171" y="186"/>
                  </a:cubicBezTo>
                  <a:cubicBezTo>
                    <a:pt x="151614" y="-990"/>
                    <a:pt x="156707" y="3711"/>
                    <a:pt x="162975" y="6062"/>
                  </a:cubicBezTo>
                  <a:cubicBezTo>
                    <a:pt x="165718" y="8804"/>
                    <a:pt x="169636" y="7237"/>
                    <a:pt x="172770" y="8021"/>
                  </a:cubicBezTo>
                  <a:cubicBezTo>
                    <a:pt x="178646" y="8413"/>
                    <a:pt x="183347" y="11547"/>
                    <a:pt x="187657" y="14681"/>
                  </a:cubicBezTo>
                  <a:cubicBezTo>
                    <a:pt x="190399" y="17423"/>
                    <a:pt x="193533" y="18599"/>
                    <a:pt x="197059" y="18990"/>
                  </a:cubicBezTo>
                  <a:cubicBezTo>
                    <a:pt x="208812" y="23692"/>
                    <a:pt x="221349" y="26826"/>
                    <a:pt x="230751" y="35836"/>
                  </a:cubicBezTo>
                  <a:cubicBezTo>
                    <a:pt x="233102" y="38579"/>
                    <a:pt x="236236" y="40538"/>
                    <a:pt x="239762" y="41321"/>
                  </a:cubicBezTo>
                  <a:cubicBezTo>
                    <a:pt x="243680" y="42888"/>
                    <a:pt x="247206" y="45239"/>
                    <a:pt x="250732" y="47981"/>
                  </a:cubicBezTo>
                  <a:cubicBezTo>
                    <a:pt x="256608" y="56600"/>
                    <a:pt x="266402" y="58951"/>
                    <a:pt x="275413" y="62477"/>
                  </a:cubicBezTo>
                  <a:cubicBezTo>
                    <a:pt x="294610" y="70704"/>
                    <a:pt x="308713" y="85983"/>
                    <a:pt x="323209" y="99695"/>
                  </a:cubicBezTo>
                  <a:cubicBezTo>
                    <a:pt x="345931" y="121634"/>
                    <a:pt x="367478" y="144748"/>
                    <a:pt x="386283" y="170605"/>
                  </a:cubicBezTo>
                  <a:cubicBezTo>
                    <a:pt x="389026" y="173347"/>
                    <a:pt x="391768" y="176089"/>
                    <a:pt x="391768" y="180007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702;p24">
              <a:extLst>
                <a:ext uri="{FF2B5EF4-FFF2-40B4-BE49-F238E27FC236}">
                  <a16:creationId xmlns:a16="http://schemas.microsoft.com/office/drawing/2014/main" id="{EA12E286-E17F-4734-8324-C1C7C99E20A3}"/>
                </a:ext>
              </a:extLst>
            </p:cNvPr>
            <p:cNvSpPr/>
            <p:nvPr/>
          </p:nvSpPr>
          <p:spPr>
            <a:xfrm>
              <a:off x="11486047" y="4919699"/>
              <a:ext cx="348674" cy="329085"/>
            </a:xfrm>
            <a:custGeom>
              <a:avLst/>
              <a:gdLst/>
              <a:ahLst/>
              <a:cxnLst/>
              <a:rect l="l" t="t" r="r" b="b"/>
              <a:pathLst>
                <a:path w="348673" h="329085" extrusionOk="0">
                  <a:moveTo>
                    <a:pt x="92479" y="330221"/>
                  </a:moveTo>
                  <a:cubicBezTo>
                    <a:pt x="63096" y="286735"/>
                    <a:pt x="33713" y="243640"/>
                    <a:pt x="4331" y="200154"/>
                  </a:cubicBezTo>
                  <a:cubicBezTo>
                    <a:pt x="1980" y="196628"/>
                    <a:pt x="-3896" y="192318"/>
                    <a:pt x="3939" y="188401"/>
                  </a:cubicBezTo>
                  <a:cubicBezTo>
                    <a:pt x="4331" y="181349"/>
                    <a:pt x="9816" y="178607"/>
                    <a:pt x="14125" y="175081"/>
                  </a:cubicBezTo>
                  <a:cubicBezTo>
                    <a:pt x="84643" y="120625"/>
                    <a:pt x="153594" y="64602"/>
                    <a:pt x="223721" y="9363"/>
                  </a:cubicBezTo>
                  <a:cubicBezTo>
                    <a:pt x="229206" y="5053"/>
                    <a:pt x="233515" y="-1607"/>
                    <a:pt x="242526" y="352"/>
                  </a:cubicBezTo>
                  <a:cubicBezTo>
                    <a:pt x="272692" y="28951"/>
                    <a:pt x="302858" y="57158"/>
                    <a:pt x="333024" y="85366"/>
                  </a:cubicBezTo>
                  <a:cubicBezTo>
                    <a:pt x="336158" y="88500"/>
                    <a:pt x="338901" y="92418"/>
                    <a:pt x="343602" y="93593"/>
                  </a:cubicBezTo>
                  <a:cubicBezTo>
                    <a:pt x="353788" y="126893"/>
                    <a:pt x="356530" y="160585"/>
                    <a:pt x="336158" y="189968"/>
                  </a:cubicBezTo>
                  <a:cubicBezTo>
                    <a:pt x="292280" y="253434"/>
                    <a:pt x="234299" y="299663"/>
                    <a:pt x="159863" y="322777"/>
                  </a:cubicBezTo>
                  <a:cubicBezTo>
                    <a:pt x="137924" y="330221"/>
                    <a:pt x="115201" y="332180"/>
                    <a:pt x="92479" y="33022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703;p24">
              <a:extLst>
                <a:ext uri="{FF2B5EF4-FFF2-40B4-BE49-F238E27FC236}">
                  <a16:creationId xmlns:a16="http://schemas.microsoft.com/office/drawing/2014/main" id="{4BBDA54A-D04F-426B-AEB1-F61A12EED5F7}"/>
                </a:ext>
              </a:extLst>
            </p:cNvPr>
            <p:cNvSpPr/>
            <p:nvPr/>
          </p:nvSpPr>
          <p:spPr>
            <a:xfrm>
              <a:off x="9562096" y="4002922"/>
              <a:ext cx="2162560" cy="1570990"/>
            </a:xfrm>
            <a:custGeom>
              <a:avLst/>
              <a:gdLst/>
              <a:ahLst/>
              <a:cxnLst/>
              <a:rect l="l" t="t" r="r" b="b"/>
              <a:pathLst>
                <a:path w="2162559" h="1570989" extrusionOk="0">
                  <a:moveTo>
                    <a:pt x="1117322" y="0"/>
                  </a:moveTo>
                  <a:cubicBezTo>
                    <a:pt x="1102043" y="0"/>
                    <a:pt x="1087156" y="1959"/>
                    <a:pt x="1073836" y="10186"/>
                  </a:cubicBezTo>
                  <a:cubicBezTo>
                    <a:pt x="1071486" y="14495"/>
                    <a:pt x="1011937" y="43878"/>
                    <a:pt x="986864" y="48579"/>
                  </a:cubicBezTo>
                  <a:cubicBezTo>
                    <a:pt x="986864" y="48579"/>
                    <a:pt x="987255" y="48971"/>
                    <a:pt x="987255" y="48971"/>
                  </a:cubicBezTo>
                  <a:cubicBezTo>
                    <a:pt x="983338" y="52497"/>
                    <a:pt x="904592" y="72477"/>
                    <a:pt x="902242" y="75219"/>
                  </a:cubicBezTo>
                  <a:cubicBezTo>
                    <a:pt x="899891" y="75611"/>
                    <a:pt x="870509" y="81880"/>
                    <a:pt x="861498" y="91674"/>
                  </a:cubicBezTo>
                  <a:cubicBezTo>
                    <a:pt x="845827" y="101076"/>
                    <a:pt x="809393" y="129283"/>
                    <a:pt x="807434" y="134376"/>
                  </a:cubicBezTo>
                  <a:cubicBezTo>
                    <a:pt x="787062" y="141428"/>
                    <a:pt x="767082" y="149264"/>
                    <a:pt x="746318" y="155924"/>
                  </a:cubicBezTo>
                  <a:cubicBezTo>
                    <a:pt x="728297" y="161408"/>
                    <a:pt x="684811" y="178646"/>
                    <a:pt x="680893" y="180605"/>
                  </a:cubicBezTo>
                  <a:cubicBezTo>
                    <a:pt x="680893" y="180605"/>
                    <a:pt x="680893" y="180605"/>
                    <a:pt x="680893" y="180605"/>
                  </a:cubicBezTo>
                  <a:cubicBezTo>
                    <a:pt x="653469" y="178254"/>
                    <a:pt x="626829" y="183739"/>
                    <a:pt x="601364" y="193142"/>
                  </a:cubicBezTo>
                  <a:cubicBezTo>
                    <a:pt x="577466" y="202152"/>
                    <a:pt x="523794" y="239762"/>
                    <a:pt x="517526" y="244072"/>
                  </a:cubicBezTo>
                  <a:cubicBezTo>
                    <a:pt x="517526" y="244072"/>
                    <a:pt x="510474" y="247597"/>
                    <a:pt x="506556" y="249165"/>
                  </a:cubicBezTo>
                  <a:cubicBezTo>
                    <a:pt x="448183" y="277764"/>
                    <a:pt x="392943" y="310672"/>
                    <a:pt x="352591" y="363561"/>
                  </a:cubicBezTo>
                  <a:cubicBezTo>
                    <a:pt x="349849" y="367087"/>
                    <a:pt x="310280" y="418017"/>
                    <a:pt x="310280" y="418017"/>
                  </a:cubicBezTo>
                  <a:cubicBezTo>
                    <a:pt x="310280" y="418017"/>
                    <a:pt x="310280" y="418017"/>
                    <a:pt x="310280" y="418017"/>
                  </a:cubicBezTo>
                  <a:cubicBezTo>
                    <a:pt x="310280" y="418017"/>
                    <a:pt x="198626" y="579817"/>
                    <a:pt x="180605" y="607241"/>
                  </a:cubicBezTo>
                  <a:cubicBezTo>
                    <a:pt x="141428" y="667965"/>
                    <a:pt x="10970" y="824280"/>
                    <a:pt x="0" y="837992"/>
                  </a:cubicBezTo>
                  <a:cubicBezTo>
                    <a:pt x="392" y="841126"/>
                    <a:pt x="54064" y="864240"/>
                    <a:pt x="65425" y="870900"/>
                  </a:cubicBezTo>
                  <a:cubicBezTo>
                    <a:pt x="67776" y="873251"/>
                    <a:pt x="143779" y="923397"/>
                    <a:pt x="159450" y="938285"/>
                  </a:cubicBezTo>
                  <a:cubicBezTo>
                    <a:pt x="183739" y="961007"/>
                    <a:pt x="203719" y="987647"/>
                    <a:pt x="225658" y="1012721"/>
                  </a:cubicBezTo>
                  <a:cubicBezTo>
                    <a:pt x="253866" y="986080"/>
                    <a:pt x="335353" y="913995"/>
                    <a:pt x="343189" y="907727"/>
                  </a:cubicBezTo>
                  <a:cubicBezTo>
                    <a:pt x="372180" y="885788"/>
                    <a:pt x="402738" y="867375"/>
                    <a:pt x="440347" y="865807"/>
                  </a:cubicBezTo>
                  <a:cubicBezTo>
                    <a:pt x="449358" y="865416"/>
                    <a:pt x="489318" y="864632"/>
                    <a:pt x="490102" y="868942"/>
                  </a:cubicBezTo>
                  <a:cubicBezTo>
                    <a:pt x="494019" y="884221"/>
                    <a:pt x="497154" y="899891"/>
                    <a:pt x="501855" y="914778"/>
                  </a:cubicBezTo>
                  <a:cubicBezTo>
                    <a:pt x="511257" y="947687"/>
                    <a:pt x="521051" y="980987"/>
                    <a:pt x="539856" y="1009978"/>
                  </a:cubicBezTo>
                  <a:cubicBezTo>
                    <a:pt x="556311" y="1035443"/>
                    <a:pt x="580208" y="1044454"/>
                    <a:pt x="609983" y="1037402"/>
                  </a:cubicBezTo>
                  <a:cubicBezTo>
                    <a:pt x="630747" y="1032309"/>
                    <a:pt x="650727" y="1025257"/>
                    <a:pt x="669532" y="1015463"/>
                  </a:cubicBezTo>
                  <a:cubicBezTo>
                    <a:pt x="676975" y="1011545"/>
                    <a:pt x="678542" y="1013504"/>
                    <a:pt x="679718" y="1020556"/>
                  </a:cubicBezTo>
                  <a:cubicBezTo>
                    <a:pt x="683635" y="1040928"/>
                    <a:pt x="687945" y="1061300"/>
                    <a:pt x="691862" y="1081672"/>
                  </a:cubicBezTo>
                  <a:cubicBezTo>
                    <a:pt x="710275" y="1174913"/>
                    <a:pt x="728297" y="1268153"/>
                    <a:pt x="746710" y="1361002"/>
                  </a:cubicBezTo>
                  <a:cubicBezTo>
                    <a:pt x="749452" y="1372364"/>
                    <a:pt x="746710" y="1387643"/>
                    <a:pt x="757679" y="1393911"/>
                  </a:cubicBezTo>
                  <a:cubicBezTo>
                    <a:pt x="778835" y="1406056"/>
                    <a:pt x="1094600" y="1562371"/>
                    <a:pt x="1106353" y="1567856"/>
                  </a:cubicBezTo>
                  <a:cubicBezTo>
                    <a:pt x="1117322" y="1577258"/>
                    <a:pt x="1128292" y="1573732"/>
                    <a:pt x="1138870" y="1567856"/>
                  </a:cubicBezTo>
                  <a:cubicBezTo>
                    <a:pt x="1145530" y="1561196"/>
                    <a:pt x="1332795" y="1447583"/>
                    <a:pt x="1334362" y="1441315"/>
                  </a:cubicBezTo>
                  <a:cubicBezTo>
                    <a:pt x="1338671" y="1422902"/>
                    <a:pt x="1416241" y="1067176"/>
                    <a:pt x="1422902" y="1036618"/>
                  </a:cubicBezTo>
                  <a:cubicBezTo>
                    <a:pt x="1424469" y="1029175"/>
                    <a:pt x="1426428" y="1026824"/>
                    <a:pt x="1434263" y="1031134"/>
                  </a:cubicBezTo>
                  <a:cubicBezTo>
                    <a:pt x="1452284" y="1040928"/>
                    <a:pt x="1471089" y="1048371"/>
                    <a:pt x="1490677" y="1053856"/>
                  </a:cubicBezTo>
                  <a:cubicBezTo>
                    <a:pt x="1520452" y="1062083"/>
                    <a:pt x="1538473" y="1055423"/>
                    <a:pt x="1551010" y="1030350"/>
                  </a:cubicBezTo>
                  <a:cubicBezTo>
                    <a:pt x="1554144" y="1024082"/>
                    <a:pt x="1579217" y="879128"/>
                    <a:pt x="1580000" y="877952"/>
                  </a:cubicBezTo>
                  <a:cubicBezTo>
                    <a:pt x="1580392" y="856013"/>
                    <a:pt x="1581176" y="855230"/>
                    <a:pt x="1601156" y="863457"/>
                  </a:cubicBezTo>
                  <a:cubicBezTo>
                    <a:pt x="1643467" y="880695"/>
                    <a:pt x="1685386" y="898324"/>
                    <a:pt x="1727697" y="915170"/>
                  </a:cubicBezTo>
                  <a:cubicBezTo>
                    <a:pt x="1755513" y="926532"/>
                    <a:pt x="1780586" y="939852"/>
                    <a:pt x="1800958" y="963750"/>
                  </a:cubicBezTo>
                  <a:cubicBezTo>
                    <a:pt x="1834258" y="1003318"/>
                    <a:pt x="1923581" y="1092641"/>
                    <a:pt x="1927107" y="1104002"/>
                  </a:cubicBezTo>
                  <a:cubicBezTo>
                    <a:pt x="1929066" y="1102044"/>
                    <a:pt x="2139837" y="932800"/>
                    <a:pt x="2165302" y="915954"/>
                  </a:cubicBezTo>
                  <a:cubicBezTo>
                    <a:pt x="2162560" y="912428"/>
                    <a:pt x="2029358" y="752587"/>
                    <a:pt x="2023482" y="751019"/>
                  </a:cubicBezTo>
                  <a:cubicBezTo>
                    <a:pt x="2021915" y="750628"/>
                    <a:pt x="1931025" y="672666"/>
                    <a:pt x="1894198" y="627221"/>
                  </a:cubicBezTo>
                  <a:cubicBezTo>
                    <a:pt x="1861682" y="587260"/>
                    <a:pt x="1827598" y="548867"/>
                    <a:pt x="1800174" y="504989"/>
                  </a:cubicBezTo>
                  <a:cubicBezTo>
                    <a:pt x="1782936" y="477565"/>
                    <a:pt x="1767657" y="448966"/>
                    <a:pt x="1751203" y="421151"/>
                  </a:cubicBezTo>
                  <a:cubicBezTo>
                    <a:pt x="1751203" y="421151"/>
                    <a:pt x="1751203" y="421151"/>
                    <a:pt x="1751203" y="421151"/>
                  </a:cubicBezTo>
                  <a:cubicBezTo>
                    <a:pt x="1735924" y="390593"/>
                    <a:pt x="1719470" y="360818"/>
                    <a:pt x="1699098" y="333395"/>
                  </a:cubicBezTo>
                  <a:cubicBezTo>
                    <a:pt x="1691654" y="323209"/>
                    <a:pt x="1682252" y="313806"/>
                    <a:pt x="1669324" y="311064"/>
                  </a:cubicBezTo>
                  <a:cubicBezTo>
                    <a:pt x="1641508" y="305187"/>
                    <a:pt x="1619569" y="289517"/>
                    <a:pt x="1598414" y="271495"/>
                  </a:cubicBezTo>
                  <a:cubicBezTo>
                    <a:pt x="1597238" y="267969"/>
                    <a:pt x="1595671" y="265619"/>
                    <a:pt x="1591362" y="265227"/>
                  </a:cubicBezTo>
                  <a:cubicBezTo>
                    <a:pt x="1591362" y="265227"/>
                    <a:pt x="1585877" y="238979"/>
                    <a:pt x="1580000" y="238195"/>
                  </a:cubicBezTo>
                  <a:lnTo>
                    <a:pt x="1580000" y="238195"/>
                  </a:lnTo>
                  <a:cubicBezTo>
                    <a:pt x="1572557" y="222916"/>
                    <a:pt x="1562371" y="209204"/>
                    <a:pt x="1552577" y="195101"/>
                  </a:cubicBezTo>
                  <a:cubicBezTo>
                    <a:pt x="1547484" y="185306"/>
                    <a:pt x="1540432" y="177471"/>
                    <a:pt x="1529854" y="173162"/>
                  </a:cubicBezTo>
                  <a:cubicBezTo>
                    <a:pt x="1509091" y="160233"/>
                    <a:pt x="1487935" y="149264"/>
                    <a:pt x="1463254" y="145346"/>
                  </a:cubicBezTo>
                  <a:cubicBezTo>
                    <a:pt x="1426428" y="139078"/>
                    <a:pt x="1391560" y="146129"/>
                    <a:pt x="1357476" y="159058"/>
                  </a:cubicBezTo>
                  <a:cubicBezTo>
                    <a:pt x="1343373" y="142995"/>
                    <a:pt x="1296361" y="92457"/>
                    <a:pt x="1284999" y="86189"/>
                  </a:cubicBezTo>
                  <a:cubicBezTo>
                    <a:pt x="1283040" y="86189"/>
                    <a:pt x="1234069" y="51322"/>
                    <a:pt x="1210955" y="36434"/>
                  </a:cubicBezTo>
                </a:path>
              </a:pathLst>
            </a:custGeom>
            <a:solidFill>
              <a:srgbClr val="F9BA9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704;p24">
              <a:extLst>
                <a:ext uri="{FF2B5EF4-FFF2-40B4-BE49-F238E27FC236}">
                  <a16:creationId xmlns:a16="http://schemas.microsoft.com/office/drawing/2014/main" id="{7EB2A5DB-6D91-4405-BA13-1E350E991F5C}"/>
                </a:ext>
              </a:extLst>
            </p:cNvPr>
            <p:cNvSpPr/>
            <p:nvPr/>
          </p:nvSpPr>
          <p:spPr>
            <a:xfrm>
              <a:off x="10380108" y="4133773"/>
              <a:ext cx="3918" cy="391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24012"/>
                  </a:moveTo>
                  <a:cubicBezTo>
                    <a:pt x="0" y="12006"/>
                    <a:pt x="0" y="12006"/>
                    <a:pt x="0" y="0"/>
                  </a:cubicBezTo>
                  <a:cubicBezTo>
                    <a:pt x="12006" y="0"/>
                    <a:pt x="12006" y="12006"/>
                    <a:pt x="23982" y="12006"/>
                  </a:cubicBezTo>
                  <a:cubicBezTo>
                    <a:pt x="23982" y="24012"/>
                    <a:pt x="12006" y="24012"/>
                    <a:pt x="0" y="24012"/>
                  </a:cubicBezTo>
                  <a:close/>
                </a:path>
              </a:pathLst>
            </a:custGeom>
            <a:solidFill>
              <a:srgbClr val="F4970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705;p24">
              <a:extLst>
                <a:ext uri="{FF2B5EF4-FFF2-40B4-BE49-F238E27FC236}">
                  <a16:creationId xmlns:a16="http://schemas.microsoft.com/office/drawing/2014/main" id="{206837D6-8B22-4E11-996D-313DD7016969}"/>
                </a:ext>
              </a:extLst>
            </p:cNvPr>
            <p:cNvSpPr/>
            <p:nvPr/>
          </p:nvSpPr>
          <p:spPr>
            <a:xfrm>
              <a:off x="10288390" y="5133457"/>
              <a:ext cx="669923" cy="438780"/>
            </a:xfrm>
            <a:custGeom>
              <a:avLst/>
              <a:gdLst/>
              <a:ahLst/>
              <a:cxnLst/>
              <a:rect l="l" t="t" r="r" b="b"/>
              <a:pathLst>
                <a:path w="669923" h="438780" extrusionOk="0">
                  <a:moveTo>
                    <a:pt x="94068" y="300593"/>
                  </a:moveTo>
                  <a:cubicBezTo>
                    <a:pt x="91325" y="281788"/>
                    <a:pt x="-2307" y="11860"/>
                    <a:pt x="44" y="4808"/>
                  </a:cubicBezTo>
                  <a:cubicBezTo>
                    <a:pt x="8662" y="20087"/>
                    <a:pt x="16106" y="34583"/>
                    <a:pt x="24333" y="48295"/>
                  </a:cubicBezTo>
                  <a:cubicBezTo>
                    <a:pt x="51757" y="96090"/>
                    <a:pt x="89367" y="132525"/>
                    <a:pt x="140296" y="156031"/>
                  </a:cubicBezTo>
                  <a:cubicBezTo>
                    <a:pt x="200237" y="183455"/>
                    <a:pt x="262136" y="196775"/>
                    <a:pt x="327953" y="196775"/>
                  </a:cubicBezTo>
                  <a:cubicBezTo>
                    <a:pt x="373790" y="196775"/>
                    <a:pt x="419235" y="196775"/>
                    <a:pt x="463897" y="185805"/>
                  </a:cubicBezTo>
                  <a:cubicBezTo>
                    <a:pt x="532848" y="168568"/>
                    <a:pt x="590438" y="136834"/>
                    <a:pt x="628831" y="74151"/>
                  </a:cubicBezTo>
                  <a:cubicBezTo>
                    <a:pt x="644894" y="47903"/>
                    <a:pt x="671142" y="-2635"/>
                    <a:pt x="671534" y="107"/>
                  </a:cubicBezTo>
                  <a:cubicBezTo>
                    <a:pt x="653513" y="78069"/>
                    <a:pt x="579468" y="331935"/>
                    <a:pt x="573592" y="338203"/>
                  </a:cubicBezTo>
                  <a:cubicBezTo>
                    <a:pt x="529322" y="365627"/>
                    <a:pt x="434122" y="422433"/>
                    <a:pt x="431380" y="424000"/>
                  </a:cubicBezTo>
                  <a:cubicBezTo>
                    <a:pt x="391028" y="448682"/>
                    <a:pt x="402781" y="447506"/>
                    <a:pt x="361254" y="427918"/>
                  </a:cubicBezTo>
                  <a:cubicBezTo>
                    <a:pt x="352243" y="424000"/>
                    <a:pt x="96027" y="302160"/>
                    <a:pt x="94068" y="300593"/>
                  </a:cubicBezTo>
                  <a:close/>
                </a:path>
              </a:pathLst>
            </a:custGeom>
            <a:solidFill>
              <a:srgbClr val="F9A687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706;p24">
              <a:extLst>
                <a:ext uri="{FF2B5EF4-FFF2-40B4-BE49-F238E27FC236}">
                  <a16:creationId xmlns:a16="http://schemas.microsoft.com/office/drawing/2014/main" id="{D9FDDDE2-F8E0-4D9D-82E3-2B43D8C39531}"/>
                </a:ext>
              </a:extLst>
            </p:cNvPr>
            <p:cNvSpPr/>
            <p:nvPr/>
          </p:nvSpPr>
          <p:spPr>
            <a:xfrm>
              <a:off x="10983822" y="4477353"/>
              <a:ext cx="227225" cy="266402"/>
            </a:xfrm>
            <a:custGeom>
              <a:avLst/>
              <a:gdLst/>
              <a:ahLst/>
              <a:cxnLst/>
              <a:rect l="l" t="t" r="r" b="b"/>
              <a:pathLst>
                <a:path w="227225" h="266402" extrusionOk="0">
                  <a:moveTo>
                    <a:pt x="155532" y="0"/>
                  </a:moveTo>
                  <a:cubicBezTo>
                    <a:pt x="183739" y="98334"/>
                    <a:pt x="220565" y="243680"/>
                    <a:pt x="227225" y="268753"/>
                  </a:cubicBezTo>
                  <a:cubicBezTo>
                    <a:pt x="193142" y="246030"/>
                    <a:pt x="28991" y="137119"/>
                    <a:pt x="0" y="119881"/>
                  </a:cubicBezTo>
                  <a:cubicBezTo>
                    <a:pt x="56414" y="101468"/>
                    <a:pt x="74436" y="87756"/>
                    <a:pt x="99117" y="70910"/>
                  </a:cubicBezTo>
                  <a:cubicBezTo>
                    <a:pt x="128892" y="47796"/>
                    <a:pt x="144562" y="17630"/>
                    <a:pt x="155532" y="0"/>
                  </a:cubicBezTo>
                  <a:close/>
                </a:path>
              </a:pathLst>
            </a:custGeom>
            <a:solidFill>
              <a:srgbClr val="F9A687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707;p24">
              <a:extLst>
                <a:ext uri="{FF2B5EF4-FFF2-40B4-BE49-F238E27FC236}">
                  <a16:creationId xmlns:a16="http://schemas.microsoft.com/office/drawing/2014/main" id="{5124A9C4-6A49-49CF-B066-5963A481CECA}"/>
                </a:ext>
              </a:extLst>
            </p:cNvPr>
            <p:cNvSpPr/>
            <p:nvPr/>
          </p:nvSpPr>
          <p:spPr>
            <a:xfrm>
              <a:off x="10010670" y="4488323"/>
              <a:ext cx="58765" cy="164543"/>
            </a:xfrm>
            <a:custGeom>
              <a:avLst/>
              <a:gdLst/>
              <a:ahLst/>
              <a:cxnLst/>
              <a:rect l="l" t="t" r="r" b="b"/>
              <a:pathLst>
                <a:path w="58765" h="164542" extrusionOk="0">
                  <a:moveTo>
                    <a:pt x="0" y="168069"/>
                  </a:moveTo>
                  <a:cubicBezTo>
                    <a:pt x="19197" y="114788"/>
                    <a:pt x="52497" y="20372"/>
                    <a:pt x="58765" y="0"/>
                  </a:cubicBezTo>
                </a:path>
              </a:pathLst>
            </a:custGeom>
            <a:solidFill>
              <a:srgbClr val="FEB47A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708;p24">
              <a:extLst>
                <a:ext uri="{FF2B5EF4-FFF2-40B4-BE49-F238E27FC236}">
                  <a16:creationId xmlns:a16="http://schemas.microsoft.com/office/drawing/2014/main" id="{7B6E4573-849B-4DEF-8970-0B891A6153E5}"/>
                </a:ext>
              </a:extLst>
            </p:cNvPr>
            <p:cNvSpPr/>
            <p:nvPr/>
          </p:nvSpPr>
          <p:spPr>
            <a:xfrm>
              <a:off x="10038775" y="4150583"/>
              <a:ext cx="1132210" cy="477957"/>
            </a:xfrm>
            <a:custGeom>
              <a:avLst/>
              <a:gdLst/>
              <a:ahLst/>
              <a:cxnLst/>
              <a:rect l="l" t="t" r="r" b="b"/>
              <a:pathLst>
                <a:path w="1132209" h="477957" extrusionOk="0">
                  <a:moveTo>
                    <a:pt x="1128786" y="167321"/>
                  </a:moveTo>
                  <a:cubicBezTo>
                    <a:pt x="1126827" y="156743"/>
                    <a:pt x="1118992" y="130103"/>
                    <a:pt x="1117817" y="127361"/>
                  </a:cubicBezTo>
                  <a:cubicBezTo>
                    <a:pt x="1095486" y="68204"/>
                    <a:pt x="1048865" y="13356"/>
                    <a:pt x="984224" y="2387"/>
                  </a:cubicBezTo>
                  <a:cubicBezTo>
                    <a:pt x="907045" y="-10542"/>
                    <a:pt x="830651" y="30594"/>
                    <a:pt x="782071" y="88576"/>
                  </a:cubicBezTo>
                  <a:cubicBezTo>
                    <a:pt x="762091" y="112473"/>
                    <a:pt x="753472" y="124618"/>
                    <a:pt x="708419" y="111298"/>
                  </a:cubicBezTo>
                  <a:cubicBezTo>
                    <a:pt x="702151" y="108164"/>
                    <a:pt x="597549" y="83091"/>
                    <a:pt x="584228" y="79173"/>
                  </a:cubicBezTo>
                  <a:cubicBezTo>
                    <a:pt x="560331" y="72121"/>
                    <a:pt x="525072" y="70554"/>
                    <a:pt x="501957" y="83483"/>
                  </a:cubicBezTo>
                  <a:cubicBezTo>
                    <a:pt x="493338" y="88184"/>
                    <a:pt x="389912" y="120701"/>
                    <a:pt x="371890" y="116783"/>
                  </a:cubicBezTo>
                  <a:cubicBezTo>
                    <a:pt x="359745" y="114432"/>
                    <a:pt x="344858" y="97978"/>
                    <a:pt x="333889" y="90534"/>
                  </a:cubicBezTo>
                  <a:cubicBezTo>
                    <a:pt x="306073" y="70946"/>
                    <a:pt x="275124" y="54884"/>
                    <a:pt x="241823" y="45873"/>
                  </a:cubicBezTo>
                  <a:cubicBezTo>
                    <a:pt x="233204" y="43522"/>
                    <a:pt x="224585" y="41563"/>
                    <a:pt x="215575" y="40388"/>
                  </a:cubicBezTo>
                  <a:cubicBezTo>
                    <a:pt x="156810" y="31769"/>
                    <a:pt x="96086" y="52533"/>
                    <a:pt x="53383" y="93669"/>
                  </a:cubicBezTo>
                  <a:cubicBezTo>
                    <a:pt x="33794" y="112473"/>
                    <a:pt x="14598" y="137938"/>
                    <a:pt x="6371" y="164187"/>
                  </a:cubicBezTo>
                  <a:cubicBezTo>
                    <a:pt x="-2640" y="192786"/>
                    <a:pt x="-681" y="228829"/>
                    <a:pt x="3628" y="257819"/>
                  </a:cubicBezTo>
                  <a:cubicBezTo>
                    <a:pt x="11855" y="317368"/>
                    <a:pt x="40063" y="374174"/>
                    <a:pt x="83157" y="416485"/>
                  </a:cubicBezTo>
                  <a:cubicBezTo>
                    <a:pt x="103921" y="437249"/>
                    <a:pt x="129778" y="458796"/>
                    <a:pt x="157593" y="469374"/>
                  </a:cubicBezTo>
                  <a:cubicBezTo>
                    <a:pt x="188151" y="481127"/>
                    <a:pt x="221843" y="481127"/>
                    <a:pt x="253576" y="476426"/>
                  </a:cubicBezTo>
                  <a:cubicBezTo>
                    <a:pt x="260628" y="475251"/>
                    <a:pt x="267680" y="474075"/>
                    <a:pt x="274340" y="472508"/>
                  </a:cubicBezTo>
                  <a:cubicBezTo>
                    <a:pt x="302156" y="466240"/>
                    <a:pt x="329187" y="456446"/>
                    <a:pt x="355044" y="444301"/>
                  </a:cubicBezTo>
                  <a:cubicBezTo>
                    <a:pt x="366405" y="438816"/>
                    <a:pt x="377767" y="431373"/>
                    <a:pt x="389520" y="427455"/>
                  </a:cubicBezTo>
                  <a:cubicBezTo>
                    <a:pt x="415376" y="419620"/>
                    <a:pt x="444759" y="416877"/>
                    <a:pt x="468657" y="403557"/>
                  </a:cubicBezTo>
                  <a:cubicBezTo>
                    <a:pt x="498040" y="386711"/>
                    <a:pt x="512535" y="349493"/>
                    <a:pt x="530164" y="322069"/>
                  </a:cubicBezTo>
                  <a:cubicBezTo>
                    <a:pt x="557588" y="278583"/>
                    <a:pt x="596765" y="316193"/>
                    <a:pt x="614395" y="345575"/>
                  </a:cubicBezTo>
                  <a:cubicBezTo>
                    <a:pt x="645344" y="397289"/>
                    <a:pt x="670417" y="396505"/>
                    <a:pt x="698233" y="397681"/>
                  </a:cubicBezTo>
                  <a:cubicBezTo>
                    <a:pt x="721739" y="398856"/>
                    <a:pt x="745245" y="400031"/>
                    <a:pt x="768359" y="400815"/>
                  </a:cubicBezTo>
                  <a:cubicBezTo>
                    <a:pt x="787948" y="401598"/>
                    <a:pt x="813021" y="398464"/>
                    <a:pt x="829867" y="410609"/>
                  </a:cubicBezTo>
                  <a:cubicBezTo>
                    <a:pt x="867869" y="432548"/>
                    <a:pt x="905087" y="454879"/>
                    <a:pt x="950923" y="445868"/>
                  </a:cubicBezTo>
                  <a:cubicBezTo>
                    <a:pt x="1073938" y="422362"/>
                    <a:pt x="1149942" y="286027"/>
                    <a:pt x="1128786" y="167321"/>
                  </a:cubicBezTo>
                  <a:close/>
                  <a:moveTo>
                    <a:pt x="1062969" y="307966"/>
                  </a:moveTo>
                  <a:cubicBezTo>
                    <a:pt x="1062969" y="307966"/>
                    <a:pt x="1062969" y="307966"/>
                    <a:pt x="1062969" y="307966"/>
                  </a:cubicBezTo>
                  <a:cubicBezTo>
                    <a:pt x="1062969" y="307966"/>
                    <a:pt x="1062969" y="307966"/>
                    <a:pt x="1062969" y="307966"/>
                  </a:cubicBezTo>
                  <a:cubicBezTo>
                    <a:pt x="1062969" y="307966"/>
                    <a:pt x="1062969" y="307966"/>
                    <a:pt x="1062969" y="307966"/>
                  </a:cubicBezTo>
                  <a:close/>
                  <a:moveTo>
                    <a:pt x="1062969" y="307966"/>
                  </a:moveTo>
                  <a:cubicBezTo>
                    <a:pt x="1062969" y="307966"/>
                    <a:pt x="1062969" y="307966"/>
                    <a:pt x="1062969" y="307966"/>
                  </a:cubicBezTo>
                  <a:cubicBezTo>
                    <a:pt x="1062969" y="307966"/>
                    <a:pt x="1062969" y="307966"/>
                    <a:pt x="1062969" y="307966"/>
                  </a:cubicBezTo>
                  <a:cubicBezTo>
                    <a:pt x="1062969" y="307966"/>
                    <a:pt x="1062969" y="307966"/>
                    <a:pt x="1062969" y="3079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709;p24">
              <a:extLst>
                <a:ext uri="{FF2B5EF4-FFF2-40B4-BE49-F238E27FC236}">
                  <a16:creationId xmlns:a16="http://schemas.microsoft.com/office/drawing/2014/main" id="{477F90A2-EF3F-4CDC-8D12-2FE74D12F477}"/>
                </a:ext>
              </a:extLst>
            </p:cNvPr>
            <p:cNvSpPr/>
            <p:nvPr/>
          </p:nvSpPr>
          <p:spPr>
            <a:xfrm>
              <a:off x="10082756" y="4240333"/>
              <a:ext cx="278155" cy="278155"/>
            </a:xfrm>
            <a:custGeom>
              <a:avLst/>
              <a:gdLst/>
              <a:ahLst/>
              <a:cxnLst/>
              <a:rect l="l" t="t" r="r" b="b"/>
              <a:pathLst>
                <a:path w="278155" h="278155" extrusionOk="0">
                  <a:moveTo>
                    <a:pt x="278155" y="139078"/>
                  </a:moveTo>
                  <a:cubicBezTo>
                    <a:pt x="278155" y="215888"/>
                    <a:pt x="215888" y="278155"/>
                    <a:pt x="139078" y="278155"/>
                  </a:cubicBezTo>
                  <a:cubicBezTo>
                    <a:pt x="62267" y="278155"/>
                    <a:pt x="0" y="215888"/>
                    <a:pt x="0" y="139078"/>
                  </a:cubicBezTo>
                  <a:cubicBezTo>
                    <a:pt x="0" y="62267"/>
                    <a:pt x="62267" y="0"/>
                    <a:pt x="139078" y="0"/>
                  </a:cubicBezTo>
                  <a:cubicBezTo>
                    <a:pt x="215888" y="0"/>
                    <a:pt x="278155" y="62267"/>
                    <a:pt x="278155" y="1390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710;p24">
              <a:extLst>
                <a:ext uri="{FF2B5EF4-FFF2-40B4-BE49-F238E27FC236}">
                  <a16:creationId xmlns:a16="http://schemas.microsoft.com/office/drawing/2014/main" id="{627F4846-D991-4693-8768-25AEDB3BA599}"/>
                </a:ext>
              </a:extLst>
            </p:cNvPr>
            <p:cNvSpPr/>
            <p:nvPr/>
          </p:nvSpPr>
          <p:spPr>
            <a:xfrm>
              <a:off x="10851013" y="4205466"/>
              <a:ext cx="278155" cy="278155"/>
            </a:xfrm>
            <a:custGeom>
              <a:avLst/>
              <a:gdLst/>
              <a:ahLst/>
              <a:cxnLst/>
              <a:rect l="l" t="t" r="r" b="b"/>
              <a:pathLst>
                <a:path w="278155" h="278155" extrusionOk="0">
                  <a:moveTo>
                    <a:pt x="278155" y="139078"/>
                  </a:moveTo>
                  <a:cubicBezTo>
                    <a:pt x="278155" y="215888"/>
                    <a:pt x="215888" y="278155"/>
                    <a:pt x="139078" y="278155"/>
                  </a:cubicBezTo>
                  <a:cubicBezTo>
                    <a:pt x="62267" y="278155"/>
                    <a:pt x="0" y="215888"/>
                    <a:pt x="0" y="139078"/>
                  </a:cubicBezTo>
                  <a:cubicBezTo>
                    <a:pt x="0" y="62267"/>
                    <a:pt x="62267" y="0"/>
                    <a:pt x="139078" y="0"/>
                  </a:cubicBezTo>
                  <a:cubicBezTo>
                    <a:pt x="215888" y="0"/>
                    <a:pt x="278155" y="62267"/>
                    <a:pt x="278155" y="1390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711;p24">
              <a:extLst>
                <a:ext uri="{FF2B5EF4-FFF2-40B4-BE49-F238E27FC236}">
                  <a16:creationId xmlns:a16="http://schemas.microsoft.com/office/drawing/2014/main" id="{26010AC4-783F-4E78-82F6-86160DD5BF42}"/>
                </a:ext>
              </a:extLst>
            </p:cNvPr>
            <p:cNvSpPr/>
            <p:nvPr/>
          </p:nvSpPr>
          <p:spPr>
            <a:xfrm>
              <a:off x="10147789" y="5363532"/>
              <a:ext cx="1089115" cy="1402530"/>
            </a:xfrm>
            <a:custGeom>
              <a:avLst/>
              <a:gdLst/>
              <a:ahLst/>
              <a:cxnLst/>
              <a:rect l="l" t="t" r="r" b="b"/>
              <a:pathLst>
                <a:path w="1089115" h="1402529" extrusionOk="0">
                  <a:moveTo>
                    <a:pt x="915170" y="763556"/>
                  </a:moveTo>
                  <a:cubicBezTo>
                    <a:pt x="879519" y="634664"/>
                    <a:pt x="845827" y="504597"/>
                    <a:pt x="803125" y="377665"/>
                  </a:cubicBezTo>
                  <a:cubicBezTo>
                    <a:pt x="801558" y="372963"/>
                    <a:pt x="801949" y="368654"/>
                    <a:pt x="801949" y="364344"/>
                  </a:cubicBezTo>
                  <a:cubicBezTo>
                    <a:pt x="801949" y="312631"/>
                    <a:pt x="801949" y="260918"/>
                    <a:pt x="801949" y="209204"/>
                  </a:cubicBezTo>
                  <a:cubicBezTo>
                    <a:pt x="801949" y="172378"/>
                    <a:pt x="802341" y="135944"/>
                    <a:pt x="802733" y="99117"/>
                  </a:cubicBezTo>
                  <a:cubicBezTo>
                    <a:pt x="807826" y="87364"/>
                    <a:pt x="804692" y="75220"/>
                    <a:pt x="805083" y="63075"/>
                  </a:cubicBezTo>
                  <a:cubicBezTo>
                    <a:pt x="805475" y="57198"/>
                    <a:pt x="804692" y="50930"/>
                    <a:pt x="800774" y="46620"/>
                  </a:cubicBezTo>
                  <a:cubicBezTo>
                    <a:pt x="790196" y="35259"/>
                    <a:pt x="780010" y="22723"/>
                    <a:pt x="766690" y="14104"/>
                  </a:cubicBezTo>
                  <a:cubicBezTo>
                    <a:pt x="760030" y="14104"/>
                    <a:pt x="758463" y="18805"/>
                    <a:pt x="757680" y="24290"/>
                  </a:cubicBezTo>
                  <a:cubicBezTo>
                    <a:pt x="756896" y="33300"/>
                    <a:pt x="753370" y="41919"/>
                    <a:pt x="752195" y="50930"/>
                  </a:cubicBezTo>
                  <a:cubicBezTo>
                    <a:pt x="749452" y="74044"/>
                    <a:pt x="741225" y="93633"/>
                    <a:pt x="716936" y="101860"/>
                  </a:cubicBezTo>
                  <a:cubicBezTo>
                    <a:pt x="672666" y="129675"/>
                    <a:pt x="627612" y="156316"/>
                    <a:pt x="583343" y="184523"/>
                  </a:cubicBezTo>
                  <a:cubicBezTo>
                    <a:pt x="580600" y="186873"/>
                    <a:pt x="577466" y="189224"/>
                    <a:pt x="574332" y="191183"/>
                  </a:cubicBezTo>
                  <a:cubicBezTo>
                    <a:pt x="568847" y="197059"/>
                    <a:pt x="559053" y="198235"/>
                    <a:pt x="555135" y="205678"/>
                  </a:cubicBezTo>
                  <a:cubicBezTo>
                    <a:pt x="544166" y="210771"/>
                    <a:pt x="532805" y="209596"/>
                    <a:pt x="521052" y="208812"/>
                  </a:cubicBezTo>
                  <a:cubicBezTo>
                    <a:pt x="523010" y="204895"/>
                    <a:pt x="518309" y="203328"/>
                    <a:pt x="515567" y="202152"/>
                  </a:cubicBezTo>
                  <a:cubicBezTo>
                    <a:pt x="506164" y="198235"/>
                    <a:pt x="497545" y="192750"/>
                    <a:pt x="487751" y="189224"/>
                  </a:cubicBezTo>
                  <a:cubicBezTo>
                    <a:pt x="480308" y="187265"/>
                    <a:pt x="472864" y="186090"/>
                    <a:pt x="467379" y="179822"/>
                  </a:cubicBezTo>
                  <a:cubicBezTo>
                    <a:pt x="447007" y="167677"/>
                    <a:pt x="425068" y="158666"/>
                    <a:pt x="404305" y="147697"/>
                  </a:cubicBezTo>
                  <a:cubicBezTo>
                    <a:pt x="403129" y="146913"/>
                    <a:pt x="401954" y="146521"/>
                    <a:pt x="400779" y="146130"/>
                  </a:cubicBezTo>
                  <a:cubicBezTo>
                    <a:pt x="396861" y="144563"/>
                    <a:pt x="392943" y="142212"/>
                    <a:pt x="389418" y="139469"/>
                  </a:cubicBezTo>
                  <a:cubicBezTo>
                    <a:pt x="338879" y="114005"/>
                    <a:pt x="287950" y="90107"/>
                    <a:pt x="237803" y="64250"/>
                  </a:cubicBezTo>
                  <a:cubicBezTo>
                    <a:pt x="218607" y="55631"/>
                    <a:pt x="200977" y="45053"/>
                    <a:pt x="181780" y="36435"/>
                  </a:cubicBezTo>
                  <a:cubicBezTo>
                    <a:pt x="173553" y="32517"/>
                    <a:pt x="169636" y="26640"/>
                    <a:pt x="167285" y="18021"/>
                  </a:cubicBezTo>
                  <a:cubicBezTo>
                    <a:pt x="165718" y="11753"/>
                    <a:pt x="166501" y="4309"/>
                    <a:pt x="159450" y="0"/>
                  </a:cubicBezTo>
                  <a:cubicBezTo>
                    <a:pt x="146521" y="3134"/>
                    <a:pt x="140253" y="12145"/>
                    <a:pt x="138294" y="24681"/>
                  </a:cubicBezTo>
                  <a:cubicBezTo>
                    <a:pt x="135160" y="43878"/>
                    <a:pt x="131634" y="62683"/>
                    <a:pt x="129283" y="81880"/>
                  </a:cubicBezTo>
                  <a:cubicBezTo>
                    <a:pt x="128500" y="88931"/>
                    <a:pt x="127325" y="95983"/>
                    <a:pt x="129283" y="103035"/>
                  </a:cubicBezTo>
                  <a:cubicBezTo>
                    <a:pt x="128500" y="109303"/>
                    <a:pt x="126933" y="115572"/>
                    <a:pt x="126541" y="121840"/>
                  </a:cubicBezTo>
                  <a:cubicBezTo>
                    <a:pt x="125758" y="137119"/>
                    <a:pt x="118314" y="152006"/>
                    <a:pt x="121448" y="167285"/>
                  </a:cubicBezTo>
                  <a:cubicBezTo>
                    <a:pt x="135160" y="232710"/>
                    <a:pt x="149655" y="298136"/>
                    <a:pt x="162976" y="363561"/>
                  </a:cubicBezTo>
                  <a:cubicBezTo>
                    <a:pt x="166110" y="378448"/>
                    <a:pt x="173162" y="393727"/>
                    <a:pt x="170811" y="408614"/>
                  </a:cubicBezTo>
                  <a:cubicBezTo>
                    <a:pt x="155924" y="499113"/>
                    <a:pt x="139861" y="589611"/>
                    <a:pt x="124191" y="680110"/>
                  </a:cubicBezTo>
                  <a:cubicBezTo>
                    <a:pt x="108128" y="772958"/>
                    <a:pt x="92457" y="865416"/>
                    <a:pt x="76395" y="958265"/>
                  </a:cubicBezTo>
                  <a:cubicBezTo>
                    <a:pt x="60332" y="1050330"/>
                    <a:pt x="44662" y="1142788"/>
                    <a:pt x="28599" y="1234853"/>
                  </a:cubicBezTo>
                  <a:cubicBezTo>
                    <a:pt x="18805" y="1290876"/>
                    <a:pt x="9403" y="1347291"/>
                    <a:pt x="0" y="1403313"/>
                  </a:cubicBezTo>
                  <a:cubicBezTo>
                    <a:pt x="108912" y="1403313"/>
                    <a:pt x="218215" y="1403313"/>
                    <a:pt x="327126" y="1403313"/>
                  </a:cubicBezTo>
                  <a:cubicBezTo>
                    <a:pt x="373355" y="1403313"/>
                    <a:pt x="419584" y="1403313"/>
                    <a:pt x="465812" y="1403313"/>
                  </a:cubicBezTo>
                  <a:lnTo>
                    <a:pt x="776484" y="1403313"/>
                  </a:lnTo>
                  <a:cubicBezTo>
                    <a:pt x="814878" y="1403313"/>
                    <a:pt x="852879" y="1403313"/>
                    <a:pt x="891272" y="1403313"/>
                  </a:cubicBezTo>
                  <a:cubicBezTo>
                    <a:pt x="957481" y="1403313"/>
                    <a:pt x="1023690" y="1403313"/>
                    <a:pt x="1089899" y="1403313"/>
                  </a:cubicBezTo>
                  <a:cubicBezTo>
                    <a:pt x="1032309" y="1190583"/>
                    <a:pt x="974327" y="977070"/>
                    <a:pt x="915170" y="763556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712;p24">
              <a:extLst>
                <a:ext uri="{FF2B5EF4-FFF2-40B4-BE49-F238E27FC236}">
                  <a16:creationId xmlns:a16="http://schemas.microsoft.com/office/drawing/2014/main" id="{190007BB-B051-43D1-9DC7-47ADCCB19E3E}"/>
                </a:ext>
              </a:extLst>
            </p:cNvPr>
            <p:cNvSpPr/>
            <p:nvPr/>
          </p:nvSpPr>
          <p:spPr>
            <a:xfrm>
              <a:off x="10522459" y="5576554"/>
              <a:ext cx="368262" cy="1190975"/>
            </a:xfrm>
            <a:custGeom>
              <a:avLst/>
              <a:gdLst/>
              <a:ahLst/>
              <a:cxnLst/>
              <a:rect l="l" t="t" r="r" b="b"/>
              <a:pathLst>
                <a:path w="368261" h="1190974" extrusionOk="0">
                  <a:moveTo>
                    <a:pt x="63719" y="1189117"/>
                  </a:moveTo>
                  <a:cubicBezTo>
                    <a:pt x="57059" y="1132310"/>
                    <a:pt x="54708" y="601073"/>
                    <a:pt x="49615" y="373064"/>
                  </a:cubicBezTo>
                  <a:cubicBezTo>
                    <a:pt x="49223" y="361702"/>
                    <a:pt x="51182" y="350733"/>
                    <a:pt x="55883" y="340155"/>
                  </a:cubicBezTo>
                  <a:cubicBezTo>
                    <a:pt x="71946" y="301762"/>
                    <a:pt x="87225" y="263369"/>
                    <a:pt x="103287" y="224975"/>
                  </a:cubicBezTo>
                  <a:cubicBezTo>
                    <a:pt x="122092" y="180705"/>
                    <a:pt x="-17377" y="132126"/>
                    <a:pt x="1819" y="97651"/>
                  </a:cubicBezTo>
                  <a:cubicBezTo>
                    <a:pt x="21800" y="62000"/>
                    <a:pt x="71162" y="3235"/>
                    <a:pt x="116999" y="6369"/>
                  </a:cubicBezTo>
                  <a:cubicBezTo>
                    <a:pt x="128752" y="7152"/>
                    <a:pt x="140505" y="8327"/>
                    <a:pt x="151475" y="2843"/>
                  </a:cubicBezTo>
                  <a:cubicBezTo>
                    <a:pt x="187909" y="-15179"/>
                    <a:pt x="343049" y="56515"/>
                    <a:pt x="308574" y="104311"/>
                  </a:cubicBezTo>
                  <a:cubicBezTo>
                    <a:pt x="285459" y="136436"/>
                    <a:pt x="231787" y="184231"/>
                    <a:pt x="229045" y="224584"/>
                  </a:cubicBezTo>
                  <a:cubicBezTo>
                    <a:pt x="226694" y="259059"/>
                    <a:pt x="263520" y="305680"/>
                    <a:pt x="282717" y="331536"/>
                  </a:cubicBezTo>
                  <a:cubicBezTo>
                    <a:pt x="299171" y="354259"/>
                    <a:pt x="292119" y="344073"/>
                    <a:pt x="298780" y="378940"/>
                  </a:cubicBezTo>
                  <a:cubicBezTo>
                    <a:pt x="312491" y="451025"/>
                    <a:pt x="367731" y="1139362"/>
                    <a:pt x="372040" y="1190684"/>
                  </a:cubicBezTo>
                  <a:cubicBezTo>
                    <a:pt x="311708" y="1196560"/>
                    <a:pt x="141289" y="1193818"/>
                    <a:pt x="63719" y="1189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713;p24">
              <a:extLst>
                <a:ext uri="{FF2B5EF4-FFF2-40B4-BE49-F238E27FC236}">
                  <a16:creationId xmlns:a16="http://schemas.microsoft.com/office/drawing/2014/main" id="{87F224B6-6E7E-40A8-9A86-2DE1ACC62317}"/>
                </a:ext>
              </a:extLst>
            </p:cNvPr>
            <p:cNvSpPr/>
            <p:nvPr/>
          </p:nvSpPr>
          <p:spPr>
            <a:xfrm>
              <a:off x="9969682" y="4494830"/>
              <a:ext cx="251589" cy="243340"/>
            </a:xfrm>
            <a:custGeom>
              <a:avLst/>
              <a:gdLst/>
              <a:ahLst/>
              <a:cxnLst/>
              <a:rect l="l" t="t" r="r" b="b"/>
              <a:pathLst>
                <a:path w="333642" h="322703" extrusionOk="0">
                  <a:moveTo>
                    <a:pt x="113220" y="0"/>
                  </a:moveTo>
                  <a:cubicBezTo>
                    <a:pt x="144943" y="57977"/>
                    <a:pt x="177760" y="98452"/>
                    <a:pt x="230815" y="145490"/>
                  </a:cubicBezTo>
                  <a:cubicBezTo>
                    <a:pt x="262538" y="166821"/>
                    <a:pt x="294261" y="180495"/>
                    <a:pt x="333642" y="191434"/>
                  </a:cubicBezTo>
                  <a:cubicBezTo>
                    <a:pt x="309029" y="201279"/>
                    <a:pt x="135098" y="270742"/>
                    <a:pt x="48132" y="305747"/>
                  </a:cubicBezTo>
                  <a:cubicBezTo>
                    <a:pt x="35005" y="310670"/>
                    <a:pt x="16409" y="317233"/>
                    <a:pt x="0" y="322703"/>
                  </a:cubicBezTo>
                  <a:cubicBezTo>
                    <a:pt x="12580" y="288792"/>
                    <a:pt x="19690" y="265820"/>
                    <a:pt x="31176" y="234643"/>
                  </a:cubicBezTo>
                  <a:cubicBezTo>
                    <a:pt x="57430" y="160258"/>
                    <a:pt x="104468" y="28989"/>
                    <a:pt x="113220" y="0"/>
                  </a:cubicBezTo>
                  <a:close/>
                </a:path>
              </a:pathLst>
            </a:custGeom>
            <a:solidFill>
              <a:srgbClr val="F9A687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714;p24">
              <a:extLst>
                <a:ext uri="{FF2B5EF4-FFF2-40B4-BE49-F238E27FC236}">
                  <a16:creationId xmlns:a16="http://schemas.microsoft.com/office/drawing/2014/main" id="{6ED8269D-3860-4D81-890B-00FC64856376}"/>
                </a:ext>
              </a:extLst>
            </p:cNvPr>
            <p:cNvSpPr/>
            <p:nvPr/>
          </p:nvSpPr>
          <p:spPr>
            <a:xfrm>
              <a:off x="10362506" y="4002385"/>
              <a:ext cx="556127" cy="178755"/>
            </a:xfrm>
            <a:custGeom>
              <a:avLst/>
              <a:gdLst/>
              <a:ahLst/>
              <a:cxnLst/>
              <a:rect l="l" t="t" r="r" b="b"/>
              <a:pathLst>
                <a:path w="1333500" h="428625" extrusionOk="0">
                  <a:moveTo>
                    <a:pt x="1230630" y="276508"/>
                  </a:moveTo>
                  <a:cubicBezTo>
                    <a:pt x="1210628" y="252695"/>
                    <a:pt x="1152525" y="212690"/>
                    <a:pt x="1150620" y="206975"/>
                  </a:cubicBezTo>
                  <a:cubicBezTo>
                    <a:pt x="1094423" y="168875"/>
                    <a:pt x="1039178" y="128870"/>
                    <a:pt x="982028" y="91723"/>
                  </a:cubicBezTo>
                  <a:cubicBezTo>
                    <a:pt x="927735" y="56480"/>
                    <a:pt x="766763" y="283"/>
                    <a:pt x="752475" y="283"/>
                  </a:cubicBezTo>
                  <a:cubicBezTo>
                    <a:pt x="714375" y="-1622"/>
                    <a:pt x="680085" y="5998"/>
                    <a:pt x="647700" y="26000"/>
                  </a:cubicBezTo>
                  <a:cubicBezTo>
                    <a:pt x="636270" y="34573"/>
                    <a:pt x="609600" y="43145"/>
                    <a:pt x="603885" y="46955"/>
                  </a:cubicBezTo>
                  <a:cubicBezTo>
                    <a:pt x="550545" y="76483"/>
                    <a:pt x="498158" y="107915"/>
                    <a:pt x="436245" y="119345"/>
                  </a:cubicBezTo>
                  <a:cubicBezTo>
                    <a:pt x="436245" y="119345"/>
                    <a:pt x="392430" y="128870"/>
                    <a:pt x="383858" y="133633"/>
                  </a:cubicBezTo>
                  <a:cubicBezTo>
                    <a:pt x="374333" y="140300"/>
                    <a:pt x="315278" y="150778"/>
                    <a:pt x="304800" y="155540"/>
                  </a:cubicBezTo>
                  <a:cubicBezTo>
                    <a:pt x="292418" y="162208"/>
                    <a:pt x="257175" y="171733"/>
                    <a:pt x="251460" y="172685"/>
                  </a:cubicBezTo>
                  <a:cubicBezTo>
                    <a:pt x="239078" y="175543"/>
                    <a:pt x="153353" y="200308"/>
                    <a:pt x="131445" y="224120"/>
                  </a:cubicBezTo>
                  <a:cubicBezTo>
                    <a:pt x="110490" y="241265"/>
                    <a:pt x="56198" y="268888"/>
                    <a:pt x="25718" y="301273"/>
                  </a:cubicBezTo>
                  <a:cubicBezTo>
                    <a:pt x="19050" y="307940"/>
                    <a:pt x="9525" y="312703"/>
                    <a:pt x="0" y="328895"/>
                  </a:cubicBezTo>
                  <a:cubicBezTo>
                    <a:pt x="6668" y="321275"/>
                    <a:pt x="20955" y="323180"/>
                    <a:pt x="24765" y="321275"/>
                  </a:cubicBezTo>
                  <a:cubicBezTo>
                    <a:pt x="39053" y="317465"/>
                    <a:pt x="53340" y="313655"/>
                    <a:pt x="68580" y="309845"/>
                  </a:cubicBezTo>
                  <a:cubicBezTo>
                    <a:pt x="76200" y="307940"/>
                    <a:pt x="84773" y="306035"/>
                    <a:pt x="93345" y="303178"/>
                  </a:cubicBezTo>
                  <a:cubicBezTo>
                    <a:pt x="143828" y="286985"/>
                    <a:pt x="183833" y="282223"/>
                    <a:pt x="229553" y="291748"/>
                  </a:cubicBezTo>
                  <a:cubicBezTo>
                    <a:pt x="249555" y="295558"/>
                    <a:pt x="260985" y="303178"/>
                    <a:pt x="270510" y="315560"/>
                  </a:cubicBezTo>
                  <a:cubicBezTo>
                    <a:pt x="275273" y="320323"/>
                    <a:pt x="278130" y="323180"/>
                    <a:pt x="280988" y="329848"/>
                  </a:cubicBezTo>
                  <a:cubicBezTo>
                    <a:pt x="281940" y="332705"/>
                    <a:pt x="284798" y="336515"/>
                    <a:pt x="285750" y="338420"/>
                  </a:cubicBezTo>
                  <a:cubicBezTo>
                    <a:pt x="291465" y="345088"/>
                    <a:pt x="296228" y="351755"/>
                    <a:pt x="301943" y="356518"/>
                  </a:cubicBezTo>
                  <a:cubicBezTo>
                    <a:pt x="308610" y="361280"/>
                    <a:pt x="315278" y="364138"/>
                    <a:pt x="322898" y="365090"/>
                  </a:cubicBezTo>
                  <a:cubicBezTo>
                    <a:pt x="333375" y="366043"/>
                    <a:pt x="345758" y="365090"/>
                    <a:pt x="367665" y="359375"/>
                  </a:cubicBezTo>
                  <a:cubicBezTo>
                    <a:pt x="368618" y="359375"/>
                    <a:pt x="371475" y="358423"/>
                    <a:pt x="371475" y="357470"/>
                  </a:cubicBezTo>
                  <a:cubicBezTo>
                    <a:pt x="374333" y="354613"/>
                    <a:pt x="382905" y="353660"/>
                    <a:pt x="389573" y="356518"/>
                  </a:cubicBezTo>
                  <a:cubicBezTo>
                    <a:pt x="392430" y="358423"/>
                    <a:pt x="394335" y="358423"/>
                    <a:pt x="397193" y="357470"/>
                  </a:cubicBezTo>
                  <a:cubicBezTo>
                    <a:pt x="397193" y="357470"/>
                    <a:pt x="421005" y="356518"/>
                    <a:pt x="426720" y="352708"/>
                  </a:cubicBezTo>
                  <a:cubicBezTo>
                    <a:pt x="436245" y="345088"/>
                    <a:pt x="446723" y="347945"/>
                    <a:pt x="456248" y="348898"/>
                  </a:cubicBezTo>
                  <a:cubicBezTo>
                    <a:pt x="484823" y="349850"/>
                    <a:pt x="513398" y="350803"/>
                    <a:pt x="541973" y="350803"/>
                  </a:cubicBezTo>
                  <a:cubicBezTo>
                    <a:pt x="592455" y="355565"/>
                    <a:pt x="640080" y="368900"/>
                    <a:pt x="674370" y="409858"/>
                  </a:cubicBezTo>
                  <a:cubicBezTo>
                    <a:pt x="674370" y="412715"/>
                    <a:pt x="674370" y="414620"/>
                    <a:pt x="674370" y="416525"/>
                  </a:cubicBezTo>
                  <a:cubicBezTo>
                    <a:pt x="674370" y="431765"/>
                    <a:pt x="681990" y="437480"/>
                    <a:pt x="701993" y="436528"/>
                  </a:cubicBezTo>
                  <a:cubicBezTo>
                    <a:pt x="809625" y="427955"/>
                    <a:pt x="918210" y="422240"/>
                    <a:pt x="1025843" y="414620"/>
                  </a:cubicBezTo>
                  <a:cubicBezTo>
                    <a:pt x="1025843" y="414620"/>
                    <a:pt x="1026795" y="413668"/>
                    <a:pt x="1026795" y="413668"/>
                  </a:cubicBezTo>
                  <a:cubicBezTo>
                    <a:pt x="1032510" y="414620"/>
                    <a:pt x="1039178" y="414620"/>
                    <a:pt x="1044893" y="415573"/>
                  </a:cubicBezTo>
                  <a:cubicBezTo>
                    <a:pt x="1062038" y="414620"/>
                    <a:pt x="1078230" y="414620"/>
                    <a:pt x="1095375" y="413668"/>
                  </a:cubicBezTo>
                  <a:cubicBezTo>
                    <a:pt x="1096328" y="413668"/>
                    <a:pt x="1098233" y="412715"/>
                    <a:pt x="1098233" y="411763"/>
                  </a:cubicBezTo>
                  <a:cubicBezTo>
                    <a:pt x="1139190" y="408905"/>
                    <a:pt x="1180148" y="407000"/>
                    <a:pt x="1220153" y="406048"/>
                  </a:cubicBezTo>
                  <a:cubicBezTo>
                    <a:pt x="1224915" y="406048"/>
                    <a:pt x="1229678" y="405095"/>
                    <a:pt x="1234440" y="406048"/>
                  </a:cubicBezTo>
                  <a:cubicBezTo>
                    <a:pt x="1256348" y="406048"/>
                    <a:pt x="1278255" y="406048"/>
                    <a:pt x="1300163" y="407000"/>
                  </a:cubicBezTo>
                  <a:cubicBezTo>
                    <a:pt x="1316355" y="409858"/>
                    <a:pt x="1329690" y="406048"/>
                    <a:pt x="1338263" y="389855"/>
                  </a:cubicBezTo>
                  <a:cubicBezTo>
                    <a:pt x="1303973" y="350803"/>
                    <a:pt x="1272540" y="309845"/>
                    <a:pt x="1230630" y="276508"/>
                  </a:cubicBezTo>
                  <a:close/>
                </a:path>
              </a:pathLst>
            </a:custGeom>
            <a:solidFill>
              <a:srgbClr val="603907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715;p24">
            <a:extLst>
              <a:ext uri="{FF2B5EF4-FFF2-40B4-BE49-F238E27FC236}">
                <a16:creationId xmlns:a16="http://schemas.microsoft.com/office/drawing/2014/main" id="{C5F21248-3527-412E-840E-D59BF9D5C669}"/>
              </a:ext>
            </a:extLst>
          </p:cNvPr>
          <p:cNvGrpSpPr/>
          <p:nvPr/>
        </p:nvGrpSpPr>
        <p:grpSpPr>
          <a:xfrm>
            <a:off x="6180181" y="1583833"/>
            <a:ext cx="1749536" cy="1695736"/>
            <a:chOff x="4113357" y="571500"/>
            <a:chExt cx="3755953" cy="3640454"/>
          </a:xfrm>
        </p:grpSpPr>
        <p:grpSp>
          <p:nvGrpSpPr>
            <p:cNvPr id="24" name="Google Shape;716;p24">
              <a:extLst>
                <a:ext uri="{FF2B5EF4-FFF2-40B4-BE49-F238E27FC236}">
                  <a16:creationId xmlns:a16="http://schemas.microsoft.com/office/drawing/2014/main" id="{CEA4C5E0-6413-463C-926D-76C3142A18DB}"/>
                </a:ext>
              </a:extLst>
            </p:cNvPr>
            <p:cNvGrpSpPr/>
            <p:nvPr/>
          </p:nvGrpSpPr>
          <p:grpSpPr>
            <a:xfrm>
              <a:off x="4113357" y="571500"/>
              <a:ext cx="3755953" cy="3640454"/>
              <a:chOff x="8245666" y="1149228"/>
              <a:chExt cx="3755953" cy="3640454"/>
            </a:xfrm>
          </p:grpSpPr>
          <p:sp>
            <p:nvSpPr>
              <p:cNvPr id="34" name="Google Shape;717;p24">
                <a:extLst>
                  <a:ext uri="{FF2B5EF4-FFF2-40B4-BE49-F238E27FC236}">
                    <a16:creationId xmlns:a16="http://schemas.microsoft.com/office/drawing/2014/main" id="{660B25EB-0946-46CD-BF8A-B147FABCC24D}"/>
                  </a:ext>
                </a:extLst>
              </p:cNvPr>
              <p:cNvSpPr/>
              <p:nvPr/>
            </p:nvSpPr>
            <p:spPr>
              <a:xfrm>
                <a:off x="9267944" y="1608332"/>
                <a:ext cx="2733675" cy="3181350"/>
              </a:xfrm>
              <a:custGeom>
                <a:avLst/>
                <a:gdLst/>
                <a:ahLst/>
                <a:cxnLst/>
                <a:rect l="l" t="t" r="r" b="b"/>
                <a:pathLst>
                  <a:path w="2733675" h="3181350" extrusionOk="0">
                    <a:moveTo>
                      <a:pt x="2160516" y="930593"/>
                    </a:moveTo>
                    <a:cubicBezTo>
                      <a:pt x="2117653" y="1012508"/>
                      <a:pt x="2075744" y="1095375"/>
                      <a:pt x="2030976" y="1176338"/>
                    </a:cubicBezTo>
                    <a:cubicBezTo>
                      <a:pt x="1742369" y="1699260"/>
                      <a:pt x="1366131" y="2150745"/>
                      <a:pt x="917503" y="2543175"/>
                    </a:cubicBezTo>
                    <a:cubicBezTo>
                      <a:pt x="707001" y="2727008"/>
                      <a:pt x="485069" y="2895600"/>
                      <a:pt x="254563" y="3052763"/>
                    </a:cubicBezTo>
                    <a:cubicBezTo>
                      <a:pt x="236466" y="3065145"/>
                      <a:pt x="230751" y="3066098"/>
                      <a:pt x="223131" y="3042285"/>
                    </a:cubicBezTo>
                    <a:cubicBezTo>
                      <a:pt x="130738" y="2756535"/>
                      <a:pt x="83113" y="2572703"/>
                      <a:pt x="42156" y="2341245"/>
                    </a:cubicBezTo>
                    <a:cubicBezTo>
                      <a:pt x="5961" y="2139315"/>
                      <a:pt x="-11184" y="1936433"/>
                      <a:pt x="7866" y="1731645"/>
                    </a:cubicBezTo>
                    <a:cubicBezTo>
                      <a:pt x="30726" y="1486853"/>
                      <a:pt x="106926" y="1263968"/>
                      <a:pt x="275519" y="1079183"/>
                    </a:cubicBezTo>
                    <a:cubicBezTo>
                      <a:pt x="399344" y="943928"/>
                      <a:pt x="552696" y="851535"/>
                      <a:pt x="719383" y="780098"/>
                    </a:cubicBezTo>
                    <a:cubicBezTo>
                      <a:pt x="905121" y="701040"/>
                      <a:pt x="1099431" y="649605"/>
                      <a:pt x="1295646" y="602933"/>
                    </a:cubicBezTo>
                    <a:cubicBezTo>
                      <a:pt x="1510911" y="550545"/>
                      <a:pt x="1728081" y="506730"/>
                      <a:pt x="1938583" y="435292"/>
                    </a:cubicBezTo>
                    <a:cubicBezTo>
                      <a:pt x="2099556" y="381000"/>
                      <a:pt x="2251956" y="312420"/>
                      <a:pt x="2379591" y="197168"/>
                    </a:cubicBezTo>
                    <a:cubicBezTo>
                      <a:pt x="2410071" y="169545"/>
                      <a:pt x="2437694" y="140018"/>
                      <a:pt x="2462458" y="106680"/>
                    </a:cubicBezTo>
                    <a:cubicBezTo>
                      <a:pt x="2486271" y="74295"/>
                      <a:pt x="2509131" y="40958"/>
                      <a:pt x="2529133" y="0"/>
                    </a:cubicBezTo>
                    <a:cubicBezTo>
                      <a:pt x="2544373" y="60960"/>
                      <a:pt x="2559614" y="116205"/>
                      <a:pt x="2572948" y="172403"/>
                    </a:cubicBezTo>
                    <a:cubicBezTo>
                      <a:pt x="2618669" y="364808"/>
                      <a:pt x="2658673" y="559118"/>
                      <a:pt x="2686296" y="754380"/>
                    </a:cubicBezTo>
                    <a:cubicBezTo>
                      <a:pt x="2728206" y="1047750"/>
                      <a:pt x="2749161" y="1342073"/>
                      <a:pt x="2723444" y="1638300"/>
                    </a:cubicBezTo>
                    <a:cubicBezTo>
                      <a:pt x="2700583" y="1902143"/>
                      <a:pt x="2643433" y="2157413"/>
                      <a:pt x="2520561" y="2395538"/>
                    </a:cubicBezTo>
                    <a:cubicBezTo>
                      <a:pt x="2432931" y="2564130"/>
                      <a:pt x="2316726" y="2708910"/>
                      <a:pt x="2168136" y="2827973"/>
                    </a:cubicBezTo>
                    <a:cubicBezTo>
                      <a:pt x="2074791" y="2903220"/>
                      <a:pt x="1972873" y="2963228"/>
                      <a:pt x="1865241" y="3012758"/>
                    </a:cubicBezTo>
                    <a:cubicBezTo>
                      <a:pt x="1719508" y="3079433"/>
                      <a:pt x="1566156" y="3121343"/>
                      <a:pt x="1408994" y="3148013"/>
                    </a:cubicBezTo>
                    <a:cubicBezTo>
                      <a:pt x="1191823" y="3185160"/>
                      <a:pt x="972748" y="3188018"/>
                      <a:pt x="752721" y="3177540"/>
                    </a:cubicBezTo>
                    <a:cubicBezTo>
                      <a:pt x="684141" y="3174683"/>
                      <a:pt x="615561" y="3168015"/>
                      <a:pt x="547933" y="3162300"/>
                    </a:cubicBezTo>
                    <a:cubicBezTo>
                      <a:pt x="496498" y="3157538"/>
                      <a:pt x="445063" y="3149918"/>
                      <a:pt x="393628" y="3141345"/>
                    </a:cubicBezTo>
                    <a:cubicBezTo>
                      <a:pt x="375531" y="3138488"/>
                      <a:pt x="357433" y="3134678"/>
                      <a:pt x="339336" y="3137535"/>
                    </a:cubicBezTo>
                    <a:cubicBezTo>
                      <a:pt x="333621" y="3138488"/>
                      <a:pt x="326001" y="3140393"/>
                      <a:pt x="323144" y="3133725"/>
                    </a:cubicBezTo>
                    <a:cubicBezTo>
                      <a:pt x="319333" y="3125153"/>
                      <a:pt x="328858" y="3122295"/>
                      <a:pt x="334573" y="3119438"/>
                    </a:cubicBezTo>
                    <a:cubicBezTo>
                      <a:pt x="401248" y="3078480"/>
                      <a:pt x="468876" y="3039428"/>
                      <a:pt x="534598" y="2997518"/>
                    </a:cubicBezTo>
                    <a:cubicBezTo>
                      <a:pt x="1151819" y="2601278"/>
                      <a:pt x="1626163" y="2075498"/>
                      <a:pt x="1953823" y="1418273"/>
                    </a:cubicBezTo>
                    <a:cubicBezTo>
                      <a:pt x="2030023" y="1265873"/>
                      <a:pt x="2097651" y="1109663"/>
                      <a:pt x="2157658" y="950595"/>
                    </a:cubicBezTo>
                    <a:cubicBezTo>
                      <a:pt x="2159564" y="944880"/>
                      <a:pt x="2160516" y="939165"/>
                      <a:pt x="2162421" y="933450"/>
                    </a:cubicBezTo>
                    <a:cubicBezTo>
                      <a:pt x="2163373" y="931545"/>
                      <a:pt x="2165278" y="929640"/>
                      <a:pt x="2166231" y="927735"/>
                    </a:cubicBezTo>
                    <a:cubicBezTo>
                      <a:pt x="2166231" y="927735"/>
                      <a:pt x="2164326" y="925830"/>
                      <a:pt x="2163373" y="924878"/>
                    </a:cubicBezTo>
                    <a:cubicBezTo>
                      <a:pt x="2162421" y="925830"/>
                      <a:pt x="2161469" y="927735"/>
                      <a:pt x="2160516" y="9305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718;p24">
                <a:extLst>
                  <a:ext uri="{FF2B5EF4-FFF2-40B4-BE49-F238E27FC236}">
                    <a16:creationId xmlns:a16="http://schemas.microsoft.com/office/drawing/2014/main" id="{D4DF40E8-DD7C-4342-A202-FE172209F0D6}"/>
                  </a:ext>
                </a:extLst>
              </p:cNvPr>
              <p:cNvSpPr/>
              <p:nvPr/>
            </p:nvSpPr>
            <p:spPr>
              <a:xfrm>
                <a:off x="8245666" y="1149228"/>
                <a:ext cx="1733550" cy="3343275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3343275" extrusionOk="0">
                    <a:moveTo>
                      <a:pt x="1007284" y="2741295"/>
                    </a:moveTo>
                    <a:cubicBezTo>
                      <a:pt x="974899" y="2617470"/>
                      <a:pt x="951086" y="2492693"/>
                      <a:pt x="930131" y="2366963"/>
                    </a:cubicBezTo>
                    <a:cubicBezTo>
                      <a:pt x="880601" y="2072640"/>
                      <a:pt x="859646" y="1775460"/>
                      <a:pt x="868219" y="1476375"/>
                    </a:cubicBezTo>
                    <a:cubicBezTo>
                      <a:pt x="873934" y="1274445"/>
                      <a:pt x="894888" y="1074420"/>
                      <a:pt x="929179" y="875347"/>
                    </a:cubicBezTo>
                    <a:cubicBezTo>
                      <a:pt x="930131" y="868680"/>
                      <a:pt x="931084" y="862013"/>
                      <a:pt x="931084" y="855345"/>
                    </a:cubicBezTo>
                    <a:cubicBezTo>
                      <a:pt x="784399" y="1348740"/>
                      <a:pt x="621521" y="2273618"/>
                      <a:pt x="1096819" y="3348038"/>
                    </a:cubicBezTo>
                    <a:cubicBezTo>
                      <a:pt x="1068244" y="3333750"/>
                      <a:pt x="1040621" y="3328988"/>
                      <a:pt x="1014904" y="3311843"/>
                    </a:cubicBezTo>
                    <a:cubicBezTo>
                      <a:pt x="974899" y="3284220"/>
                      <a:pt x="930131" y="3264218"/>
                      <a:pt x="886316" y="3243263"/>
                    </a:cubicBezTo>
                    <a:cubicBezTo>
                      <a:pt x="862504" y="3231833"/>
                      <a:pt x="841549" y="3215640"/>
                      <a:pt x="818688" y="3202305"/>
                    </a:cubicBezTo>
                    <a:cubicBezTo>
                      <a:pt x="624379" y="3086100"/>
                      <a:pt x="447213" y="2947988"/>
                      <a:pt x="302434" y="2772728"/>
                    </a:cubicBezTo>
                    <a:cubicBezTo>
                      <a:pt x="139556" y="2575560"/>
                      <a:pt x="35734" y="2350770"/>
                      <a:pt x="8111" y="2094548"/>
                    </a:cubicBezTo>
                    <a:cubicBezTo>
                      <a:pt x="-14749" y="1890713"/>
                      <a:pt x="11921" y="1690688"/>
                      <a:pt x="72881" y="1495425"/>
                    </a:cubicBezTo>
                    <a:cubicBezTo>
                      <a:pt x="154796" y="1229678"/>
                      <a:pt x="290051" y="990600"/>
                      <a:pt x="450071" y="764858"/>
                    </a:cubicBezTo>
                    <a:cubicBezTo>
                      <a:pt x="507221" y="684848"/>
                      <a:pt x="565324" y="605790"/>
                      <a:pt x="629141" y="531495"/>
                    </a:cubicBezTo>
                    <a:cubicBezTo>
                      <a:pt x="784399" y="348615"/>
                      <a:pt x="951086" y="175260"/>
                      <a:pt x="1130156" y="14288"/>
                    </a:cubicBezTo>
                    <a:cubicBezTo>
                      <a:pt x="1134919" y="9525"/>
                      <a:pt x="1140634" y="5715"/>
                      <a:pt x="1148254" y="0"/>
                    </a:cubicBezTo>
                    <a:cubicBezTo>
                      <a:pt x="1149206" y="47625"/>
                      <a:pt x="1147301" y="90488"/>
                      <a:pt x="1152064" y="133350"/>
                    </a:cubicBezTo>
                    <a:cubicBezTo>
                      <a:pt x="1164446" y="246698"/>
                      <a:pt x="1200641" y="353378"/>
                      <a:pt x="1249219" y="456248"/>
                    </a:cubicBezTo>
                    <a:cubicBezTo>
                      <a:pt x="1316846" y="600075"/>
                      <a:pt x="1406381" y="732473"/>
                      <a:pt x="1501631" y="859155"/>
                    </a:cubicBezTo>
                    <a:cubicBezTo>
                      <a:pt x="1575926" y="958215"/>
                      <a:pt x="1653079" y="1054418"/>
                      <a:pt x="1729279" y="1151573"/>
                    </a:cubicBezTo>
                    <a:cubicBezTo>
                      <a:pt x="1735946" y="1160145"/>
                      <a:pt x="1746424" y="1170623"/>
                      <a:pt x="1726421" y="1175385"/>
                    </a:cubicBezTo>
                    <a:cubicBezTo>
                      <a:pt x="1666414" y="1191578"/>
                      <a:pt x="1613074" y="1223010"/>
                      <a:pt x="1559734" y="1252538"/>
                    </a:cubicBezTo>
                    <a:cubicBezTo>
                      <a:pt x="1373044" y="1355408"/>
                      <a:pt x="1220644" y="1494473"/>
                      <a:pt x="1120631" y="1684973"/>
                    </a:cubicBezTo>
                    <a:cubicBezTo>
                      <a:pt x="1048241" y="1822133"/>
                      <a:pt x="1010141" y="1968818"/>
                      <a:pt x="992996" y="2122170"/>
                    </a:cubicBezTo>
                    <a:cubicBezTo>
                      <a:pt x="971088" y="2324100"/>
                      <a:pt x="985376" y="2525078"/>
                      <a:pt x="1017761" y="2724150"/>
                    </a:cubicBezTo>
                    <a:cubicBezTo>
                      <a:pt x="1018713" y="2729865"/>
                      <a:pt x="1018713" y="2736533"/>
                      <a:pt x="1019666" y="2742248"/>
                    </a:cubicBezTo>
                    <a:cubicBezTo>
                      <a:pt x="1014904" y="2741295"/>
                      <a:pt x="1011094" y="2741295"/>
                      <a:pt x="1007284" y="2741295"/>
                    </a:cubicBezTo>
                    <a:close/>
                    <a:moveTo>
                      <a:pt x="934894" y="839153"/>
                    </a:moveTo>
                    <a:cubicBezTo>
                      <a:pt x="933941" y="837247"/>
                      <a:pt x="932988" y="836295"/>
                      <a:pt x="932036" y="834390"/>
                    </a:cubicBezTo>
                    <a:cubicBezTo>
                      <a:pt x="931084" y="836295"/>
                      <a:pt x="930131" y="837247"/>
                      <a:pt x="930131" y="839153"/>
                    </a:cubicBezTo>
                    <a:cubicBezTo>
                      <a:pt x="930131" y="841058"/>
                      <a:pt x="931084" y="843915"/>
                      <a:pt x="932036" y="845820"/>
                    </a:cubicBezTo>
                    <a:cubicBezTo>
                      <a:pt x="932988" y="843915"/>
                      <a:pt x="933941" y="842010"/>
                      <a:pt x="934894" y="83915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719;p24">
              <a:extLst>
                <a:ext uri="{FF2B5EF4-FFF2-40B4-BE49-F238E27FC236}">
                  <a16:creationId xmlns:a16="http://schemas.microsoft.com/office/drawing/2014/main" id="{D6B70489-299D-4B39-8045-06D1FC2C93E1}"/>
                </a:ext>
              </a:extLst>
            </p:cNvPr>
            <p:cNvSpPr/>
            <p:nvPr/>
          </p:nvSpPr>
          <p:spPr>
            <a:xfrm>
              <a:off x="6203991" y="2536216"/>
              <a:ext cx="597113" cy="8927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720;p24">
              <a:extLst>
                <a:ext uri="{FF2B5EF4-FFF2-40B4-BE49-F238E27FC236}">
                  <a16:creationId xmlns:a16="http://schemas.microsoft.com/office/drawing/2014/main" id="{EB2F4DF9-6A69-4076-A4C5-2BDD0255CFA6}"/>
                </a:ext>
              </a:extLst>
            </p:cNvPr>
            <p:cNvSpPr/>
            <p:nvPr/>
          </p:nvSpPr>
          <p:spPr>
            <a:xfrm>
              <a:off x="4841267" y="3062143"/>
              <a:ext cx="597113" cy="6037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721;p24">
              <a:extLst>
                <a:ext uri="{FF2B5EF4-FFF2-40B4-BE49-F238E27FC236}">
                  <a16:creationId xmlns:a16="http://schemas.microsoft.com/office/drawing/2014/main" id="{D2945C2E-13A8-4D63-90B0-473EBA3EBE54}"/>
                </a:ext>
              </a:extLst>
            </p:cNvPr>
            <p:cNvGrpSpPr/>
            <p:nvPr/>
          </p:nvGrpSpPr>
          <p:grpSpPr>
            <a:xfrm>
              <a:off x="4770478" y="1846845"/>
              <a:ext cx="2676525" cy="1859915"/>
              <a:chOff x="4752975" y="1876663"/>
              <a:chExt cx="2676525" cy="1859915"/>
            </a:xfrm>
          </p:grpSpPr>
          <p:sp>
            <p:nvSpPr>
              <p:cNvPr id="28" name="Google Shape;722;p24">
                <a:extLst>
                  <a:ext uri="{FF2B5EF4-FFF2-40B4-BE49-F238E27FC236}">
                    <a16:creationId xmlns:a16="http://schemas.microsoft.com/office/drawing/2014/main" id="{FD1E5EF8-25F7-4FB3-8308-CD0038286210}"/>
                  </a:ext>
                </a:extLst>
              </p:cNvPr>
              <p:cNvSpPr/>
              <p:nvPr/>
            </p:nvSpPr>
            <p:spPr>
              <a:xfrm>
                <a:off x="5469255" y="2283143"/>
                <a:ext cx="657225" cy="1238250"/>
              </a:xfrm>
              <a:custGeom>
                <a:avLst/>
                <a:gdLst/>
                <a:ahLst/>
                <a:cxnLst/>
                <a:rect l="l" t="t" r="r" b="b"/>
                <a:pathLst>
                  <a:path w="657225" h="1238250" extrusionOk="0">
                    <a:moveTo>
                      <a:pt x="512445" y="1097280"/>
                    </a:moveTo>
                    <a:cubicBezTo>
                      <a:pt x="507683" y="1087755"/>
                      <a:pt x="517208" y="1069658"/>
                      <a:pt x="493395" y="1071563"/>
                    </a:cubicBezTo>
                    <a:cubicBezTo>
                      <a:pt x="479108" y="1073467"/>
                      <a:pt x="473393" y="1076325"/>
                      <a:pt x="474345" y="1090613"/>
                    </a:cubicBezTo>
                    <a:cubicBezTo>
                      <a:pt x="475298" y="1105853"/>
                      <a:pt x="446723" y="1123950"/>
                      <a:pt x="432435" y="1119188"/>
                    </a:cubicBezTo>
                    <a:cubicBezTo>
                      <a:pt x="422910" y="1116330"/>
                      <a:pt x="427673" y="1107758"/>
                      <a:pt x="426720" y="1102042"/>
                    </a:cubicBezTo>
                    <a:cubicBezTo>
                      <a:pt x="423863" y="1089660"/>
                      <a:pt x="435293" y="1070610"/>
                      <a:pt x="408623" y="1071563"/>
                    </a:cubicBezTo>
                    <a:cubicBezTo>
                      <a:pt x="391478" y="1071563"/>
                      <a:pt x="391478" y="1080135"/>
                      <a:pt x="391478" y="1092517"/>
                    </a:cubicBezTo>
                    <a:cubicBezTo>
                      <a:pt x="390525" y="1111567"/>
                      <a:pt x="391478" y="1126808"/>
                      <a:pt x="417195" y="1119188"/>
                    </a:cubicBezTo>
                    <a:cubicBezTo>
                      <a:pt x="415290" y="1127760"/>
                      <a:pt x="408623" y="1127760"/>
                      <a:pt x="402908" y="1129665"/>
                    </a:cubicBezTo>
                    <a:cubicBezTo>
                      <a:pt x="365760" y="1143000"/>
                      <a:pt x="323850" y="1142048"/>
                      <a:pt x="287655" y="1160145"/>
                    </a:cubicBezTo>
                    <a:cubicBezTo>
                      <a:pt x="279083" y="1163955"/>
                      <a:pt x="264795" y="1174433"/>
                      <a:pt x="261938" y="1150620"/>
                    </a:cubicBezTo>
                    <a:cubicBezTo>
                      <a:pt x="260985" y="1140142"/>
                      <a:pt x="246698" y="1146810"/>
                      <a:pt x="239078" y="1145858"/>
                    </a:cubicBezTo>
                    <a:cubicBezTo>
                      <a:pt x="228600" y="1144905"/>
                      <a:pt x="230505" y="1153478"/>
                      <a:pt x="229553" y="1160145"/>
                    </a:cubicBezTo>
                    <a:cubicBezTo>
                      <a:pt x="227648" y="1173480"/>
                      <a:pt x="195263" y="1192530"/>
                      <a:pt x="184785" y="1186815"/>
                    </a:cubicBezTo>
                    <a:cubicBezTo>
                      <a:pt x="176213" y="1182053"/>
                      <a:pt x="180023" y="1172528"/>
                      <a:pt x="180023" y="1165860"/>
                    </a:cubicBezTo>
                    <a:cubicBezTo>
                      <a:pt x="180023" y="1152525"/>
                      <a:pt x="178118" y="1144905"/>
                      <a:pt x="161925" y="1145858"/>
                    </a:cubicBezTo>
                    <a:cubicBezTo>
                      <a:pt x="146685" y="1145858"/>
                      <a:pt x="143828" y="1153478"/>
                      <a:pt x="145733" y="1164908"/>
                    </a:cubicBezTo>
                    <a:cubicBezTo>
                      <a:pt x="151448" y="1194435"/>
                      <a:pt x="137160" y="1204913"/>
                      <a:pt x="109538" y="1210628"/>
                    </a:cubicBezTo>
                    <a:cubicBezTo>
                      <a:pt x="74295" y="1217295"/>
                      <a:pt x="39053" y="1229678"/>
                      <a:pt x="4763" y="1239203"/>
                    </a:cubicBezTo>
                    <a:cubicBezTo>
                      <a:pt x="-952" y="1229678"/>
                      <a:pt x="953" y="1221105"/>
                      <a:pt x="953" y="1212533"/>
                    </a:cubicBezTo>
                    <a:cubicBezTo>
                      <a:pt x="953" y="818198"/>
                      <a:pt x="953" y="422910"/>
                      <a:pt x="0" y="28575"/>
                    </a:cubicBezTo>
                    <a:cubicBezTo>
                      <a:pt x="0" y="4763"/>
                      <a:pt x="6668" y="0"/>
                      <a:pt x="29528" y="0"/>
                    </a:cubicBezTo>
                    <a:cubicBezTo>
                      <a:pt x="232410" y="952"/>
                      <a:pt x="434340" y="952"/>
                      <a:pt x="637223" y="0"/>
                    </a:cubicBezTo>
                    <a:cubicBezTo>
                      <a:pt x="659130" y="0"/>
                      <a:pt x="664845" y="5715"/>
                      <a:pt x="664845" y="26670"/>
                    </a:cubicBezTo>
                    <a:cubicBezTo>
                      <a:pt x="663893" y="366712"/>
                      <a:pt x="663893" y="706755"/>
                      <a:pt x="664845" y="1045845"/>
                    </a:cubicBezTo>
                    <a:cubicBezTo>
                      <a:pt x="664845" y="1062990"/>
                      <a:pt x="667703" y="1073467"/>
                      <a:pt x="641033" y="1068705"/>
                    </a:cubicBezTo>
                    <a:cubicBezTo>
                      <a:pt x="616268" y="1063942"/>
                      <a:pt x="587693" y="1069658"/>
                      <a:pt x="562928" y="1074420"/>
                    </a:cubicBezTo>
                    <a:cubicBezTo>
                      <a:pt x="547688" y="1078230"/>
                      <a:pt x="533400" y="1097280"/>
                      <a:pt x="512445" y="1097280"/>
                    </a:cubicBezTo>
                    <a:close/>
                    <a:moveTo>
                      <a:pt x="180023" y="862965"/>
                    </a:moveTo>
                    <a:cubicBezTo>
                      <a:pt x="180023" y="847725"/>
                      <a:pt x="183833" y="833437"/>
                      <a:pt x="160973" y="834390"/>
                    </a:cubicBezTo>
                    <a:cubicBezTo>
                      <a:pt x="134303" y="835342"/>
                      <a:pt x="145733" y="853440"/>
                      <a:pt x="143828" y="865823"/>
                    </a:cubicBezTo>
                    <a:cubicBezTo>
                      <a:pt x="141923" y="878205"/>
                      <a:pt x="140018" y="890587"/>
                      <a:pt x="161925" y="891540"/>
                    </a:cubicBezTo>
                    <a:cubicBezTo>
                      <a:pt x="188595" y="890587"/>
                      <a:pt x="178118" y="873442"/>
                      <a:pt x="180023" y="862965"/>
                    </a:cubicBezTo>
                    <a:close/>
                    <a:moveTo>
                      <a:pt x="180975" y="552450"/>
                    </a:moveTo>
                    <a:cubicBezTo>
                      <a:pt x="179070" y="541020"/>
                      <a:pt x="188595" y="524828"/>
                      <a:pt x="162878" y="524828"/>
                    </a:cubicBezTo>
                    <a:cubicBezTo>
                      <a:pt x="140018" y="524828"/>
                      <a:pt x="142875" y="538162"/>
                      <a:pt x="143828" y="551498"/>
                    </a:cubicBezTo>
                    <a:cubicBezTo>
                      <a:pt x="144780" y="564833"/>
                      <a:pt x="136208" y="581978"/>
                      <a:pt x="162878" y="581025"/>
                    </a:cubicBezTo>
                    <a:cubicBezTo>
                      <a:pt x="186690" y="581025"/>
                      <a:pt x="179070" y="564833"/>
                      <a:pt x="180975" y="552450"/>
                    </a:cubicBezTo>
                    <a:close/>
                    <a:moveTo>
                      <a:pt x="427673" y="85725"/>
                    </a:moveTo>
                    <a:cubicBezTo>
                      <a:pt x="421958" y="76200"/>
                      <a:pt x="438150" y="54293"/>
                      <a:pt x="408623" y="55245"/>
                    </a:cubicBezTo>
                    <a:cubicBezTo>
                      <a:pt x="382905" y="56197"/>
                      <a:pt x="391478" y="73343"/>
                      <a:pt x="392430" y="83820"/>
                    </a:cubicBezTo>
                    <a:cubicBezTo>
                      <a:pt x="393383" y="96202"/>
                      <a:pt x="381000" y="117157"/>
                      <a:pt x="410528" y="116205"/>
                    </a:cubicBezTo>
                    <a:cubicBezTo>
                      <a:pt x="435293" y="116205"/>
                      <a:pt x="423863" y="99060"/>
                      <a:pt x="427673" y="85725"/>
                    </a:cubicBezTo>
                    <a:close/>
                    <a:moveTo>
                      <a:pt x="228600" y="86677"/>
                    </a:moveTo>
                    <a:cubicBezTo>
                      <a:pt x="233363" y="96202"/>
                      <a:pt x="219075" y="116205"/>
                      <a:pt x="246698" y="116205"/>
                    </a:cubicBezTo>
                    <a:cubicBezTo>
                      <a:pt x="272415" y="116205"/>
                      <a:pt x="264795" y="98107"/>
                      <a:pt x="264795" y="85725"/>
                    </a:cubicBezTo>
                    <a:cubicBezTo>
                      <a:pt x="264795" y="73343"/>
                      <a:pt x="274320" y="55245"/>
                      <a:pt x="247650" y="55245"/>
                    </a:cubicBezTo>
                    <a:cubicBezTo>
                      <a:pt x="220028" y="54293"/>
                      <a:pt x="232410" y="73343"/>
                      <a:pt x="228600" y="86677"/>
                    </a:cubicBezTo>
                    <a:close/>
                    <a:moveTo>
                      <a:pt x="180023" y="788670"/>
                    </a:moveTo>
                    <a:cubicBezTo>
                      <a:pt x="180023" y="772478"/>
                      <a:pt x="184785" y="759143"/>
                      <a:pt x="162878" y="759143"/>
                    </a:cubicBezTo>
                    <a:cubicBezTo>
                      <a:pt x="141923" y="759143"/>
                      <a:pt x="142875" y="769620"/>
                      <a:pt x="143828" y="783908"/>
                    </a:cubicBezTo>
                    <a:cubicBezTo>
                      <a:pt x="144780" y="797243"/>
                      <a:pt x="139065" y="811530"/>
                      <a:pt x="162878" y="811530"/>
                    </a:cubicBezTo>
                    <a:cubicBezTo>
                      <a:pt x="184785" y="810578"/>
                      <a:pt x="180023" y="797243"/>
                      <a:pt x="180023" y="788670"/>
                    </a:cubicBezTo>
                    <a:close/>
                    <a:moveTo>
                      <a:pt x="143828" y="626745"/>
                    </a:moveTo>
                    <a:cubicBezTo>
                      <a:pt x="143828" y="641985"/>
                      <a:pt x="139065" y="656273"/>
                      <a:pt x="162878" y="655320"/>
                    </a:cubicBezTo>
                    <a:cubicBezTo>
                      <a:pt x="184785" y="654368"/>
                      <a:pt x="180023" y="641033"/>
                      <a:pt x="180023" y="629603"/>
                    </a:cubicBezTo>
                    <a:cubicBezTo>
                      <a:pt x="180023" y="617220"/>
                      <a:pt x="184785" y="603885"/>
                      <a:pt x="161925" y="603885"/>
                    </a:cubicBezTo>
                    <a:cubicBezTo>
                      <a:pt x="141923" y="603885"/>
                      <a:pt x="142875" y="615315"/>
                      <a:pt x="143828" y="626745"/>
                    </a:cubicBezTo>
                    <a:close/>
                    <a:moveTo>
                      <a:pt x="180023" y="319087"/>
                    </a:moveTo>
                    <a:cubicBezTo>
                      <a:pt x="180975" y="305753"/>
                      <a:pt x="182880" y="294322"/>
                      <a:pt x="161925" y="294322"/>
                    </a:cubicBezTo>
                    <a:cubicBezTo>
                      <a:pt x="140018" y="294322"/>
                      <a:pt x="143828" y="306705"/>
                      <a:pt x="143828" y="320040"/>
                    </a:cubicBezTo>
                    <a:cubicBezTo>
                      <a:pt x="143828" y="331470"/>
                      <a:pt x="139065" y="345758"/>
                      <a:pt x="160973" y="346710"/>
                    </a:cubicBezTo>
                    <a:cubicBezTo>
                      <a:pt x="183833" y="346710"/>
                      <a:pt x="180975" y="333375"/>
                      <a:pt x="180023" y="319087"/>
                    </a:cubicBezTo>
                    <a:close/>
                    <a:moveTo>
                      <a:pt x="143828" y="936308"/>
                    </a:moveTo>
                    <a:cubicBezTo>
                      <a:pt x="144780" y="952500"/>
                      <a:pt x="139065" y="967740"/>
                      <a:pt x="162878" y="967740"/>
                    </a:cubicBezTo>
                    <a:cubicBezTo>
                      <a:pt x="184785" y="967740"/>
                      <a:pt x="180975" y="954405"/>
                      <a:pt x="180975" y="942023"/>
                    </a:cubicBezTo>
                    <a:cubicBezTo>
                      <a:pt x="180975" y="930592"/>
                      <a:pt x="185738" y="916305"/>
                      <a:pt x="163830" y="916305"/>
                    </a:cubicBezTo>
                    <a:cubicBezTo>
                      <a:pt x="142875" y="915353"/>
                      <a:pt x="141923" y="924878"/>
                      <a:pt x="143828" y="936308"/>
                    </a:cubicBezTo>
                    <a:close/>
                    <a:moveTo>
                      <a:pt x="62865" y="553403"/>
                    </a:moveTo>
                    <a:cubicBezTo>
                      <a:pt x="64770" y="564833"/>
                      <a:pt x="55245" y="581025"/>
                      <a:pt x="80010" y="581025"/>
                    </a:cubicBezTo>
                    <a:cubicBezTo>
                      <a:pt x="103823" y="581978"/>
                      <a:pt x="99060" y="567690"/>
                      <a:pt x="99060" y="554355"/>
                    </a:cubicBezTo>
                    <a:cubicBezTo>
                      <a:pt x="98108" y="541973"/>
                      <a:pt x="106680" y="524828"/>
                      <a:pt x="80963" y="524828"/>
                    </a:cubicBezTo>
                    <a:cubicBezTo>
                      <a:pt x="56198" y="524828"/>
                      <a:pt x="64770" y="541020"/>
                      <a:pt x="62865" y="553403"/>
                    </a:cubicBezTo>
                    <a:close/>
                    <a:moveTo>
                      <a:pt x="100013" y="82868"/>
                    </a:moveTo>
                    <a:cubicBezTo>
                      <a:pt x="94298" y="75247"/>
                      <a:pt x="111443" y="55245"/>
                      <a:pt x="82868" y="54293"/>
                    </a:cubicBezTo>
                    <a:cubicBezTo>
                      <a:pt x="60008" y="53340"/>
                      <a:pt x="61913" y="67627"/>
                      <a:pt x="63818" y="80963"/>
                    </a:cubicBezTo>
                    <a:cubicBezTo>
                      <a:pt x="65723" y="93345"/>
                      <a:pt x="51435" y="113347"/>
                      <a:pt x="80010" y="115252"/>
                    </a:cubicBezTo>
                    <a:cubicBezTo>
                      <a:pt x="105728" y="116205"/>
                      <a:pt x="98108" y="99060"/>
                      <a:pt x="100013" y="82868"/>
                    </a:cubicBezTo>
                    <a:close/>
                    <a:moveTo>
                      <a:pt x="264795" y="552450"/>
                    </a:moveTo>
                    <a:cubicBezTo>
                      <a:pt x="261938" y="541973"/>
                      <a:pt x="272415" y="524828"/>
                      <a:pt x="247650" y="524828"/>
                    </a:cubicBezTo>
                    <a:cubicBezTo>
                      <a:pt x="223838" y="524828"/>
                      <a:pt x="229553" y="540068"/>
                      <a:pt x="229553" y="552450"/>
                    </a:cubicBezTo>
                    <a:cubicBezTo>
                      <a:pt x="229553" y="563880"/>
                      <a:pt x="221933" y="581025"/>
                      <a:pt x="246698" y="581025"/>
                    </a:cubicBezTo>
                    <a:cubicBezTo>
                      <a:pt x="270510" y="581978"/>
                      <a:pt x="263843" y="565785"/>
                      <a:pt x="264795" y="552450"/>
                    </a:cubicBezTo>
                    <a:close/>
                    <a:moveTo>
                      <a:pt x="308610" y="82868"/>
                    </a:moveTo>
                    <a:cubicBezTo>
                      <a:pt x="311468" y="95250"/>
                      <a:pt x="299085" y="115252"/>
                      <a:pt x="327660" y="114300"/>
                    </a:cubicBezTo>
                    <a:cubicBezTo>
                      <a:pt x="354330" y="113347"/>
                      <a:pt x="343853" y="95250"/>
                      <a:pt x="343853" y="82868"/>
                    </a:cubicBezTo>
                    <a:cubicBezTo>
                      <a:pt x="344805" y="70485"/>
                      <a:pt x="351473" y="53340"/>
                      <a:pt x="325755" y="53340"/>
                    </a:cubicBezTo>
                    <a:cubicBezTo>
                      <a:pt x="300990" y="55245"/>
                      <a:pt x="310515" y="71438"/>
                      <a:pt x="308610" y="82868"/>
                    </a:cubicBezTo>
                    <a:close/>
                    <a:moveTo>
                      <a:pt x="511492" y="84772"/>
                    </a:moveTo>
                    <a:cubicBezTo>
                      <a:pt x="508635" y="72390"/>
                      <a:pt x="519113" y="54293"/>
                      <a:pt x="492443" y="54293"/>
                    </a:cubicBezTo>
                    <a:cubicBezTo>
                      <a:pt x="467678" y="54293"/>
                      <a:pt x="474345" y="70485"/>
                      <a:pt x="475298" y="81915"/>
                    </a:cubicBezTo>
                    <a:cubicBezTo>
                      <a:pt x="476250" y="94297"/>
                      <a:pt x="464820" y="114300"/>
                      <a:pt x="493395" y="114300"/>
                    </a:cubicBezTo>
                    <a:cubicBezTo>
                      <a:pt x="520065" y="115252"/>
                      <a:pt x="507683" y="96202"/>
                      <a:pt x="511492" y="84772"/>
                    </a:cubicBezTo>
                    <a:close/>
                    <a:moveTo>
                      <a:pt x="553403" y="85725"/>
                    </a:moveTo>
                    <a:cubicBezTo>
                      <a:pt x="558165" y="96202"/>
                      <a:pt x="544830" y="115252"/>
                      <a:pt x="571500" y="115252"/>
                    </a:cubicBezTo>
                    <a:cubicBezTo>
                      <a:pt x="600075" y="115252"/>
                      <a:pt x="588645" y="95250"/>
                      <a:pt x="589598" y="82868"/>
                    </a:cubicBezTo>
                    <a:cubicBezTo>
                      <a:pt x="590550" y="70485"/>
                      <a:pt x="596265" y="55245"/>
                      <a:pt x="572453" y="55245"/>
                    </a:cubicBezTo>
                    <a:cubicBezTo>
                      <a:pt x="544830" y="54293"/>
                      <a:pt x="556260" y="72390"/>
                      <a:pt x="553403" y="85725"/>
                    </a:cubicBezTo>
                    <a:close/>
                    <a:moveTo>
                      <a:pt x="426720" y="554355"/>
                    </a:moveTo>
                    <a:cubicBezTo>
                      <a:pt x="424815" y="541973"/>
                      <a:pt x="434340" y="523875"/>
                      <a:pt x="407670" y="524828"/>
                    </a:cubicBezTo>
                    <a:cubicBezTo>
                      <a:pt x="381953" y="525780"/>
                      <a:pt x="392430" y="542925"/>
                      <a:pt x="391478" y="553403"/>
                    </a:cubicBezTo>
                    <a:cubicBezTo>
                      <a:pt x="390525" y="566737"/>
                      <a:pt x="386715" y="581025"/>
                      <a:pt x="409575" y="581025"/>
                    </a:cubicBezTo>
                    <a:cubicBezTo>
                      <a:pt x="433388" y="581025"/>
                      <a:pt x="425768" y="565785"/>
                      <a:pt x="426720" y="554355"/>
                    </a:cubicBezTo>
                    <a:close/>
                    <a:moveTo>
                      <a:pt x="510540" y="552450"/>
                    </a:moveTo>
                    <a:cubicBezTo>
                      <a:pt x="509588" y="541020"/>
                      <a:pt x="518160" y="523875"/>
                      <a:pt x="491490" y="524828"/>
                    </a:cubicBezTo>
                    <a:cubicBezTo>
                      <a:pt x="468630" y="525780"/>
                      <a:pt x="474345" y="540068"/>
                      <a:pt x="475298" y="551498"/>
                    </a:cubicBezTo>
                    <a:cubicBezTo>
                      <a:pt x="476250" y="562928"/>
                      <a:pt x="465773" y="580073"/>
                      <a:pt x="491490" y="581025"/>
                    </a:cubicBezTo>
                    <a:cubicBezTo>
                      <a:pt x="514350" y="581978"/>
                      <a:pt x="511492" y="567690"/>
                      <a:pt x="510540" y="552450"/>
                    </a:cubicBezTo>
                    <a:close/>
                    <a:moveTo>
                      <a:pt x="589598" y="553403"/>
                    </a:moveTo>
                    <a:cubicBezTo>
                      <a:pt x="587693" y="541973"/>
                      <a:pt x="597218" y="525780"/>
                      <a:pt x="572453" y="524828"/>
                    </a:cubicBezTo>
                    <a:cubicBezTo>
                      <a:pt x="546735" y="524828"/>
                      <a:pt x="554355" y="541973"/>
                      <a:pt x="554355" y="554355"/>
                    </a:cubicBezTo>
                    <a:cubicBezTo>
                      <a:pt x="553403" y="567690"/>
                      <a:pt x="549593" y="581978"/>
                      <a:pt x="572453" y="581025"/>
                    </a:cubicBezTo>
                    <a:cubicBezTo>
                      <a:pt x="597218" y="581025"/>
                      <a:pt x="587693" y="564833"/>
                      <a:pt x="589598" y="553403"/>
                    </a:cubicBezTo>
                    <a:close/>
                    <a:moveTo>
                      <a:pt x="62865" y="862965"/>
                    </a:moveTo>
                    <a:cubicBezTo>
                      <a:pt x="65723" y="874395"/>
                      <a:pt x="55245" y="890587"/>
                      <a:pt x="80010" y="891540"/>
                    </a:cubicBezTo>
                    <a:cubicBezTo>
                      <a:pt x="103823" y="891540"/>
                      <a:pt x="99060" y="877253"/>
                      <a:pt x="98108" y="864870"/>
                    </a:cubicBezTo>
                    <a:cubicBezTo>
                      <a:pt x="97155" y="852487"/>
                      <a:pt x="106680" y="834390"/>
                      <a:pt x="80010" y="834390"/>
                    </a:cubicBezTo>
                    <a:cubicBezTo>
                      <a:pt x="56198" y="834390"/>
                      <a:pt x="65723" y="850583"/>
                      <a:pt x="62865" y="862965"/>
                    </a:cubicBezTo>
                    <a:close/>
                    <a:moveTo>
                      <a:pt x="264795" y="862012"/>
                    </a:moveTo>
                    <a:cubicBezTo>
                      <a:pt x="262890" y="849630"/>
                      <a:pt x="271463" y="833437"/>
                      <a:pt x="246698" y="833437"/>
                    </a:cubicBezTo>
                    <a:cubicBezTo>
                      <a:pt x="221933" y="833437"/>
                      <a:pt x="229553" y="849630"/>
                      <a:pt x="229553" y="862012"/>
                    </a:cubicBezTo>
                    <a:cubicBezTo>
                      <a:pt x="229553" y="874395"/>
                      <a:pt x="221933" y="890587"/>
                      <a:pt x="246698" y="890587"/>
                    </a:cubicBezTo>
                    <a:cubicBezTo>
                      <a:pt x="271463" y="890587"/>
                      <a:pt x="262890" y="874395"/>
                      <a:pt x="264795" y="862012"/>
                    </a:cubicBezTo>
                    <a:close/>
                    <a:moveTo>
                      <a:pt x="344805" y="862965"/>
                    </a:moveTo>
                    <a:cubicBezTo>
                      <a:pt x="343853" y="849630"/>
                      <a:pt x="351473" y="832485"/>
                      <a:pt x="325755" y="833437"/>
                    </a:cubicBezTo>
                    <a:cubicBezTo>
                      <a:pt x="302895" y="834390"/>
                      <a:pt x="308610" y="848678"/>
                      <a:pt x="309563" y="860108"/>
                    </a:cubicBezTo>
                    <a:cubicBezTo>
                      <a:pt x="310515" y="872490"/>
                      <a:pt x="300038" y="890587"/>
                      <a:pt x="326708" y="890587"/>
                    </a:cubicBezTo>
                    <a:cubicBezTo>
                      <a:pt x="350520" y="890587"/>
                      <a:pt x="342900" y="875348"/>
                      <a:pt x="344805" y="862965"/>
                    </a:cubicBezTo>
                    <a:close/>
                    <a:moveTo>
                      <a:pt x="390525" y="862012"/>
                    </a:moveTo>
                    <a:cubicBezTo>
                      <a:pt x="392430" y="874395"/>
                      <a:pt x="383858" y="890587"/>
                      <a:pt x="408623" y="890587"/>
                    </a:cubicBezTo>
                    <a:cubicBezTo>
                      <a:pt x="435293" y="890587"/>
                      <a:pt x="425768" y="872490"/>
                      <a:pt x="426720" y="860108"/>
                    </a:cubicBezTo>
                    <a:cubicBezTo>
                      <a:pt x="427673" y="846773"/>
                      <a:pt x="431483" y="832485"/>
                      <a:pt x="407670" y="833437"/>
                    </a:cubicBezTo>
                    <a:cubicBezTo>
                      <a:pt x="382905" y="834390"/>
                      <a:pt x="393383" y="851535"/>
                      <a:pt x="390525" y="862012"/>
                    </a:cubicBezTo>
                    <a:close/>
                    <a:moveTo>
                      <a:pt x="511492" y="862012"/>
                    </a:moveTo>
                    <a:cubicBezTo>
                      <a:pt x="508635" y="850583"/>
                      <a:pt x="518160" y="834390"/>
                      <a:pt x="493395" y="834390"/>
                    </a:cubicBezTo>
                    <a:cubicBezTo>
                      <a:pt x="469583" y="834390"/>
                      <a:pt x="475298" y="849630"/>
                      <a:pt x="475298" y="862012"/>
                    </a:cubicBezTo>
                    <a:cubicBezTo>
                      <a:pt x="475298" y="874395"/>
                      <a:pt x="467678" y="891540"/>
                      <a:pt x="493395" y="891540"/>
                    </a:cubicBezTo>
                    <a:cubicBezTo>
                      <a:pt x="519113" y="890587"/>
                      <a:pt x="508635" y="873442"/>
                      <a:pt x="511492" y="862012"/>
                    </a:cubicBezTo>
                    <a:close/>
                    <a:moveTo>
                      <a:pt x="589598" y="862012"/>
                    </a:moveTo>
                    <a:cubicBezTo>
                      <a:pt x="588645" y="849630"/>
                      <a:pt x="596265" y="834390"/>
                      <a:pt x="571500" y="834390"/>
                    </a:cubicBezTo>
                    <a:cubicBezTo>
                      <a:pt x="546735" y="834390"/>
                      <a:pt x="553403" y="850583"/>
                      <a:pt x="554355" y="862012"/>
                    </a:cubicBezTo>
                    <a:cubicBezTo>
                      <a:pt x="555308" y="873442"/>
                      <a:pt x="544830" y="890587"/>
                      <a:pt x="570548" y="890587"/>
                    </a:cubicBezTo>
                    <a:cubicBezTo>
                      <a:pt x="596265" y="891540"/>
                      <a:pt x="588645" y="874395"/>
                      <a:pt x="589598" y="862012"/>
                    </a:cubicBezTo>
                    <a:close/>
                    <a:moveTo>
                      <a:pt x="100013" y="1018223"/>
                    </a:moveTo>
                    <a:cubicBezTo>
                      <a:pt x="96203" y="1007745"/>
                      <a:pt x="108585" y="990600"/>
                      <a:pt x="82868" y="989648"/>
                    </a:cubicBezTo>
                    <a:cubicBezTo>
                      <a:pt x="57150" y="988695"/>
                      <a:pt x="63818" y="1004887"/>
                      <a:pt x="63818" y="1018223"/>
                    </a:cubicBezTo>
                    <a:cubicBezTo>
                      <a:pt x="63818" y="1031558"/>
                      <a:pt x="57150" y="1047750"/>
                      <a:pt x="82868" y="1046798"/>
                    </a:cubicBezTo>
                    <a:cubicBezTo>
                      <a:pt x="107633" y="1046798"/>
                      <a:pt x="96203" y="1029653"/>
                      <a:pt x="100013" y="1018223"/>
                    </a:cubicBezTo>
                    <a:close/>
                    <a:moveTo>
                      <a:pt x="264795" y="1018223"/>
                    </a:moveTo>
                    <a:cubicBezTo>
                      <a:pt x="261938" y="1006792"/>
                      <a:pt x="272415" y="989648"/>
                      <a:pt x="247650" y="989648"/>
                    </a:cubicBezTo>
                    <a:cubicBezTo>
                      <a:pt x="223838" y="989648"/>
                      <a:pt x="228600" y="1004887"/>
                      <a:pt x="229553" y="1017270"/>
                    </a:cubicBezTo>
                    <a:cubicBezTo>
                      <a:pt x="230505" y="1029653"/>
                      <a:pt x="220980" y="1047750"/>
                      <a:pt x="247650" y="1047750"/>
                    </a:cubicBezTo>
                    <a:cubicBezTo>
                      <a:pt x="272415" y="1046798"/>
                      <a:pt x="262890" y="1029653"/>
                      <a:pt x="264795" y="1018223"/>
                    </a:cubicBezTo>
                    <a:close/>
                    <a:moveTo>
                      <a:pt x="308610" y="1018223"/>
                    </a:moveTo>
                    <a:cubicBezTo>
                      <a:pt x="311468" y="1029653"/>
                      <a:pt x="300990" y="1046798"/>
                      <a:pt x="325755" y="1046798"/>
                    </a:cubicBezTo>
                    <a:cubicBezTo>
                      <a:pt x="349568" y="1046798"/>
                      <a:pt x="344805" y="1032510"/>
                      <a:pt x="343853" y="1019175"/>
                    </a:cubicBezTo>
                    <a:cubicBezTo>
                      <a:pt x="342900" y="1006792"/>
                      <a:pt x="352425" y="988695"/>
                      <a:pt x="325755" y="988695"/>
                    </a:cubicBezTo>
                    <a:cubicBezTo>
                      <a:pt x="300990" y="989648"/>
                      <a:pt x="310515" y="1006792"/>
                      <a:pt x="308610" y="1018223"/>
                    </a:cubicBezTo>
                    <a:close/>
                    <a:moveTo>
                      <a:pt x="426720" y="1018223"/>
                    </a:moveTo>
                    <a:cubicBezTo>
                      <a:pt x="423863" y="1007745"/>
                      <a:pt x="435293" y="990600"/>
                      <a:pt x="409575" y="989648"/>
                    </a:cubicBezTo>
                    <a:cubicBezTo>
                      <a:pt x="385763" y="988695"/>
                      <a:pt x="389573" y="1003935"/>
                      <a:pt x="391478" y="1016317"/>
                    </a:cubicBezTo>
                    <a:cubicBezTo>
                      <a:pt x="392430" y="1028700"/>
                      <a:pt x="381953" y="1046798"/>
                      <a:pt x="408623" y="1046798"/>
                    </a:cubicBezTo>
                    <a:cubicBezTo>
                      <a:pt x="433388" y="1046798"/>
                      <a:pt x="424815" y="1030605"/>
                      <a:pt x="426720" y="1018223"/>
                    </a:cubicBezTo>
                    <a:close/>
                    <a:moveTo>
                      <a:pt x="474345" y="1019175"/>
                    </a:moveTo>
                    <a:cubicBezTo>
                      <a:pt x="477203" y="1030605"/>
                      <a:pt x="466725" y="1047750"/>
                      <a:pt x="492443" y="1047750"/>
                    </a:cubicBezTo>
                    <a:cubicBezTo>
                      <a:pt x="517208" y="1047750"/>
                      <a:pt x="510540" y="1032510"/>
                      <a:pt x="510540" y="1020128"/>
                    </a:cubicBezTo>
                    <a:cubicBezTo>
                      <a:pt x="510540" y="1007745"/>
                      <a:pt x="518160" y="989648"/>
                      <a:pt x="491490" y="990600"/>
                    </a:cubicBezTo>
                    <a:cubicBezTo>
                      <a:pt x="466725" y="990600"/>
                      <a:pt x="478155" y="1007745"/>
                      <a:pt x="474345" y="1019175"/>
                    </a:cubicBezTo>
                    <a:close/>
                    <a:moveTo>
                      <a:pt x="589598" y="1019175"/>
                    </a:moveTo>
                    <a:cubicBezTo>
                      <a:pt x="587693" y="1006792"/>
                      <a:pt x="597218" y="989648"/>
                      <a:pt x="570548" y="989648"/>
                    </a:cubicBezTo>
                    <a:cubicBezTo>
                      <a:pt x="545783" y="989648"/>
                      <a:pt x="553403" y="1005840"/>
                      <a:pt x="553403" y="1017270"/>
                    </a:cubicBezTo>
                    <a:cubicBezTo>
                      <a:pt x="553403" y="1029653"/>
                      <a:pt x="544830" y="1046798"/>
                      <a:pt x="571500" y="1046798"/>
                    </a:cubicBezTo>
                    <a:cubicBezTo>
                      <a:pt x="596265" y="1046798"/>
                      <a:pt x="587693" y="1030605"/>
                      <a:pt x="589598" y="1019175"/>
                    </a:cubicBezTo>
                    <a:close/>
                    <a:moveTo>
                      <a:pt x="100013" y="1173480"/>
                    </a:moveTo>
                    <a:cubicBezTo>
                      <a:pt x="97155" y="1162050"/>
                      <a:pt x="107633" y="1145858"/>
                      <a:pt x="82868" y="1144905"/>
                    </a:cubicBezTo>
                    <a:cubicBezTo>
                      <a:pt x="59055" y="1144905"/>
                      <a:pt x="63818" y="1158240"/>
                      <a:pt x="63818" y="1171575"/>
                    </a:cubicBezTo>
                    <a:cubicBezTo>
                      <a:pt x="64770" y="1183958"/>
                      <a:pt x="56198" y="1201103"/>
                      <a:pt x="81915" y="1201103"/>
                    </a:cubicBezTo>
                    <a:cubicBezTo>
                      <a:pt x="106680" y="1202055"/>
                      <a:pt x="97155" y="1185863"/>
                      <a:pt x="100013" y="1173480"/>
                    </a:cubicBezTo>
                    <a:close/>
                    <a:moveTo>
                      <a:pt x="99060" y="398145"/>
                    </a:moveTo>
                    <a:cubicBezTo>
                      <a:pt x="96203" y="387668"/>
                      <a:pt x="108585" y="368618"/>
                      <a:pt x="80963" y="368618"/>
                    </a:cubicBezTo>
                    <a:cubicBezTo>
                      <a:pt x="59055" y="368618"/>
                      <a:pt x="61913" y="381953"/>
                      <a:pt x="63818" y="394335"/>
                    </a:cubicBezTo>
                    <a:cubicBezTo>
                      <a:pt x="65723" y="405765"/>
                      <a:pt x="52388" y="424815"/>
                      <a:pt x="80010" y="426720"/>
                    </a:cubicBezTo>
                    <a:cubicBezTo>
                      <a:pt x="103823" y="427672"/>
                      <a:pt x="99060" y="412433"/>
                      <a:pt x="99060" y="398145"/>
                    </a:cubicBezTo>
                    <a:close/>
                    <a:moveTo>
                      <a:pt x="344805" y="551498"/>
                    </a:moveTo>
                    <a:cubicBezTo>
                      <a:pt x="343853" y="539115"/>
                      <a:pt x="350520" y="525780"/>
                      <a:pt x="327660" y="524828"/>
                    </a:cubicBezTo>
                    <a:cubicBezTo>
                      <a:pt x="300990" y="523875"/>
                      <a:pt x="309563" y="541973"/>
                      <a:pt x="309563" y="554355"/>
                    </a:cubicBezTo>
                    <a:cubicBezTo>
                      <a:pt x="309563" y="565785"/>
                      <a:pt x="303848" y="580073"/>
                      <a:pt x="326708" y="581025"/>
                    </a:cubicBezTo>
                    <a:cubicBezTo>
                      <a:pt x="352425" y="581978"/>
                      <a:pt x="342900" y="563880"/>
                      <a:pt x="344805" y="551498"/>
                    </a:cubicBezTo>
                    <a:close/>
                    <a:moveTo>
                      <a:pt x="264795" y="397193"/>
                    </a:moveTo>
                    <a:cubicBezTo>
                      <a:pt x="260985" y="386715"/>
                      <a:pt x="273368" y="369570"/>
                      <a:pt x="248603" y="368618"/>
                    </a:cubicBezTo>
                    <a:cubicBezTo>
                      <a:pt x="224790" y="367665"/>
                      <a:pt x="228600" y="381953"/>
                      <a:pt x="229553" y="395287"/>
                    </a:cubicBezTo>
                    <a:cubicBezTo>
                      <a:pt x="230505" y="407670"/>
                      <a:pt x="220028" y="425768"/>
                      <a:pt x="246698" y="425768"/>
                    </a:cubicBezTo>
                    <a:cubicBezTo>
                      <a:pt x="271463" y="426720"/>
                      <a:pt x="262890" y="410528"/>
                      <a:pt x="264795" y="397193"/>
                    </a:cubicBezTo>
                    <a:close/>
                    <a:moveTo>
                      <a:pt x="344805" y="398145"/>
                    </a:moveTo>
                    <a:cubicBezTo>
                      <a:pt x="342900" y="386715"/>
                      <a:pt x="352425" y="368618"/>
                      <a:pt x="325755" y="368618"/>
                    </a:cubicBezTo>
                    <a:cubicBezTo>
                      <a:pt x="303848" y="368618"/>
                      <a:pt x="307658" y="382905"/>
                      <a:pt x="308610" y="394335"/>
                    </a:cubicBezTo>
                    <a:cubicBezTo>
                      <a:pt x="309563" y="405765"/>
                      <a:pt x="298133" y="424815"/>
                      <a:pt x="325755" y="425768"/>
                    </a:cubicBezTo>
                    <a:cubicBezTo>
                      <a:pt x="349568" y="426720"/>
                      <a:pt x="343853" y="411480"/>
                      <a:pt x="344805" y="398145"/>
                    </a:cubicBezTo>
                    <a:close/>
                    <a:moveTo>
                      <a:pt x="427673" y="396240"/>
                    </a:moveTo>
                    <a:cubicBezTo>
                      <a:pt x="423863" y="387668"/>
                      <a:pt x="436245" y="369570"/>
                      <a:pt x="410528" y="368618"/>
                    </a:cubicBezTo>
                    <a:cubicBezTo>
                      <a:pt x="386715" y="367665"/>
                      <a:pt x="390525" y="382905"/>
                      <a:pt x="392430" y="395287"/>
                    </a:cubicBezTo>
                    <a:cubicBezTo>
                      <a:pt x="393383" y="407670"/>
                      <a:pt x="382905" y="425768"/>
                      <a:pt x="409575" y="425768"/>
                    </a:cubicBezTo>
                    <a:cubicBezTo>
                      <a:pt x="433388" y="426720"/>
                      <a:pt x="424815" y="410528"/>
                      <a:pt x="427673" y="396240"/>
                    </a:cubicBezTo>
                    <a:close/>
                    <a:moveTo>
                      <a:pt x="511492" y="397193"/>
                    </a:moveTo>
                    <a:cubicBezTo>
                      <a:pt x="508635" y="385762"/>
                      <a:pt x="519113" y="368618"/>
                      <a:pt x="494348" y="368618"/>
                    </a:cubicBezTo>
                    <a:cubicBezTo>
                      <a:pt x="470535" y="368618"/>
                      <a:pt x="475298" y="383858"/>
                      <a:pt x="476250" y="396240"/>
                    </a:cubicBezTo>
                    <a:cubicBezTo>
                      <a:pt x="477203" y="408622"/>
                      <a:pt x="467678" y="426720"/>
                      <a:pt x="494348" y="425768"/>
                    </a:cubicBezTo>
                    <a:cubicBezTo>
                      <a:pt x="519113" y="425768"/>
                      <a:pt x="508635" y="408622"/>
                      <a:pt x="511492" y="397193"/>
                    </a:cubicBezTo>
                    <a:close/>
                    <a:moveTo>
                      <a:pt x="553403" y="397193"/>
                    </a:moveTo>
                    <a:cubicBezTo>
                      <a:pt x="555308" y="408622"/>
                      <a:pt x="545783" y="425768"/>
                      <a:pt x="571500" y="425768"/>
                    </a:cubicBezTo>
                    <a:cubicBezTo>
                      <a:pt x="595313" y="425768"/>
                      <a:pt x="590550" y="410528"/>
                      <a:pt x="589598" y="398145"/>
                    </a:cubicBezTo>
                    <a:cubicBezTo>
                      <a:pt x="588645" y="385762"/>
                      <a:pt x="598170" y="367665"/>
                      <a:pt x="571500" y="367665"/>
                    </a:cubicBezTo>
                    <a:cubicBezTo>
                      <a:pt x="545783" y="369570"/>
                      <a:pt x="556260" y="386715"/>
                      <a:pt x="553403" y="397193"/>
                    </a:cubicBezTo>
                    <a:close/>
                    <a:moveTo>
                      <a:pt x="308610" y="707708"/>
                    </a:moveTo>
                    <a:cubicBezTo>
                      <a:pt x="308610" y="721043"/>
                      <a:pt x="303848" y="735330"/>
                      <a:pt x="327660" y="734378"/>
                    </a:cubicBezTo>
                    <a:cubicBezTo>
                      <a:pt x="350520" y="733425"/>
                      <a:pt x="344805" y="720090"/>
                      <a:pt x="344805" y="707708"/>
                    </a:cubicBezTo>
                    <a:cubicBezTo>
                      <a:pt x="344805" y="695325"/>
                      <a:pt x="351473" y="680085"/>
                      <a:pt x="327660" y="680085"/>
                    </a:cubicBezTo>
                    <a:cubicBezTo>
                      <a:pt x="302895" y="680085"/>
                      <a:pt x="309563" y="695325"/>
                      <a:pt x="308610" y="707708"/>
                    </a:cubicBezTo>
                    <a:close/>
                    <a:moveTo>
                      <a:pt x="391478" y="706755"/>
                    </a:moveTo>
                    <a:cubicBezTo>
                      <a:pt x="392430" y="720090"/>
                      <a:pt x="385763" y="735330"/>
                      <a:pt x="410528" y="734378"/>
                    </a:cubicBezTo>
                    <a:cubicBezTo>
                      <a:pt x="433388" y="733425"/>
                      <a:pt x="426720" y="719137"/>
                      <a:pt x="426720" y="707708"/>
                    </a:cubicBezTo>
                    <a:cubicBezTo>
                      <a:pt x="426720" y="694373"/>
                      <a:pt x="431483" y="680085"/>
                      <a:pt x="407670" y="680085"/>
                    </a:cubicBezTo>
                    <a:cubicBezTo>
                      <a:pt x="384810" y="681037"/>
                      <a:pt x="393383" y="696278"/>
                      <a:pt x="391478" y="706755"/>
                    </a:cubicBezTo>
                    <a:close/>
                    <a:moveTo>
                      <a:pt x="475298" y="706755"/>
                    </a:moveTo>
                    <a:cubicBezTo>
                      <a:pt x="475298" y="721995"/>
                      <a:pt x="470535" y="735330"/>
                      <a:pt x="494348" y="735330"/>
                    </a:cubicBezTo>
                    <a:cubicBezTo>
                      <a:pt x="517208" y="734378"/>
                      <a:pt x="510540" y="720090"/>
                      <a:pt x="510540" y="708660"/>
                    </a:cubicBezTo>
                    <a:cubicBezTo>
                      <a:pt x="510540" y="696278"/>
                      <a:pt x="517208" y="681037"/>
                      <a:pt x="493395" y="681037"/>
                    </a:cubicBezTo>
                    <a:cubicBezTo>
                      <a:pt x="468630" y="680085"/>
                      <a:pt x="476250" y="696278"/>
                      <a:pt x="475298" y="706755"/>
                    </a:cubicBezTo>
                    <a:close/>
                    <a:moveTo>
                      <a:pt x="589598" y="706755"/>
                    </a:moveTo>
                    <a:cubicBezTo>
                      <a:pt x="588645" y="695325"/>
                      <a:pt x="595313" y="680085"/>
                      <a:pt x="571500" y="681037"/>
                    </a:cubicBezTo>
                    <a:cubicBezTo>
                      <a:pt x="549593" y="681037"/>
                      <a:pt x="553403" y="694373"/>
                      <a:pt x="554355" y="706755"/>
                    </a:cubicBezTo>
                    <a:cubicBezTo>
                      <a:pt x="555308" y="718185"/>
                      <a:pt x="545783" y="735330"/>
                      <a:pt x="570548" y="735330"/>
                    </a:cubicBezTo>
                    <a:cubicBezTo>
                      <a:pt x="594360" y="735330"/>
                      <a:pt x="589598" y="721043"/>
                      <a:pt x="589598" y="706755"/>
                    </a:cubicBezTo>
                    <a:close/>
                    <a:moveTo>
                      <a:pt x="63818" y="163830"/>
                    </a:moveTo>
                    <a:cubicBezTo>
                      <a:pt x="65723" y="175260"/>
                      <a:pt x="57150" y="192405"/>
                      <a:pt x="81915" y="191452"/>
                    </a:cubicBezTo>
                    <a:cubicBezTo>
                      <a:pt x="100965" y="191452"/>
                      <a:pt x="101918" y="181927"/>
                      <a:pt x="100013" y="168593"/>
                    </a:cubicBezTo>
                    <a:cubicBezTo>
                      <a:pt x="98108" y="157163"/>
                      <a:pt x="109538" y="140018"/>
                      <a:pt x="83820" y="139065"/>
                    </a:cubicBezTo>
                    <a:cubicBezTo>
                      <a:pt x="62865" y="139065"/>
                      <a:pt x="61913" y="148590"/>
                      <a:pt x="63818" y="163830"/>
                    </a:cubicBezTo>
                    <a:close/>
                    <a:moveTo>
                      <a:pt x="229553" y="165735"/>
                    </a:moveTo>
                    <a:cubicBezTo>
                      <a:pt x="230505" y="177165"/>
                      <a:pt x="223838" y="191452"/>
                      <a:pt x="246698" y="191452"/>
                    </a:cubicBezTo>
                    <a:cubicBezTo>
                      <a:pt x="270510" y="191452"/>
                      <a:pt x="264795" y="176213"/>
                      <a:pt x="264795" y="163830"/>
                    </a:cubicBezTo>
                    <a:cubicBezTo>
                      <a:pt x="265748" y="150495"/>
                      <a:pt x="267653" y="139065"/>
                      <a:pt x="246698" y="139065"/>
                    </a:cubicBezTo>
                    <a:cubicBezTo>
                      <a:pt x="223838" y="139065"/>
                      <a:pt x="230505" y="154305"/>
                      <a:pt x="229553" y="165735"/>
                    </a:cubicBezTo>
                    <a:close/>
                    <a:moveTo>
                      <a:pt x="308610" y="165735"/>
                    </a:moveTo>
                    <a:cubicBezTo>
                      <a:pt x="309563" y="178118"/>
                      <a:pt x="303848" y="191452"/>
                      <a:pt x="325755" y="191452"/>
                    </a:cubicBezTo>
                    <a:cubicBezTo>
                      <a:pt x="349568" y="191452"/>
                      <a:pt x="343853" y="177165"/>
                      <a:pt x="344805" y="163830"/>
                    </a:cubicBezTo>
                    <a:cubicBezTo>
                      <a:pt x="344805" y="150495"/>
                      <a:pt x="347663" y="139065"/>
                      <a:pt x="325755" y="139065"/>
                    </a:cubicBezTo>
                    <a:cubicBezTo>
                      <a:pt x="302895" y="139065"/>
                      <a:pt x="309563" y="153352"/>
                      <a:pt x="308610" y="165735"/>
                    </a:cubicBezTo>
                    <a:close/>
                    <a:moveTo>
                      <a:pt x="391478" y="165735"/>
                    </a:moveTo>
                    <a:cubicBezTo>
                      <a:pt x="392430" y="177165"/>
                      <a:pt x="385763" y="191452"/>
                      <a:pt x="408623" y="191452"/>
                    </a:cubicBezTo>
                    <a:cubicBezTo>
                      <a:pt x="432435" y="191452"/>
                      <a:pt x="426720" y="176213"/>
                      <a:pt x="426720" y="163830"/>
                    </a:cubicBezTo>
                    <a:cubicBezTo>
                      <a:pt x="427673" y="150495"/>
                      <a:pt x="429578" y="139065"/>
                      <a:pt x="408623" y="139065"/>
                    </a:cubicBezTo>
                    <a:cubicBezTo>
                      <a:pt x="385763" y="139065"/>
                      <a:pt x="392430" y="154305"/>
                      <a:pt x="391478" y="165735"/>
                    </a:cubicBezTo>
                    <a:close/>
                    <a:moveTo>
                      <a:pt x="475298" y="164783"/>
                    </a:moveTo>
                    <a:cubicBezTo>
                      <a:pt x="475298" y="178118"/>
                      <a:pt x="470535" y="191452"/>
                      <a:pt x="492443" y="191452"/>
                    </a:cubicBezTo>
                    <a:cubicBezTo>
                      <a:pt x="514350" y="191452"/>
                      <a:pt x="511492" y="179070"/>
                      <a:pt x="510540" y="166688"/>
                    </a:cubicBezTo>
                    <a:cubicBezTo>
                      <a:pt x="510540" y="153352"/>
                      <a:pt x="515303" y="139065"/>
                      <a:pt x="491490" y="139065"/>
                    </a:cubicBezTo>
                    <a:cubicBezTo>
                      <a:pt x="469583" y="140018"/>
                      <a:pt x="476250" y="154305"/>
                      <a:pt x="475298" y="164783"/>
                    </a:cubicBezTo>
                    <a:close/>
                    <a:moveTo>
                      <a:pt x="553403" y="163830"/>
                    </a:moveTo>
                    <a:cubicBezTo>
                      <a:pt x="553403" y="177165"/>
                      <a:pt x="548640" y="190500"/>
                      <a:pt x="570548" y="191452"/>
                    </a:cubicBezTo>
                    <a:cubicBezTo>
                      <a:pt x="592455" y="191452"/>
                      <a:pt x="589598" y="179070"/>
                      <a:pt x="588645" y="166688"/>
                    </a:cubicBezTo>
                    <a:cubicBezTo>
                      <a:pt x="588645" y="154305"/>
                      <a:pt x="594360" y="139065"/>
                      <a:pt x="570548" y="139065"/>
                    </a:cubicBezTo>
                    <a:cubicBezTo>
                      <a:pt x="548640" y="140018"/>
                      <a:pt x="554355" y="153352"/>
                      <a:pt x="553403" y="163830"/>
                    </a:cubicBezTo>
                    <a:close/>
                    <a:moveTo>
                      <a:pt x="99060" y="243840"/>
                    </a:moveTo>
                    <a:cubicBezTo>
                      <a:pt x="97155" y="232410"/>
                      <a:pt x="105728" y="216218"/>
                      <a:pt x="80963" y="216218"/>
                    </a:cubicBezTo>
                    <a:cubicBezTo>
                      <a:pt x="57150" y="216218"/>
                      <a:pt x="62865" y="231458"/>
                      <a:pt x="62865" y="243840"/>
                    </a:cubicBezTo>
                    <a:cubicBezTo>
                      <a:pt x="62865" y="257175"/>
                      <a:pt x="58103" y="271462"/>
                      <a:pt x="81915" y="270510"/>
                    </a:cubicBezTo>
                    <a:cubicBezTo>
                      <a:pt x="104775" y="269558"/>
                      <a:pt x="98108" y="256222"/>
                      <a:pt x="99060" y="243840"/>
                    </a:cubicBezTo>
                    <a:close/>
                    <a:moveTo>
                      <a:pt x="264795" y="244793"/>
                    </a:moveTo>
                    <a:cubicBezTo>
                      <a:pt x="263843" y="230505"/>
                      <a:pt x="269558" y="216218"/>
                      <a:pt x="245745" y="216218"/>
                    </a:cubicBezTo>
                    <a:cubicBezTo>
                      <a:pt x="222885" y="217170"/>
                      <a:pt x="229553" y="231458"/>
                      <a:pt x="229553" y="242887"/>
                    </a:cubicBezTo>
                    <a:cubicBezTo>
                      <a:pt x="229553" y="255270"/>
                      <a:pt x="223838" y="270510"/>
                      <a:pt x="247650" y="270510"/>
                    </a:cubicBezTo>
                    <a:cubicBezTo>
                      <a:pt x="270510" y="269558"/>
                      <a:pt x="263843" y="255270"/>
                      <a:pt x="264795" y="244793"/>
                    </a:cubicBezTo>
                    <a:close/>
                    <a:moveTo>
                      <a:pt x="308610" y="242887"/>
                    </a:moveTo>
                    <a:cubicBezTo>
                      <a:pt x="310515" y="253365"/>
                      <a:pt x="300990" y="269558"/>
                      <a:pt x="325755" y="270510"/>
                    </a:cubicBezTo>
                    <a:cubicBezTo>
                      <a:pt x="347663" y="270510"/>
                      <a:pt x="344805" y="258128"/>
                      <a:pt x="343853" y="245745"/>
                    </a:cubicBezTo>
                    <a:cubicBezTo>
                      <a:pt x="342900" y="233362"/>
                      <a:pt x="351473" y="215265"/>
                      <a:pt x="324803" y="216218"/>
                    </a:cubicBezTo>
                    <a:cubicBezTo>
                      <a:pt x="303848" y="216218"/>
                      <a:pt x="309563" y="230505"/>
                      <a:pt x="308610" y="242887"/>
                    </a:cubicBezTo>
                    <a:close/>
                    <a:moveTo>
                      <a:pt x="391478" y="243840"/>
                    </a:moveTo>
                    <a:cubicBezTo>
                      <a:pt x="392430" y="256222"/>
                      <a:pt x="385763" y="270510"/>
                      <a:pt x="409575" y="270510"/>
                    </a:cubicBezTo>
                    <a:cubicBezTo>
                      <a:pt x="431483" y="270510"/>
                      <a:pt x="427673" y="257175"/>
                      <a:pt x="426720" y="244793"/>
                    </a:cubicBezTo>
                    <a:cubicBezTo>
                      <a:pt x="425768" y="233362"/>
                      <a:pt x="434340" y="217170"/>
                      <a:pt x="409575" y="216218"/>
                    </a:cubicBezTo>
                    <a:cubicBezTo>
                      <a:pt x="385763" y="215265"/>
                      <a:pt x="391478" y="230505"/>
                      <a:pt x="391478" y="243840"/>
                    </a:cubicBezTo>
                    <a:close/>
                    <a:moveTo>
                      <a:pt x="510540" y="244793"/>
                    </a:moveTo>
                    <a:cubicBezTo>
                      <a:pt x="510540" y="229553"/>
                      <a:pt x="514350" y="215265"/>
                      <a:pt x="491490" y="216218"/>
                    </a:cubicBezTo>
                    <a:cubicBezTo>
                      <a:pt x="466725" y="217170"/>
                      <a:pt x="476250" y="234315"/>
                      <a:pt x="475298" y="245745"/>
                    </a:cubicBezTo>
                    <a:cubicBezTo>
                      <a:pt x="474345" y="258128"/>
                      <a:pt x="470535" y="271462"/>
                      <a:pt x="492443" y="270510"/>
                    </a:cubicBezTo>
                    <a:cubicBezTo>
                      <a:pt x="517208" y="270510"/>
                      <a:pt x="509588" y="254318"/>
                      <a:pt x="510540" y="244793"/>
                    </a:cubicBezTo>
                    <a:close/>
                    <a:moveTo>
                      <a:pt x="589598" y="243840"/>
                    </a:moveTo>
                    <a:cubicBezTo>
                      <a:pt x="589598" y="228600"/>
                      <a:pt x="593408" y="215265"/>
                      <a:pt x="570548" y="215265"/>
                    </a:cubicBezTo>
                    <a:cubicBezTo>
                      <a:pt x="544830" y="216218"/>
                      <a:pt x="555308" y="233362"/>
                      <a:pt x="554355" y="244793"/>
                    </a:cubicBezTo>
                    <a:cubicBezTo>
                      <a:pt x="553403" y="257175"/>
                      <a:pt x="549593" y="270510"/>
                      <a:pt x="572453" y="270510"/>
                    </a:cubicBezTo>
                    <a:cubicBezTo>
                      <a:pt x="596265" y="270510"/>
                      <a:pt x="588645" y="254318"/>
                      <a:pt x="589598" y="243840"/>
                    </a:cubicBezTo>
                    <a:close/>
                    <a:moveTo>
                      <a:pt x="63818" y="319087"/>
                    </a:moveTo>
                    <a:cubicBezTo>
                      <a:pt x="63818" y="333375"/>
                      <a:pt x="59055" y="345758"/>
                      <a:pt x="80963" y="346710"/>
                    </a:cubicBezTo>
                    <a:cubicBezTo>
                      <a:pt x="104775" y="346710"/>
                      <a:pt x="98108" y="331470"/>
                      <a:pt x="99060" y="319087"/>
                    </a:cubicBezTo>
                    <a:cubicBezTo>
                      <a:pt x="100013" y="305753"/>
                      <a:pt x="100965" y="294322"/>
                      <a:pt x="80010" y="295275"/>
                    </a:cubicBezTo>
                    <a:cubicBezTo>
                      <a:pt x="58103" y="295275"/>
                      <a:pt x="63818" y="308610"/>
                      <a:pt x="63818" y="319087"/>
                    </a:cubicBezTo>
                    <a:close/>
                    <a:moveTo>
                      <a:pt x="308610" y="320993"/>
                    </a:moveTo>
                    <a:cubicBezTo>
                      <a:pt x="309563" y="331470"/>
                      <a:pt x="302895" y="345758"/>
                      <a:pt x="325755" y="345758"/>
                    </a:cubicBezTo>
                    <a:cubicBezTo>
                      <a:pt x="349568" y="345758"/>
                      <a:pt x="343853" y="331470"/>
                      <a:pt x="344805" y="318135"/>
                    </a:cubicBezTo>
                    <a:cubicBezTo>
                      <a:pt x="344805" y="304800"/>
                      <a:pt x="347663" y="293370"/>
                      <a:pt x="326708" y="293370"/>
                    </a:cubicBezTo>
                    <a:cubicBezTo>
                      <a:pt x="303848" y="295275"/>
                      <a:pt x="308610" y="308610"/>
                      <a:pt x="308610" y="320993"/>
                    </a:cubicBezTo>
                    <a:close/>
                    <a:moveTo>
                      <a:pt x="510540" y="321945"/>
                    </a:moveTo>
                    <a:cubicBezTo>
                      <a:pt x="509588" y="309562"/>
                      <a:pt x="517208" y="294322"/>
                      <a:pt x="492443" y="294322"/>
                    </a:cubicBezTo>
                    <a:cubicBezTo>
                      <a:pt x="470535" y="294322"/>
                      <a:pt x="474345" y="307658"/>
                      <a:pt x="474345" y="319087"/>
                    </a:cubicBezTo>
                    <a:cubicBezTo>
                      <a:pt x="475298" y="330518"/>
                      <a:pt x="467678" y="345758"/>
                      <a:pt x="490538" y="345758"/>
                    </a:cubicBezTo>
                    <a:cubicBezTo>
                      <a:pt x="511492" y="346710"/>
                      <a:pt x="512445" y="337185"/>
                      <a:pt x="510540" y="321945"/>
                    </a:cubicBezTo>
                    <a:close/>
                    <a:moveTo>
                      <a:pt x="589598" y="320040"/>
                    </a:moveTo>
                    <a:cubicBezTo>
                      <a:pt x="588645" y="307658"/>
                      <a:pt x="594360" y="294322"/>
                      <a:pt x="572453" y="294322"/>
                    </a:cubicBezTo>
                    <a:cubicBezTo>
                      <a:pt x="550545" y="294322"/>
                      <a:pt x="553403" y="305753"/>
                      <a:pt x="554355" y="319087"/>
                    </a:cubicBezTo>
                    <a:cubicBezTo>
                      <a:pt x="554355" y="332422"/>
                      <a:pt x="549593" y="346710"/>
                      <a:pt x="573405" y="346710"/>
                    </a:cubicBezTo>
                    <a:cubicBezTo>
                      <a:pt x="595313" y="345758"/>
                      <a:pt x="588645" y="331470"/>
                      <a:pt x="589598" y="320040"/>
                    </a:cubicBezTo>
                    <a:close/>
                    <a:moveTo>
                      <a:pt x="63818" y="785812"/>
                    </a:moveTo>
                    <a:cubicBezTo>
                      <a:pt x="64770" y="797243"/>
                      <a:pt x="58103" y="810578"/>
                      <a:pt x="80963" y="811530"/>
                    </a:cubicBezTo>
                    <a:cubicBezTo>
                      <a:pt x="101918" y="811530"/>
                      <a:pt x="100013" y="800100"/>
                      <a:pt x="100013" y="786765"/>
                    </a:cubicBezTo>
                    <a:cubicBezTo>
                      <a:pt x="99060" y="774383"/>
                      <a:pt x="105728" y="759143"/>
                      <a:pt x="81915" y="759143"/>
                    </a:cubicBezTo>
                    <a:cubicBezTo>
                      <a:pt x="59055" y="759143"/>
                      <a:pt x="63818" y="772478"/>
                      <a:pt x="63818" y="785812"/>
                    </a:cubicBezTo>
                    <a:close/>
                    <a:moveTo>
                      <a:pt x="229553" y="783908"/>
                    </a:moveTo>
                    <a:cubicBezTo>
                      <a:pt x="230505" y="796290"/>
                      <a:pt x="223838" y="811530"/>
                      <a:pt x="247650" y="811530"/>
                    </a:cubicBezTo>
                    <a:cubicBezTo>
                      <a:pt x="266700" y="811530"/>
                      <a:pt x="265748" y="800100"/>
                      <a:pt x="264795" y="788670"/>
                    </a:cubicBezTo>
                    <a:cubicBezTo>
                      <a:pt x="263843" y="777240"/>
                      <a:pt x="272415" y="760095"/>
                      <a:pt x="247650" y="760095"/>
                    </a:cubicBezTo>
                    <a:cubicBezTo>
                      <a:pt x="226695" y="759143"/>
                      <a:pt x="228600" y="769620"/>
                      <a:pt x="229553" y="783908"/>
                    </a:cubicBezTo>
                    <a:close/>
                    <a:moveTo>
                      <a:pt x="344805" y="783908"/>
                    </a:moveTo>
                    <a:cubicBezTo>
                      <a:pt x="343853" y="773430"/>
                      <a:pt x="350520" y="759143"/>
                      <a:pt x="327660" y="759143"/>
                    </a:cubicBezTo>
                    <a:cubicBezTo>
                      <a:pt x="303848" y="758190"/>
                      <a:pt x="308610" y="773430"/>
                      <a:pt x="308610" y="785812"/>
                    </a:cubicBezTo>
                    <a:cubicBezTo>
                      <a:pt x="308610" y="798195"/>
                      <a:pt x="304800" y="811530"/>
                      <a:pt x="326708" y="810578"/>
                    </a:cubicBezTo>
                    <a:cubicBezTo>
                      <a:pt x="348615" y="810578"/>
                      <a:pt x="344805" y="797243"/>
                      <a:pt x="344805" y="783908"/>
                    </a:cubicBezTo>
                    <a:close/>
                    <a:moveTo>
                      <a:pt x="392430" y="788670"/>
                    </a:moveTo>
                    <a:cubicBezTo>
                      <a:pt x="394335" y="794385"/>
                      <a:pt x="383858" y="811530"/>
                      <a:pt x="408623" y="811530"/>
                    </a:cubicBezTo>
                    <a:cubicBezTo>
                      <a:pt x="426720" y="811530"/>
                      <a:pt x="428625" y="802005"/>
                      <a:pt x="426720" y="788670"/>
                    </a:cubicBezTo>
                    <a:cubicBezTo>
                      <a:pt x="424815" y="777240"/>
                      <a:pt x="435293" y="760095"/>
                      <a:pt x="410528" y="759143"/>
                    </a:cubicBezTo>
                    <a:cubicBezTo>
                      <a:pt x="390525" y="758190"/>
                      <a:pt x="389573" y="768668"/>
                      <a:pt x="392430" y="788670"/>
                    </a:cubicBezTo>
                    <a:close/>
                    <a:moveTo>
                      <a:pt x="475298" y="785812"/>
                    </a:moveTo>
                    <a:cubicBezTo>
                      <a:pt x="477203" y="796290"/>
                      <a:pt x="468630" y="811530"/>
                      <a:pt x="491490" y="811530"/>
                    </a:cubicBezTo>
                    <a:cubicBezTo>
                      <a:pt x="511492" y="811530"/>
                      <a:pt x="511492" y="801053"/>
                      <a:pt x="510540" y="787718"/>
                    </a:cubicBezTo>
                    <a:cubicBezTo>
                      <a:pt x="509588" y="775335"/>
                      <a:pt x="517208" y="760095"/>
                      <a:pt x="492443" y="760095"/>
                    </a:cubicBezTo>
                    <a:cubicBezTo>
                      <a:pt x="470535" y="759143"/>
                      <a:pt x="475298" y="772478"/>
                      <a:pt x="475298" y="785812"/>
                    </a:cubicBezTo>
                    <a:close/>
                    <a:moveTo>
                      <a:pt x="589598" y="786765"/>
                    </a:moveTo>
                    <a:cubicBezTo>
                      <a:pt x="588645" y="774383"/>
                      <a:pt x="596265" y="759143"/>
                      <a:pt x="571500" y="759143"/>
                    </a:cubicBezTo>
                    <a:cubicBezTo>
                      <a:pt x="552450" y="759143"/>
                      <a:pt x="551498" y="768668"/>
                      <a:pt x="553403" y="782003"/>
                    </a:cubicBezTo>
                    <a:cubicBezTo>
                      <a:pt x="555308" y="793433"/>
                      <a:pt x="544830" y="810578"/>
                      <a:pt x="569595" y="811530"/>
                    </a:cubicBezTo>
                    <a:cubicBezTo>
                      <a:pt x="590550" y="811530"/>
                      <a:pt x="591503" y="801053"/>
                      <a:pt x="589598" y="786765"/>
                    </a:cubicBezTo>
                    <a:close/>
                    <a:moveTo>
                      <a:pt x="99060" y="631508"/>
                    </a:moveTo>
                    <a:cubicBezTo>
                      <a:pt x="98108" y="619125"/>
                      <a:pt x="104775" y="603885"/>
                      <a:pt x="80963" y="603885"/>
                    </a:cubicBezTo>
                    <a:cubicBezTo>
                      <a:pt x="59055" y="603885"/>
                      <a:pt x="63818" y="618173"/>
                      <a:pt x="63818" y="629603"/>
                    </a:cubicBezTo>
                    <a:cubicBezTo>
                      <a:pt x="63818" y="641033"/>
                      <a:pt x="58103" y="655320"/>
                      <a:pt x="80963" y="655320"/>
                    </a:cubicBezTo>
                    <a:cubicBezTo>
                      <a:pt x="101918" y="656273"/>
                      <a:pt x="100013" y="644843"/>
                      <a:pt x="99060" y="631508"/>
                    </a:cubicBezTo>
                    <a:close/>
                    <a:moveTo>
                      <a:pt x="264795" y="629603"/>
                    </a:moveTo>
                    <a:cubicBezTo>
                      <a:pt x="263843" y="618173"/>
                      <a:pt x="270510" y="603885"/>
                      <a:pt x="247650" y="603885"/>
                    </a:cubicBezTo>
                    <a:cubicBezTo>
                      <a:pt x="225743" y="603885"/>
                      <a:pt x="228600" y="616268"/>
                      <a:pt x="229553" y="628650"/>
                    </a:cubicBezTo>
                    <a:cubicBezTo>
                      <a:pt x="230505" y="641033"/>
                      <a:pt x="223838" y="656273"/>
                      <a:pt x="247650" y="656273"/>
                    </a:cubicBezTo>
                    <a:cubicBezTo>
                      <a:pt x="269558" y="655320"/>
                      <a:pt x="263843" y="641985"/>
                      <a:pt x="264795" y="629603"/>
                    </a:cubicBezTo>
                    <a:close/>
                    <a:moveTo>
                      <a:pt x="344805" y="631508"/>
                    </a:moveTo>
                    <a:cubicBezTo>
                      <a:pt x="343853" y="619125"/>
                      <a:pt x="351473" y="602933"/>
                      <a:pt x="326708" y="603885"/>
                    </a:cubicBezTo>
                    <a:cubicBezTo>
                      <a:pt x="307658" y="603885"/>
                      <a:pt x="307658" y="614362"/>
                      <a:pt x="308610" y="626745"/>
                    </a:cubicBezTo>
                    <a:cubicBezTo>
                      <a:pt x="310515" y="638175"/>
                      <a:pt x="300038" y="655320"/>
                      <a:pt x="324803" y="656273"/>
                    </a:cubicBezTo>
                    <a:cubicBezTo>
                      <a:pt x="345758" y="656273"/>
                      <a:pt x="345758" y="645795"/>
                      <a:pt x="344805" y="631508"/>
                    </a:cubicBezTo>
                    <a:close/>
                    <a:moveTo>
                      <a:pt x="426720" y="628650"/>
                    </a:moveTo>
                    <a:cubicBezTo>
                      <a:pt x="425768" y="620078"/>
                      <a:pt x="433388" y="604837"/>
                      <a:pt x="410528" y="603885"/>
                    </a:cubicBezTo>
                    <a:cubicBezTo>
                      <a:pt x="389573" y="602933"/>
                      <a:pt x="390525" y="614362"/>
                      <a:pt x="391478" y="627698"/>
                    </a:cubicBezTo>
                    <a:cubicBezTo>
                      <a:pt x="392430" y="640080"/>
                      <a:pt x="384810" y="656273"/>
                      <a:pt x="408623" y="655320"/>
                    </a:cubicBezTo>
                    <a:cubicBezTo>
                      <a:pt x="430530" y="656273"/>
                      <a:pt x="426720" y="642937"/>
                      <a:pt x="426720" y="628650"/>
                    </a:cubicBezTo>
                    <a:close/>
                    <a:moveTo>
                      <a:pt x="510540" y="629603"/>
                    </a:moveTo>
                    <a:cubicBezTo>
                      <a:pt x="509588" y="619125"/>
                      <a:pt x="516255" y="604837"/>
                      <a:pt x="493395" y="603885"/>
                    </a:cubicBezTo>
                    <a:cubicBezTo>
                      <a:pt x="472440" y="603885"/>
                      <a:pt x="474345" y="615315"/>
                      <a:pt x="474345" y="628650"/>
                    </a:cubicBezTo>
                    <a:cubicBezTo>
                      <a:pt x="475298" y="641033"/>
                      <a:pt x="467678" y="656273"/>
                      <a:pt x="492443" y="656273"/>
                    </a:cubicBezTo>
                    <a:cubicBezTo>
                      <a:pt x="515303" y="655320"/>
                      <a:pt x="510540" y="641985"/>
                      <a:pt x="510540" y="629603"/>
                    </a:cubicBezTo>
                    <a:close/>
                    <a:moveTo>
                      <a:pt x="589598" y="628650"/>
                    </a:moveTo>
                    <a:cubicBezTo>
                      <a:pt x="588645" y="620078"/>
                      <a:pt x="596265" y="603885"/>
                      <a:pt x="571500" y="603885"/>
                    </a:cubicBezTo>
                    <a:cubicBezTo>
                      <a:pt x="550545" y="603885"/>
                      <a:pt x="552450" y="616268"/>
                      <a:pt x="553403" y="628650"/>
                    </a:cubicBezTo>
                    <a:cubicBezTo>
                      <a:pt x="554355" y="641033"/>
                      <a:pt x="546735" y="656273"/>
                      <a:pt x="571500" y="656273"/>
                    </a:cubicBezTo>
                    <a:cubicBezTo>
                      <a:pt x="592455" y="656273"/>
                      <a:pt x="589598" y="643890"/>
                      <a:pt x="589598" y="628650"/>
                    </a:cubicBezTo>
                    <a:close/>
                    <a:moveTo>
                      <a:pt x="99060" y="941070"/>
                    </a:moveTo>
                    <a:cubicBezTo>
                      <a:pt x="99060" y="928687"/>
                      <a:pt x="103823" y="915353"/>
                      <a:pt x="81915" y="914400"/>
                    </a:cubicBezTo>
                    <a:cubicBezTo>
                      <a:pt x="60008" y="914400"/>
                      <a:pt x="62865" y="925830"/>
                      <a:pt x="63818" y="939165"/>
                    </a:cubicBezTo>
                    <a:cubicBezTo>
                      <a:pt x="63818" y="952500"/>
                      <a:pt x="59055" y="966787"/>
                      <a:pt x="82868" y="966787"/>
                    </a:cubicBezTo>
                    <a:cubicBezTo>
                      <a:pt x="104775" y="966787"/>
                      <a:pt x="99060" y="952500"/>
                      <a:pt x="99060" y="941070"/>
                    </a:cubicBezTo>
                    <a:close/>
                    <a:moveTo>
                      <a:pt x="308610" y="939165"/>
                    </a:moveTo>
                    <a:cubicBezTo>
                      <a:pt x="308610" y="953453"/>
                      <a:pt x="303848" y="966787"/>
                      <a:pt x="325755" y="966787"/>
                    </a:cubicBezTo>
                    <a:cubicBezTo>
                      <a:pt x="347663" y="966787"/>
                      <a:pt x="343853" y="954405"/>
                      <a:pt x="343853" y="942023"/>
                    </a:cubicBezTo>
                    <a:cubicBezTo>
                      <a:pt x="343853" y="928687"/>
                      <a:pt x="348615" y="914400"/>
                      <a:pt x="324803" y="915353"/>
                    </a:cubicBezTo>
                    <a:cubicBezTo>
                      <a:pt x="302895" y="915353"/>
                      <a:pt x="309563" y="929640"/>
                      <a:pt x="308610" y="939165"/>
                    </a:cubicBezTo>
                    <a:close/>
                    <a:moveTo>
                      <a:pt x="391478" y="937260"/>
                    </a:moveTo>
                    <a:cubicBezTo>
                      <a:pt x="391478" y="952500"/>
                      <a:pt x="386715" y="967740"/>
                      <a:pt x="409575" y="966787"/>
                    </a:cubicBezTo>
                    <a:cubicBezTo>
                      <a:pt x="428625" y="966787"/>
                      <a:pt x="427673" y="955358"/>
                      <a:pt x="426720" y="942975"/>
                    </a:cubicBezTo>
                    <a:cubicBezTo>
                      <a:pt x="425768" y="931545"/>
                      <a:pt x="433388" y="914400"/>
                      <a:pt x="409575" y="914400"/>
                    </a:cubicBezTo>
                    <a:cubicBezTo>
                      <a:pt x="388620" y="915353"/>
                      <a:pt x="390525" y="926783"/>
                      <a:pt x="391478" y="937260"/>
                    </a:cubicBezTo>
                    <a:close/>
                    <a:moveTo>
                      <a:pt x="511492" y="947737"/>
                    </a:moveTo>
                    <a:cubicBezTo>
                      <a:pt x="510540" y="930592"/>
                      <a:pt x="517208" y="915353"/>
                      <a:pt x="492443" y="915353"/>
                    </a:cubicBezTo>
                    <a:cubicBezTo>
                      <a:pt x="470535" y="915353"/>
                      <a:pt x="475298" y="928687"/>
                      <a:pt x="475298" y="941070"/>
                    </a:cubicBezTo>
                    <a:cubicBezTo>
                      <a:pt x="475298" y="952500"/>
                      <a:pt x="469583" y="966787"/>
                      <a:pt x="492443" y="967740"/>
                    </a:cubicBezTo>
                    <a:cubicBezTo>
                      <a:pt x="512445" y="966787"/>
                      <a:pt x="512445" y="956310"/>
                      <a:pt x="511492" y="947737"/>
                    </a:cubicBezTo>
                    <a:close/>
                    <a:moveTo>
                      <a:pt x="589598" y="940117"/>
                    </a:moveTo>
                    <a:cubicBezTo>
                      <a:pt x="588645" y="929640"/>
                      <a:pt x="595313" y="915353"/>
                      <a:pt x="572453" y="915353"/>
                    </a:cubicBezTo>
                    <a:cubicBezTo>
                      <a:pt x="551498" y="915353"/>
                      <a:pt x="552450" y="926783"/>
                      <a:pt x="553403" y="940117"/>
                    </a:cubicBezTo>
                    <a:cubicBezTo>
                      <a:pt x="554355" y="952500"/>
                      <a:pt x="547688" y="967740"/>
                      <a:pt x="571500" y="967740"/>
                    </a:cubicBezTo>
                    <a:cubicBezTo>
                      <a:pt x="594360" y="966787"/>
                      <a:pt x="589598" y="953453"/>
                      <a:pt x="589598" y="940117"/>
                    </a:cubicBezTo>
                    <a:close/>
                    <a:moveTo>
                      <a:pt x="99060" y="705803"/>
                    </a:moveTo>
                    <a:cubicBezTo>
                      <a:pt x="98108" y="694373"/>
                      <a:pt x="104775" y="679133"/>
                      <a:pt x="80010" y="680085"/>
                    </a:cubicBezTo>
                    <a:cubicBezTo>
                      <a:pt x="55245" y="680085"/>
                      <a:pt x="63818" y="697230"/>
                      <a:pt x="62865" y="708660"/>
                    </a:cubicBezTo>
                    <a:cubicBezTo>
                      <a:pt x="61913" y="720090"/>
                      <a:pt x="58103" y="734378"/>
                      <a:pt x="80010" y="734378"/>
                    </a:cubicBezTo>
                    <a:cubicBezTo>
                      <a:pt x="104775" y="735330"/>
                      <a:pt x="99060" y="720090"/>
                      <a:pt x="99060" y="705803"/>
                    </a:cubicBezTo>
                    <a:close/>
                    <a:moveTo>
                      <a:pt x="264795" y="706755"/>
                    </a:moveTo>
                    <a:cubicBezTo>
                      <a:pt x="262890" y="696278"/>
                      <a:pt x="271463" y="681037"/>
                      <a:pt x="248603" y="681037"/>
                    </a:cubicBezTo>
                    <a:cubicBezTo>
                      <a:pt x="224790" y="680085"/>
                      <a:pt x="229553" y="695325"/>
                      <a:pt x="229553" y="707708"/>
                    </a:cubicBezTo>
                    <a:cubicBezTo>
                      <a:pt x="230505" y="719137"/>
                      <a:pt x="222885" y="734378"/>
                      <a:pt x="245745" y="734378"/>
                    </a:cubicBezTo>
                    <a:cubicBezTo>
                      <a:pt x="269558" y="735330"/>
                      <a:pt x="263843" y="720090"/>
                      <a:pt x="264795" y="706755"/>
                    </a:cubicBezTo>
                    <a:close/>
                    <a:moveTo>
                      <a:pt x="229553" y="943928"/>
                    </a:moveTo>
                    <a:cubicBezTo>
                      <a:pt x="230505" y="952500"/>
                      <a:pt x="223838" y="966787"/>
                      <a:pt x="246698" y="966787"/>
                    </a:cubicBezTo>
                    <a:cubicBezTo>
                      <a:pt x="268605" y="966787"/>
                      <a:pt x="264795" y="953453"/>
                      <a:pt x="264795" y="941070"/>
                    </a:cubicBezTo>
                    <a:cubicBezTo>
                      <a:pt x="264795" y="928687"/>
                      <a:pt x="269558" y="915353"/>
                      <a:pt x="247650" y="915353"/>
                    </a:cubicBezTo>
                    <a:cubicBezTo>
                      <a:pt x="225743" y="915353"/>
                      <a:pt x="229553" y="927735"/>
                      <a:pt x="229553" y="943928"/>
                    </a:cubicBezTo>
                    <a:close/>
                    <a:moveTo>
                      <a:pt x="264795" y="480060"/>
                    </a:moveTo>
                    <a:cubicBezTo>
                      <a:pt x="264795" y="463868"/>
                      <a:pt x="268605" y="450533"/>
                      <a:pt x="247650" y="450533"/>
                    </a:cubicBezTo>
                    <a:cubicBezTo>
                      <a:pt x="225743" y="450533"/>
                      <a:pt x="229553" y="462915"/>
                      <a:pt x="229553" y="476250"/>
                    </a:cubicBezTo>
                    <a:cubicBezTo>
                      <a:pt x="229553" y="488633"/>
                      <a:pt x="224790" y="501968"/>
                      <a:pt x="246698" y="501968"/>
                    </a:cubicBezTo>
                    <a:cubicBezTo>
                      <a:pt x="267653" y="501968"/>
                      <a:pt x="264795" y="489585"/>
                      <a:pt x="264795" y="480060"/>
                    </a:cubicBezTo>
                    <a:close/>
                    <a:moveTo>
                      <a:pt x="264795" y="321945"/>
                    </a:moveTo>
                    <a:cubicBezTo>
                      <a:pt x="264795" y="308610"/>
                      <a:pt x="268605" y="295275"/>
                      <a:pt x="246698" y="295275"/>
                    </a:cubicBezTo>
                    <a:cubicBezTo>
                      <a:pt x="224790" y="295275"/>
                      <a:pt x="228600" y="308610"/>
                      <a:pt x="228600" y="320993"/>
                    </a:cubicBezTo>
                    <a:cubicBezTo>
                      <a:pt x="228600" y="333375"/>
                      <a:pt x="223838" y="347662"/>
                      <a:pt x="245745" y="346710"/>
                    </a:cubicBezTo>
                    <a:cubicBezTo>
                      <a:pt x="267653" y="345758"/>
                      <a:pt x="264795" y="333375"/>
                      <a:pt x="264795" y="321945"/>
                    </a:cubicBezTo>
                    <a:close/>
                    <a:moveTo>
                      <a:pt x="426720" y="321945"/>
                    </a:moveTo>
                    <a:cubicBezTo>
                      <a:pt x="424815" y="311468"/>
                      <a:pt x="433388" y="295275"/>
                      <a:pt x="410528" y="295275"/>
                    </a:cubicBezTo>
                    <a:cubicBezTo>
                      <a:pt x="389573" y="294322"/>
                      <a:pt x="389573" y="305753"/>
                      <a:pt x="391478" y="319087"/>
                    </a:cubicBezTo>
                    <a:cubicBezTo>
                      <a:pt x="392430" y="330518"/>
                      <a:pt x="383858" y="345758"/>
                      <a:pt x="407670" y="346710"/>
                    </a:cubicBezTo>
                    <a:cubicBezTo>
                      <a:pt x="426720" y="346710"/>
                      <a:pt x="428625" y="337185"/>
                      <a:pt x="426720" y="321945"/>
                    </a:cubicBezTo>
                    <a:close/>
                    <a:moveTo>
                      <a:pt x="179070" y="164783"/>
                    </a:moveTo>
                    <a:cubicBezTo>
                      <a:pt x="177165" y="155258"/>
                      <a:pt x="184785" y="140018"/>
                      <a:pt x="162878" y="139065"/>
                    </a:cubicBezTo>
                    <a:cubicBezTo>
                      <a:pt x="141923" y="138113"/>
                      <a:pt x="142875" y="150495"/>
                      <a:pt x="143828" y="163830"/>
                    </a:cubicBezTo>
                    <a:cubicBezTo>
                      <a:pt x="144780" y="175260"/>
                      <a:pt x="138113" y="190500"/>
                      <a:pt x="160973" y="190500"/>
                    </a:cubicBezTo>
                    <a:cubicBezTo>
                      <a:pt x="182880" y="192405"/>
                      <a:pt x="179070" y="179070"/>
                      <a:pt x="179070" y="164783"/>
                    </a:cubicBezTo>
                    <a:close/>
                    <a:moveTo>
                      <a:pt x="426720" y="478155"/>
                    </a:moveTo>
                    <a:cubicBezTo>
                      <a:pt x="426720" y="463868"/>
                      <a:pt x="430530" y="450533"/>
                      <a:pt x="408623" y="450533"/>
                    </a:cubicBezTo>
                    <a:cubicBezTo>
                      <a:pt x="386715" y="450533"/>
                      <a:pt x="391478" y="463868"/>
                      <a:pt x="390525" y="476250"/>
                    </a:cubicBezTo>
                    <a:cubicBezTo>
                      <a:pt x="388620" y="492443"/>
                      <a:pt x="391478" y="501968"/>
                      <a:pt x="411480" y="501968"/>
                    </a:cubicBezTo>
                    <a:cubicBezTo>
                      <a:pt x="433388" y="501015"/>
                      <a:pt x="424815" y="485775"/>
                      <a:pt x="426720" y="478155"/>
                    </a:cubicBezTo>
                    <a:close/>
                    <a:moveTo>
                      <a:pt x="179070" y="84772"/>
                    </a:moveTo>
                    <a:cubicBezTo>
                      <a:pt x="176213" y="72390"/>
                      <a:pt x="186690" y="53340"/>
                      <a:pt x="160973" y="54293"/>
                    </a:cubicBezTo>
                    <a:cubicBezTo>
                      <a:pt x="138113" y="55245"/>
                      <a:pt x="144780" y="70485"/>
                      <a:pt x="145733" y="80963"/>
                    </a:cubicBezTo>
                    <a:cubicBezTo>
                      <a:pt x="146685" y="93345"/>
                      <a:pt x="135255" y="114300"/>
                      <a:pt x="163830" y="114300"/>
                    </a:cubicBezTo>
                    <a:cubicBezTo>
                      <a:pt x="187643" y="114300"/>
                      <a:pt x="176213" y="96202"/>
                      <a:pt x="179070" y="84772"/>
                    </a:cubicBezTo>
                    <a:close/>
                    <a:moveTo>
                      <a:pt x="179070" y="398145"/>
                    </a:moveTo>
                    <a:cubicBezTo>
                      <a:pt x="174308" y="388620"/>
                      <a:pt x="188595" y="370522"/>
                      <a:pt x="162878" y="368618"/>
                    </a:cubicBezTo>
                    <a:cubicBezTo>
                      <a:pt x="140970" y="367665"/>
                      <a:pt x="142875" y="381000"/>
                      <a:pt x="144780" y="393383"/>
                    </a:cubicBezTo>
                    <a:cubicBezTo>
                      <a:pt x="146685" y="405765"/>
                      <a:pt x="134303" y="424815"/>
                      <a:pt x="160973" y="424815"/>
                    </a:cubicBezTo>
                    <a:cubicBezTo>
                      <a:pt x="184785" y="426720"/>
                      <a:pt x="178118" y="411480"/>
                      <a:pt x="179070" y="398145"/>
                    </a:cubicBezTo>
                    <a:close/>
                    <a:moveTo>
                      <a:pt x="179070" y="1018223"/>
                    </a:moveTo>
                    <a:cubicBezTo>
                      <a:pt x="175260" y="1008698"/>
                      <a:pt x="187643" y="990600"/>
                      <a:pt x="162878" y="989648"/>
                    </a:cubicBezTo>
                    <a:cubicBezTo>
                      <a:pt x="139065" y="988695"/>
                      <a:pt x="143828" y="1004887"/>
                      <a:pt x="144780" y="1017270"/>
                    </a:cubicBezTo>
                    <a:cubicBezTo>
                      <a:pt x="145733" y="1028700"/>
                      <a:pt x="135255" y="1045845"/>
                      <a:pt x="160020" y="1046798"/>
                    </a:cubicBezTo>
                    <a:cubicBezTo>
                      <a:pt x="184785" y="1047750"/>
                      <a:pt x="178118" y="1031558"/>
                      <a:pt x="179070" y="1018223"/>
                    </a:cubicBezTo>
                    <a:close/>
                    <a:moveTo>
                      <a:pt x="264795" y="1100138"/>
                    </a:moveTo>
                    <a:cubicBezTo>
                      <a:pt x="264795" y="1084898"/>
                      <a:pt x="268605" y="1071563"/>
                      <a:pt x="246698" y="1071563"/>
                    </a:cubicBezTo>
                    <a:cubicBezTo>
                      <a:pt x="227648" y="1071563"/>
                      <a:pt x="227648" y="1082040"/>
                      <a:pt x="229553" y="1094423"/>
                    </a:cubicBezTo>
                    <a:cubicBezTo>
                      <a:pt x="231458" y="1104900"/>
                      <a:pt x="220028" y="1122045"/>
                      <a:pt x="244793" y="1121092"/>
                    </a:cubicBezTo>
                    <a:cubicBezTo>
                      <a:pt x="264795" y="1121092"/>
                      <a:pt x="266700" y="1112520"/>
                      <a:pt x="264795" y="1100138"/>
                    </a:cubicBezTo>
                    <a:close/>
                    <a:moveTo>
                      <a:pt x="308610" y="1091565"/>
                    </a:moveTo>
                    <a:cubicBezTo>
                      <a:pt x="309563" y="1107758"/>
                      <a:pt x="303848" y="1121092"/>
                      <a:pt x="325755" y="1121092"/>
                    </a:cubicBezTo>
                    <a:cubicBezTo>
                      <a:pt x="346710" y="1121092"/>
                      <a:pt x="344805" y="1109663"/>
                      <a:pt x="344805" y="1096328"/>
                    </a:cubicBezTo>
                    <a:cubicBezTo>
                      <a:pt x="344805" y="1083945"/>
                      <a:pt x="349568" y="1070610"/>
                      <a:pt x="327660" y="1070610"/>
                    </a:cubicBezTo>
                    <a:cubicBezTo>
                      <a:pt x="306705" y="1071563"/>
                      <a:pt x="307658" y="1082040"/>
                      <a:pt x="308610" y="1091565"/>
                    </a:cubicBezTo>
                    <a:close/>
                    <a:moveTo>
                      <a:pt x="589598" y="477203"/>
                    </a:moveTo>
                    <a:cubicBezTo>
                      <a:pt x="588645" y="465772"/>
                      <a:pt x="596265" y="451485"/>
                      <a:pt x="573405" y="451485"/>
                    </a:cubicBezTo>
                    <a:cubicBezTo>
                      <a:pt x="553403" y="451485"/>
                      <a:pt x="552450" y="461010"/>
                      <a:pt x="554355" y="475297"/>
                    </a:cubicBezTo>
                    <a:cubicBezTo>
                      <a:pt x="555308" y="486728"/>
                      <a:pt x="548640" y="501015"/>
                      <a:pt x="571500" y="501968"/>
                    </a:cubicBezTo>
                    <a:cubicBezTo>
                      <a:pt x="589598" y="501015"/>
                      <a:pt x="591503" y="491490"/>
                      <a:pt x="589598" y="477203"/>
                    </a:cubicBezTo>
                    <a:close/>
                    <a:moveTo>
                      <a:pt x="511492" y="468630"/>
                    </a:moveTo>
                    <a:cubicBezTo>
                      <a:pt x="512445" y="461010"/>
                      <a:pt x="513398" y="451485"/>
                      <a:pt x="494348" y="450533"/>
                    </a:cubicBezTo>
                    <a:cubicBezTo>
                      <a:pt x="472440" y="449580"/>
                      <a:pt x="476250" y="462915"/>
                      <a:pt x="475298" y="475297"/>
                    </a:cubicBezTo>
                    <a:cubicBezTo>
                      <a:pt x="475298" y="488633"/>
                      <a:pt x="472440" y="501015"/>
                      <a:pt x="494348" y="500062"/>
                    </a:cubicBezTo>
                    <a:cubicBezTo>
                      <a:pt x="516255" y="500062"/>
                      <a:pt x="510540" y="485775"/>
                      <a:pt x="511492" y="468630"/>
                    </a:cubicBezTo>
                    <a:close/>
                    <a:moveTo>
                      <a:pt x="344805" y="476250"/>
                    </a:moveTo>
                    <a:cubicBezTo>
                      <a:pt x="345758" y="462915"/>
                      <a:pt x="347663" y="451485"/>
                      <a:pt x="326708" y="451485"/>
                    </a:cubicBezTo>
                    <a:cubicBezTo>
                      <a:pt x="304800" y="451485"/>
                      <a:pt x="309563" y="463868"/>
                      <a:pt x="308610" y="476250"/>
                    </a:cubicBezTo>
                    <a:cubicBezTo>
                      <a:pt x="308610" y="488633"/>
                      <a:pt x="305753" y="501015"/>
                      <a:pt x="326708" y="501015"/>
                    </a:cubicBezTo>
                    <a:cubicBezTo>
                      <a:pt x="347663" y="501015"/>
                      <a:pt x="344805" y="488633"/>
                      <a:pt x="344805" y="476250"/>
                    </a:cubicBezTo>
                    <a:close/>
                    <a:moveTo>
                      <a:pt x="63818" y="474345"/>
                    </a:moveTo>
                    <a:cubicBezTo>
                      <a:pt x="65723" y="484822"/>
                      <a:pt x="57150" y="500062"/>
                      <a:pt x="80010" y="501015"/>
                    </a:cubicBezTo>
                    <a:cubicBezTo>
                      <a:pt x="99060" y="501015"/>
                      <a:pt x="101918" y="492443"/>
                      <a:pt x="100013" y="477203"/>
                    </a:cubicBezTo>
                    <a:cubicBezTo>
                      <a:pt x="99060" y="465772"/>
                      <a:pt x="106680" y="450533"/>
                      <a:pt x="83820" y="450533"/>
                    </a:cubicBezTo>
                    <a:cubicBezTo>
                      <a:pt x="64770" y="450533"/>
                      <a:pt x="60960" y="458153"/>
                      <a:pt x="63818" y="474345"/>
                    </a:cubicBezTo>
                    <a:close/>
                    <a:moveTo>
                      <a:pt x="99060" y="1097280"/>
                    </a:moveTo>
                    <a:cubicBezTo>
                      <a:pt x="98108" y="1085850"/>
                      <a:pt x="104775" y="1071563"/>
                      <a:pt x="82868" y="1071563"/>
                    </a:cubicBezTo>
                    <a:cubicBezTo>
                      <a:pt x="62865" y="1071563"/>
                      <a:pt x="62865" y="1081088"/>
                      <a:pt x="63818" y="1095375"/>
                    </a:cubicBezTo>
                    <a:cubicBezTo>
                      <a:pt x="64770" y="1106805"/>
                      <a:pt x="58103" y="1121092"/>
                      <a:pt x="80963" y="1122045"/>
                    </a:cubicBezTo>
                    <a:cubicBezTo>
                      <a:pt x="100013" y="1122045"/>
                      <a:pt x="100965" y="1111567"/>
                      <a:pt x="99060" y="1097280"/>
                    </a:cubicBezTo>
                    <a:close/>
                    <a:moveTo>
                      <a:pt x="179070" y="242887"/>
                    </a:moveTo>
                    <a:cubicBezTo>
                      <a:pt x="177165" y="233362"/>
                      <a:pt x="186690" y="216218"/>
                      <a:pt x="161925" y="216218"/>
                    </a:cubicBezTo>
                    <a:cubicBezTo>
                      <a:pt x="139065" y="216218"/>
                      <a:pt x="145733" y="231458"/>
                      <a:pt x="145733" y="242887"/>
                    </a:cubicBezTo>
                    <a:cubicBezTo>
                      <a:pt x="145733" y="254318"/>
                      <a:pt x="139065" y="269558"/>
                      <a:pt x="161925" y="270510"/>
                    </a:cubicBezTo>
                    <a:cubicBezTo>
                      <a:pt x="182880" y="270510"/>
                      <a:pt x="179070" y="257175"/>
                      <a:pt x="179070" y="242887"/>
                    </a:cubicBezTo>
                    <a:close/>
                    <a:moveTo>
                      <a:pt x="179070" y="707708"/>
                    </a:moveTo>
                    <a:cubicBezTo>
                      <a:pt x="177165" y="696278"/>
                      <a:pt x="184785" y="681037"/>
                      <a:pt x="161925" y="681037"/>
                    </a:cubicBezTo>
                    <a:cubicBezTo>
                      <a:pt x="140018" y="681037"/>
                      <a:pt x="143828" y="694373"/>
                      <a:pt x="144780" y="706755"/>
                    </a:cubicBezTo>
                    <a:cubicBezTo>
                      <a:pt x="144780" y="719137"/>
                      <a:pt x="138113" y="735330"/>
                      <a:pt x="162878" y="734378"/>
                    </a:cubicBezTo>
                    <a:cubicBezTo>
                      <a:pt x="185738" y="734378"/>
                      <a:pt x="177165" y="718185"/>
                      <a:pt x="179070" y="707708"/>
                    </a:cubicBezTo>
                    <a:close/>
                    <a:moveTo>
                      <a:pt x="179070" y="479108"/>
                    </a:moveTo>
                    <a:cubicBezTo>
                      <a:pt x="180023" y="461962"/>
                      <a:pt x="181928" y="451485"/>
                      <a:pt x="161925" y="450533"/>
                    </a:cubicBezTo>
                    <a:cubicBezTo>
                      <a:pt x="140018" y="450533"/>
                      <a:pt x="145733" y="464820"/>
                      <a:pt x="144780" y="476250"/>
                    </a:cubicBezTo>
                    <a:cubicBezTo>
                      <a:pt x="144780" y="488633"/>
                      <a:pt x="142875" y="500062"/>
                      <a:pt x="161925" y="500062"/>
                    </a:cubicBezTo>
                    <a:cubicBezTo>
                      <a:pt x="183833" y="501015"/>
                      <a:pt x="178118" y="485775"/>
                      <a:pt x="179070" y="479108"/>
                    </a:cubicBezTo>
                    <a:close/>
                    <a:moveTo>
                      <a:pt x="144780" y="1097280"/>
                    </a:moveTo>
                    <a:cubicBezTo>
                      <a:pt x="144780" y="1108710"/>
                      <a:pt x="141923" y="1121092"/>
                      <a:pt x="160973" y="1121092"/>
                    </a:cubicBezTo>
                    <a:cubicBezTo>
                      <a:pt x="182880" y="1121092"/>
                      <a:pt x="179070" y="1107758"/>
                      <a:pt x="178118" y="1095375"/>
                    </a:cubicBezTo>
                    <a:cubicBezTo>
                      <a:pt x="178118" y="1083945"/>
                      <a:pt x="181928" y="1071563"/>
                      <a:pt x="161925" y="1071563"/>
                    </a:cubicBezTo>
                    <a:cubicBezTo>
                      <a:pt x="140970" y="1071563"/>
                      <a:pt x="144780" y="1084898"/>
                      <a:pt x="144780" y="10972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723;p24">
                <a:extLst>
                  <a:ext uri="{FF2B5EF4-FFF2-40B4-BE49-F238E27FC236}">
                    <a16:creationId xmlns:a16="http://schemas.microsoft.com/office/drawing/2014/main" id="{920ECB6C-5599-48F7-9530-602523929AC9}"/>
                  </a:ext>
                </a:extLst>
              </p:cNvPr>
              <p:cNvSpPr/>
              <p:nvPr/>
            </p:nvSpPr>
            <p:spPr>
              <a:xfrm>
                <a:off x="6186488" y="2566035"/>
                <a:ext cx="600075" cy="923925"/>
              </a:xfrm>
              <a:custGeom>
                <a:avLst/>
                <a:gdLst/>
                <a:ahLst/>
                <a:cxnLst/>
                <a:rect l="l" t="t" r="r" b="b"/>
                <a:pathLst>
                  <a:path w="600075" h="923925" extrusionOk="0">
                    <a:moveTo>
                      <a:pt x="436245" y="488632"/>
                    </a:moveTo>
                    <a:cubicBezTo>
                      <a:pt x="436245" y="626745"/>
                      <a:pt x="436245" y="764857"/>
                      <a:pt x="436245" y="902970"/>
                    </a:cubicBezTo>
                    <a:cubicBezTo>
                      <a:pt x="436245" y="910590"/>
                      <a:pt x="442913" y="925830"/>
                      <a:pt x="427672" y="923925"/>
                    </a:cubicBezTo>
                    <a:cubicBezTo>
                      <a:pt x="415290" y="922020"/>
                      <a:pt x="393383" y="926782"/>
                      <a:pt x="394335" y="901065"/>
                    </a:cubicBezTo>
                    <a:cubicBezTo>
                      <a:pt x="395288" y="862012"/>
                      <a:pt x="394335" y="822960"/>
                      <a:pt x="394335" y="783907"/>
                    </a:cubicBezTo>
                    <a:cubicBezTo>
                      <a:pt x="394335" y="547687"/>
                      <a:pt x="394335" y="311467"/>
                      <a:pt x="394335" y="74295"/>
                    </a:cubicBezTo>
                    <a:cubicBezTo>
                      <a:pt x="394335" y="65723"/>
                      <a:pt x="401003" y="52388"/>
                      <a:pt x="383858" y="49530"/>
                    </a:cubicBezTo>
                    <a:cubicBezTo>
                      <a:pt x="364808" y="46673"/>
                      <a:pt x="362903" y="56198"/>
                      <a:pt x="362903" y="71438"/>
                    </a:cubicBezTo>
                    <a:cubicBezTo>
                      <a:pt x="363855" y="176213"/>
                      <a:pt x="362903" y="281940"/>
                      <a:pt x="362903" y="386715"/>
                    </a:cubicBezTo>
                    <a:cubicBezTo>
                      <a:pt x="362903" y="549593"/>
                      <a:pt x="362903" y="711518"/>
                      <a:pt x="361950" y="874395"/>
                    </a:cubicBezTo>
                    <a:cubicBezTo>
                      <a:pt x="361950" y="883920"/>
                      <a:pt x="372428" y="902018"/>
                      <a:pt x="352425" y="902018"/>
                    </a:cubicBezTo>
                    <a:cubicBezTo>
                      <a:pt x="334328" y="902018"/>
                      <a:pt x="320992" y="895350"/>
                      <a:pt x="320992" y="869632"/>
                    </a:cubicBezTo>
                    <a:cubicBezTo>
                      <a:pt x="321945" y="604837"/>
                      <a:pt x="321945" y="339090"/>
                      <a:pt x="320992" y="74295"/>
                    </a:cubicBezTo>
                    <a:cubicBezTo>
                      <a:pt x="320992" y="63817"/>
                      <a:pt x="328613" y="48577"/>
                      <a:pt x="306705" y="48577"/>
                    </a:cubicBezTo>
                    <a:cubicBezTo>
                      <a:pt x="295275" y="48577"/>
                      <a:pt x="288608" y="51435"/>
                      <a:pt x="289560" y="64770"/>
                    </a:cubicBezTo>
                    <a:cubicBezTo>
                      <a:pt x="290513" y="80963"/>
                      <a:pt x="289560" y="98107"/>
                      <a:pt x="289560" y="114300"/>
                    </a:cubicBezTo>
                    <a:cubicBezTo>
                      <a:pt x="289560" y="360998"/>
                      <a:pt x="289560" y="607695"/>
                      <a:pt x="288608" y="855345"/>
                    </a:cubicBezTo>
                    <a:cubicBezTo>
                      <a:pt x="288608" y="863918"/>
                      <a:pt x="300038" y="882015"/>
                      <a:pt x="278130" y="882968"/>
                    </a:cubicBezTo>
                    <a:cubicBezTo>
                      <a:pt x="260985" y="882968"/>
                      <a:pt x="249555" y="876300"/>
                      <a:pt x="249555" y="853440"/>
                    </a:cubicBezTo>
                    <a:cubicBezTo>
                      <a:pt x="250508" y="595312"/>
                      <a:pt x="250508" y="337185"/>
                      <a:pt x="250508" y="79057"/>
                    </a:cubicBezTo>
                    <a:cubicBezTo>
                      <a:pt x="250508" y="71438"/>
                      <a:pt x="251460" y="62865"/>
                      <a:pt x="248603" y="56198"/>
                    </a:cubicBezTo>
                    <a:cubicBezTo>
                      <a:pt x="245745" y="47625"/>
                      <a:pt x="237172" y="50482"/>
                      <a:pt x="230505" y="50482"/>
                    </a:cubicBezTo>
                    <a:cubicBezTo>
                      <a:pt x="220980" y="50482"/>
                      <a:pt x="219075" y="56198"/>
                      <a:pt x="219075" y="63817"/>
                    </a:cubicBezTo>
                    <a:cubicBezTo>
                      <a:pt x="219075" y="90488"/>
                      <a:pt x="219075" y="118110"/>
                      <a:pt x="219075" y="144780"/>
                    </a:cubicBezTo>
                    <a:cubicBezTo>
                      <a:pt x="219075" y="376238"/>
                      <a:pt x="219075" y="607695"/>
                      <a:pt x="218122" y="838200"/>
                    </a:cubicBezTo>
                    <a:cubicBezTo>
                      <a:pt x="218122" y="846773"/>
                      <a:pt x="227647" y="864870"/>
                      <a:pt x="209550" y="863918"/>
                    </a:cubicBezTo>
                    <a:cubicBezTo>
                      <a:pt x="194310" y="862965"/>
                      <a:pt x="173355" y="863918"/>
                      <a:pt x="173355" y="835343"/>
                    </a:cubicBezTo>
                    <a:cubicBezTo>
                      <a:pt x="174308" y="582930"/>
                      <a:pt x="174308" y="331470"/>
                      <a:pt x="174308" y="79057"/>
                    </a:cubicBezTo>
                    <a:cubicBezTo>
                      <a:pt x="174308" y="71438"/>
                      <a:pt x="175260" y="62865"/>
                      <a:pt x="172403" y="56198"/>
                    </a:cubicBezTo>
                    <a:cubicBezTo>
                      <a:pt x="169545" y="47625"/>
                      <a:pt x="160972" y="51435"/>
                      <a:pt x="154305" y="51435"/>
                    </a:cubicBezTo>
                    <a:cubicBezTo>
                      <a:pt x="142875" y="51435"/>
                      <a:pt x="142875" y="60007"/>
                      <a:pt x="142875" y="67627"/>
                    </a:cubicBezTo>
                    <a:cubicBezTo>
                      <a:pt x="142875" y="100965"/>
                      <a:pt x="142875" y="133350"/>
                      <a:pt x="142875" y="166688"/>
                    </a:cubicBezTo>
                    <a:cubicBezTo>
                      <a:pt x="142875" y="383857"/>
                      <a:pt x="142875" y="601028"/>
                      <a:pt x="142875" y="818198"/>
                    </a:cubicBezTo>
                    <a:cubicBezTo>
                      <a:pt x="142875" y="826770"/>
                      <a:pt x="151447" y="843915"/>
                      <a:pt x="134303" y="842962"/>
                    </a:cubicBezTo>
                    <a:cubicBezTo>
                      <a:pt x="119063" y="842962"/>
                      <a:pt x="103822" y="840105"/>
                      <a:pt x="104775" y="814387"/>
                    </a:cubicBezTo>
                    <a:cubicBezTo>
                      <a:pt x="105728" y="569595"/>
                      <a:pt x="105728" y="323850"/>
                      <a:pt x="105728" y="79057"/>
                    </a:cubicBezTo>
                    <a:cubicBezTo>
                      <a:pt x="105728" y="71438"/>
                      <a:pt x="106680" y="62865"/>
                      <a:pt x="104775" y="56198"/>
                    </a:cubicBezTo>
                    <a:cubicBezTo>
                      <a:pt x="100965" y="46673"/>
                      <a:pt x="91440" y="50482"/>
                      <a:pt x="83820" y="50482"/>
                    </a:cubicBezTo>
                    <a:cubicBezTo>
                      <a:pt x="73342" y="50482"/>
                      <a:pt x="75247" y="59055"/>
                      <a:pt x="75247" y="65723"/>
                    </a:cubicBezTo>
                    <a:cubicBezTo>
                      <a:pt x="75247" y="94298"/>
                      <a:pt x="75247" y="122873"/>
                      <a:pt x="75247" y="151448"/>
                    </a:cubicBezTo>
                    <a:cubicBezTo>
                      <a:pt x="75247" y="367665"/>
                      <a:pt x="75247" y="583882"/>
                      <a:pt x="75247" y="801053"/>
                    </a:cubicBezTo>
                    <a:cubicBezTo>
                      <a:pt x="75247" y="822960"/>
                      <a:pt x="71438" y="827723"/>
                      <a:pt x="49530" y="821055"/>
                    </a:cubicBezTo>
                    <a:cubicBezTo>
                      <a:pt x="1905" y="805815"/>
                      <a:pt x="953" y="806768"/>
                      <a:pt x="953" y="756285"/>
                    </a:cubicBezTo>
                    <a:cubicBezTo>
                      <a:pt x="953" y="513398"/>
                      <a:pt x="953" y="271463"/>
                      <a:pt x="0" y="28575"/>
                    </a:cubicBezTo>
                    <a:cubicBezTo>
                      <a:pt x="0" y="5715"/>
                      <a:pt x="5715" y="0"/>
                      <a:pt x="28575" y="0"/>
                    </a:cubicBezTo>
                    <a:cubicBezTo>
                      <a:pt x="212408" y="952"/>
                      <a:pt x="397192" y="952"/>
                      <a:pt x="581025" y="0"/>
                    </a:cubicBezTo>
                    <a:cubicBezTo>
                      <a:pt x="602933" y="0"/>
                      <a:pt x="608647" y="5715"/>
                      <a:pt x="607695" y="27623"/>
                    </a:cubicBezTo>
                    <a:cubicBezTo>
                      <a:pt x="606743" y="270510"/>
                      <a:pt x="606743" y="512445"/>
                      <a:pt x="607695" y="755332"/>
                    </a:cubicBezTo>
                    <a:cubicBezTo>
                      <a:pt x="607695" y="778193"/>
                      <a:pt x="601028" y="782955"/>
                      <a:pt x="580072" y="782003"/>
                    </a:cubicBezTo>
                    <a:cubicBezTo>
                      <a:pt x="533400" y="781050"/>
                      <a:pt x="533400" y="782003"/>
                      <a:pt x="533400" y="735330"/>
                    </a:cubicBezTo>
                    <a:cubicBezTo>
                      <a:pt x="533400" y="516255"/>
                      <a:pt x="533400" y="297180"/>
                      <a:pt x="533400" y="78105"/>
                    </a:cubicBezTo>
                    <a:cubicBezTo>
                      <a:pt x="533400" y="68580"/>
                      <a:pt x="540068" y="55245"/>
                      <a:pt x="525780" y="51435"/>
                    </a:cubicBezTo>
                    <a:cubicBezTo>
                      <a:pt x="507683" y="46673"/>
                      <a:pt x="502920" y="54292"/>
                      <a:pt x="502920" y="72390"/>
                    </a:cubicBezTo>
                    <a:cubicBezTo>
                      <a:pt x="503872" y="282892"/>
                      <a:pt x="502920" y="493395"/>
                      <a:pt x="502920" y="703898"/>
                    </a:cubicBezTo>
                    <a:cubicBezTo>
                      <a:pt x="502920" y="724853"/>
                      <a:pt x="502920" y="745807"/>
                      <a:pt x="502920" y="766762"/>
                    </a:cubicBezTo>
                    <a:cubicBezTo>
                      <a:pt x="502920" y="786765"/>
                      <a:pt x="489585" y="785812"/>
                      <a:pt x="476250" y="785812"/>
                    </a:cubicBezTo>
                    <a:cubicBezTo>
                      <a:pt x="459105" y="785812"/>
                      <a:pt x="464820" y="775335"/>
                      <a:pt x="464820" y="764857"/>
                    </a:cubicBezTo>
                    <a:cubicBezTo>
                      <a:pt x="465772" y="702945"/>
                      <a:pt x="464820" y="641032"/>
                      <a:pt x="464820" y="580073"/>
                    </a:cubicBezTo>
                    <a:cubicBezTo>
                      <a:pt x="464820" y="411480"/>
                      <a:pt x="464820" y="242888"/>
                      <a:pt x="464820" y="74295"/>
                    </a:cubicBezTo>
                    <a:cubicBezTo>
                      <a:pt x="464820" y="65723"/>
                      <a:pt x="471488" y="52388"/>
                      <a:pt x="452438" y="51435"/>
                    </a:cubicBezTo>
                    <a:cubicBezTo>
                      <a:pt x="440055" y="51435"/>
                      <a:pt x="432435" y="52388"/>
                      <a:pt x="433388" y="67627"/>
                    </a:cubicBezTo>
                    <a:cubicBezTo>
                      <a:pt x="434340" y="100965"/>
                      <a:pt x="433388" y="133350"/>
                      <a:pt x="433388" y="166688"/>
                    </a:cubicBezTo>
                    <a:cubicBezTo>
                      <a:pt x="436245" y="273367"/>
                      <a:pt x="436245" y="381000"/>
                      <a:pt x="436245" y="48863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724;p24">
                <a:extLst>
                  <a:ext uri="{FF2B5EF4-FFF2-40B4-BE49-F238E27FC236}">
                    <a16:creationId xmlns:a16="http://schemas.microsoft.com/office/drawing/2014/main" id="{4ABD3541-300C-4269-A3FF-CD8B7E417033}"/>
                  </a:ext>
                </a:extLst>
              </p:cNvPr>
              <p:cNvSpPr/>
              <p:nvPr/>
            </p:nvSpPr>
            <p:spPr>
              <a:xfrm>
                <a:off x="4820802" y="3076575"/>
                <a:ext cx="600075" cy="619125"/>
              </a:xfrm>
              <a:custGeom>
                <a:avLst/>
                <a:gdLst/>
                <a:ahLst/>
                <a:cxnLst/>
                <a:rect l="l" t="t" r="r" b="b"/>
                <a:pathLst>
                  <a:path w="600075" h="619125" extrusionOk="0">
                    <a:moveTo>
                      <a:pt x="753" y="313372"/>
                    </a:moveTo>
                    <a:cubicBezTo>
                      <a:pt x="753" y="217170"/>
                      <a:pt x="753" y="120015"/>
                      <a:pt x="753" y="23813"/>
                    </a:cubicBezTo>
                    <a:cubicBezTo>
                      <a:pt x="753" y="5715"/>
                      <a:pt x="5515" y="0"/>
                      <a:pt x="23613" y="0"/>
                    </a:cubicBezTo>
                    <a:cubicBezTo>
                      <a:pt x="211255" y="952"/>
                      <a:pt x="398898" y="952"/>
                      <a:pt x="586540" y="0"/>
                    </a:cubicBezTo>
                    <a:cubicBezTo>
                      <a:pt x="603685" y="0"/>
                      <a:pt x="608448" y="4763"/>
                      <a:pt x="608448" y="21908"/>
                    </a:cubicBezTo>
                    <a:cubicBezTo>
                      <a:pt x="607495" y="160972"/>
                      <a:pt x="607495" y="300038"/>
                      <a:pt x="608448" y="439103"/>
                    </a:cubicBezTo>
                    <a:cubicBezTo>
                      <a:pt x="608448" y="452438"/>
                      <a:pt x="604638" y="458153"/>
                      <a:pt x="591303" y="461963"/>
                    </a:cubicBezTo>
                    <a:cubicBezTo>
                      <a:pt x="534153" y="478155"/>
                      <a:pt x="534153" y="478155"/>
                      <a:pt x="534153" y="419100"/>
                    </a:cubicBezTo>
                    <a:cubicBezTo>
                      <a:pt x="534153" y="322897"/>
                      <a:pt x="533200" y="225742"/>
                      <a:pt x="535105" y="129540"/>
                    </a:cubicBezTo>
                    <a:cubicBezTo>
                      <a:pt x="535105" y="103822"/>
                      <a:pt x="521770" y="106680"/>
                      <a:pt x="505578" y="106680"/>
                    </a:cubicBezTo>
                    <a:cubicBezTo>
                      <a:pt x="490338" y="106680"/>
                      <a:pt x="476050" y="102870"/>
                      <a:pt x="476050" y="128588"/>
                    </a:cubicBezTo>
                    <a:cubicBezTo>
                      <a:pt x="477955" y="242888"/>
                      <a:pt x="477003" y="356235"/>
                      <a:pt x="477003" y="470535"/>
                    </a:cubicBezTo>
                    <a:cubicBezTo>
                      <a:pt x="477003" y="479108"/>
                      <a:pt x="480813" y="489585"/>
                      <a:pt x="468430" y="495300"/>
                    </a:cubicBezTo>
                    <a:cubicBezTo>
                      <a:pt x="448428" y="503872"/>
                      <a:pt x="442713" y="501967"/>
                      <a:pt x="442713" y="479108"/>
                    </a:cubicBezTo>
                    <a:cubicBezTo>
                      <a:pt x="442713" y="363855"/>
                      <a:pt x="442713" y="247650"/>
                      <a:pt x="442713" y="132397"/>
                    </a:cubicBezTo>
                    <a:cubicBezTo>
                      <a:pt x="442713" y="115253"/>
                      <a:pt x="442713" y="104775"/>
                      <a:pt x="419853" y="106680"/>
                    </a:cubicBezTo>
                    <a:cubicBezTo>
                      <a:pt x="401755" y="108585"/>
                      <a:pt x="385563" y="101917"/>
                      <a:pt x="385563" y="132397"/>
                    </a:cubicBezTo>
                    <a:cubicBezTo>
                      <a:pt x="387468" y="252413"/>
                      <a:pt x="386515" y="372428"/>
                      <a:pt x="386515" y="492442"/>
                    </a:cubicBezTo>
                    <a:cubicBezTo>
                      <a:pt x="386515" y="515303"/>
                      <a:pt x="370323" y="529590"/>
                      <a:pt x="347463" y="527685"/>
                    </a:cubicBezTo>
                    <a:cubicBezTo>
                      <a:pt x="334128" y="526733"/>
                      <a:pt x="338890" y="516255"/>
                      <a:pt x="338890" y="509588"/>
                    </a:cubicBezTo>
                    <a:cubicBezTo>
                      <a:pt x="338890" y="450533"/>
                      <a:pt x="338890" y="391478"/>
                      <a:pt x="338890" y="332422"/>
                    </a:cubicBezTo>
                    <a:cubicBezTo>
                      <a:pt x="338890" y="265747"/>
                      <a:pt x="337938" y="198120"/>
                      <a:pt x="339843" y="131445"/>
                    </a:cubicBezTo>
                    <a:cubicBezTo>
                      <a:pt x="340795" y="105728"/>
                      <a:pt x="328413" y="105728"/>
                      <a:pt x="310315" y="105728"/>
                    </a:cubicBezTo>
                    <a:cubicBezTo>
                      <a:pt x="292218" y="105728"/>
                      <a:pt x="282693" y="107633"/>
                      <a:pt x="282693" y="130492"/>
                    </a:cubicBezTo>
                    <a:cubicBezTo>
                      <a:pt x="283645" y="260985"/>
                      <a:pt x="283645" y="391478"/>
                      <a:pt x="282693" y="521970"/>
                    </a:cubicBezTo>
                    <a:cubicBezTo>
                      <a:pt x="282693" y="532447"/>
                      <a:pt x="286503" y="543878"/>
                      <a:pt x="270310" y="548640"/>
                    </a:cubicBezTo>
                    <a:cubicBezTo>
                      <a:pt x="241735" y="558165"/>
                      <a:pt x="239830" y="557213"/>
                      <a:pt x="239830" y="527685"/>
                    </a:cubicBezTo>
                    <a:cubicBezTo>
                      <a:pt x="239830" y="396240"/>
                      <a:pt x="238878" y="264795"/>
                      <a:pt x="240783" y="134303"/>
                    </a:cubicBezTo>
                    <a:cubicBezTo>
                      <a:pt x="240783" y="110490"/>
                      <a:pt x="233163" y="105728"/>
                      <a:pt x="211255" y="105728"/>
                    </a:cubicBezTo>
                    <a:cubicBezTo>
                      <a:pt x="189348" y="105728"/>
                      <a:pt x="183633" y="112395"/>
                      <a:pt x="183633" y="133350"/>
                    </a:cubicBezTo>
                    <a:cubicBezTo>
                      <a:pt x="184585" y="271463"/>
                      <a:pt x="184585" y="409575"/>
                      <a:pt x="183633" y="547688"/>
                    </a:cubicBezTo>
                    <a:cubicBezTo>
                      <a:pt x="183633" y="568643"/>
                      <a:pt x="164583" y="585788"/>
                      <a:pt x="144580" y="582930"/>
                    </a:cubicBezTo>
                    <a:cubicBezTo>
                      <a:pt x="130293" y="581025"/>
                      <a:pt x="136960" y="569595"/>
                      <a:pt x="136960" y="561975"/>
                    </a:cubicBezTo>
                    <a:cubicBezTo>
                      <a:pt x="136008" y="486728"/>
                      <a:pt x="136960" y="410528"/>
                      <a:pt x="136960" y="335280"/>
                    </a:cubicBezTo>
                    <a:cubicBezTo>
                      <a:pt x="136960" y="266700"/>
                      <a:pt x="136960" y="198120"/>
                      <a:pt x="136960" y="129540"/>
                    </a:cubicBezTo>
                    <a:cubicBezTo>
                      <a:pt x="136960" y="114300"/>
                      <a:pt x="136960" y="102870"/>
                      <a:pt x="116958" y="110490"/>
                    </a:cubicBezTo>
                    <a:cubicBezTo>
                      <a:pt x="113148" y="111442"/>
                      <a:pt x="108385" y="111442"/>
                      <a:pt x="103623" y="110490"/>
                    </a:cubicBezTo>
                    <a:cubicBezTo>
                      <a:pt x="84573" y="107633"/>
                      <a:pt x="78858" y="115253"/>
                      <a:pt x="78858" y="134303"/>
                    </a:cubicBezTo>
                    <a:cubicBezTo>
                      <a:pt x="79810" y="278130"/>
                      <a:pt x="79810" y="421005"/>
                      <a:pt x="78858" y="564833"/>
                    </a:cubicBezTo>
                    <a:cubicBezTo>
                      <a:pt x="78858" y="577215"/>
                      <a:pt x="85525" y="595313"/>
                      <a:pt x="73143" y="601028"/>
                    </a:cubicBezTo>
                    <a:cubicBezTo>
                      <a:pt x="52188" y="610553"/>
                      <a:pt x="29328" y="616268"/>
                      <a:pt x="6468" y="620078"/>
                    </a:cubicBezTo>
                    <a:cubicBezTo>
                      <a:pt x="-3057" y="621983"/>
                      <a:pt x="753" y="607695"/>
                      <a:pt x="753" y="601028"/>
                    </a:cubicBezTo>
                    <a:cubicBezTo>
                      <a:pt x="753" y="510540"/>
                      <a:pt x="753" y="420053"/>
                      <a:pt x="753" y="329565"/>
                    </a:cubicBezTo>
                    <a:cubicBezTo>
                      <a:pt x="753" y="325755"/>
                      <a:pt x="753" y="319088"/>
                      <a:pt x="753" y="3133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725;p24">
                <a:extLst>
                  <a:ext uri="{FF2B5EF4-FFF2-40B4-BE49-F238E27FC236}">
                    <a16:creationId xmlns:a16="http://schemas.microsoft.com/office/drawing/2014/main" id="{C1DA516A-041F-4C65-BAD6-6A00D7B3960C}"/>
                  </a:ext>
                </a:extLst>
              </p:cNvPr>
              <p:cNvSpPr/>
              <p:nvPr/>
            </p:nvSpPr>
            <p:spPr>
              <a:xfrm>
                <a:off x="4752975" y="3365103"/>
                <a:ext cx="2676525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371475" extrusionOk="0">
                    <a:moveTo>
                      <a:pt x="0" y="372507"/>
                    </a:moveTo>
                    <a:cubicBezTo>
                      <a:pt x="49530" y="358219"/>
                      <a:pt x="98108" y="344884"/>
                      <a:pt x="147638" y="330597"/>
                    </a:cubicBezTo>
                    <a:cubicBezTo>
                      <a:pt x="538163" y="222964"/>
                      <a:pt x="927735" y="115332"/>
                      <a:pt x="1318260" y="7699"/>
                    </a:cubicBezTo>
                    <a:cubicBezTo>
                      <a:pt x="1340168" y="1984"/>
                      <a:pt x="1360170" y="1984"/>
                      <a:pt x="1382078" y="7699"/>
                    </a:cubicBezTo>
                    <a:cubicBezTo>
                      <a:pt x="1545908" y="54372"/>
                      <a:pt x="1709738" y="99139"/>
                      <a:pt x="1872615" y="145812"/>
                    </a:cubicBezTo>
                    <a:cubicBezTo>
                      <a:pt x="1890713" y="150574"/>
                      <a:pt x="1898333" y="150574"/>
                      <a:pt x="1897380" y="127714"/>
                    </a:cubicBezTo>
                    <a:cubicBezTo>
                      <a:pt x="1895475" y="93424"/>
                      <a:pt x="1897380" y="58182"/>
                      <a:pt x="1896428" y="23892"/>
                    </a:cubicBezTo>
                    <a:cubicBezTo>
                      <a:pt x="1895475" y="6747"/>
                      <a:pt x="1899285" y="-873"/>
                      <a:pt x="1919288" y="79"/>
                    </a:cubicBezTo>
                    <a:cubicBezTo>
                      <a:pt x="2014538" y="1032"/>
                      <a:pt x="2110740" y="1032"/>
                      <a:pt x="2205990" y="79"/>
                    </a:cubicBezTo>
                    <a:cubicBezTo>
                      <a:pt x="2222183" y="79"/>
                      <a:pt x="2226945" y="4842"/>
                      <a:pt x="2226945" y="20082"/>
                    </a:cubicBezTo>
                    <a:cubicBezTo>
                      <a:pt x="2225993" y="86757"/>
                      <a:pt x="2227898" y="154384"/>
                      <a:pt x="2225993" y="221059"/>
                    </a:cubicBezTo>
                    <a:cubicBezTo>
                      <a:pt x="2225993" y="239157"/>
                      <a:pt x="2231708" y="246777"/>
                      <a:pt x="2248853" y="251539"/>
                    </a:cubicBezTo>
                    <a:cubicBezTo>
                      <a:pt x="2382203" y="288687"/>
                      <a:pt x="2516505" y="326787"/>
                      <a:pt x="2649855" y="364887"/>
                    </a:cubicBezTo>
                    <a:cubicBezTo>
                      <a:pt x="2660333" y="367744"/>
                      <a:pt x="2671763" y="362982"/>
                      <a:pt x="2681288" y="370602"/>
                    </a:cubicBezTo>
                    <a:cubicBezTo>
                      <a:pt x="2680335" y="373459"/>
                      <a:pt x="2679383" y="376317"/>
                      <a:pt x="2679383" y="376317"/>
                    </a:cubicBezTo>
                    <a:cubicBezTo>
                      <a:pt x="2576513" y="382984"/>
                      <a:pt x="2475548" y="377269"/>
                      <a:pt x="2377440" y="341074"/>
                    </a:cubicBezTo>
                    <a:cubicBezTo>
                      <a:pt x="2320290" y="320119"/>
                      <a:pt x="2260283" y="306784"/>
                      <a:pt x="2200275" y="292497"/>
                    </a:cubicBezTo>
                    <a:cubicBezTo>
                      <a:pt x="2178368" y="286782"/>
                      <a:pt x="2171700" y="282019"/>
                      <a:pt x="2175510" y="255349"/>
                    </a:cubicBezTo>
                    <a:cubicBezTo>
                      <a:pt x="2181225" y="210582"/>
                      <a:pt x="2177415" y="163909"/>
                      <a:pt x="2177415" y="117237"/>
                    </a:cubicBezTo>
                    <a:cubicBezTo>
                      <a:pt x="2177415" y="51514"/>
                      <a:pt x="2177415" y="51514"/>
                      <a:pt x="2110740" y="51514"/>
                    </a:cubicBezTo>
                    <a:cubicBezTo>
                      <a:pt x="2065973" y="51514"/>
                      <a:pt x="2020253" y="52467"/>
                      <a:pt x="1975485" y="50562"/>
                    </a:cubicBezTo>
                    <a:cubicBezTo>
                      <a:pt x="1954530" y="49609"/>
                      <a:pt x="1946910" y="54372"/>
                      <a:pt x="1947863" y="77232"/>
                    </a:cubicBezTo>
                    <a:cubicBezTo>
                      <a:pt x="1949768" y="118189"/>
                      <a:pt x="1947863" y="159147"/>
                      <a:pt x="1948815" y="200104"/>
                    </a:cubicBezTo>
                    <a:cubicBezTo>
                      <a:pt x="1948815" y="215344"/>
                      <a:pt x="1947863" y="221059"/>
                      <a:pt x="1927860" y="215344"/>
                    </a:cubicBezTo>
                    <a:cubicBezTo>
                      <a:pt x="1743075" y="162004"/>
                      <a:pt x="1558290" y="110569"/>
                      <a:pt x="1373505" y="58182"/>
                    </a:cubicBezTo>
                    <a:cubicBezTo>
                      <a:pt x="1358265" y="53419"/>
                      <a:pt x="1343978" y="53419"/>
                      <a:pt x="1327785" y="58182"/>
                    </a:cubicBezTo>
                    <a:cubicBezTo>
                      <a:pt x="1086803" y="124857"/>
                      <a:pt x="844868" y="191532"/>
                      <a:pt x="603885" y="258207"/>
                    </a:cubicBezTo>
                    <a:cubicBezTo>
                      <a:pt x="463868" y="296307"/>
                      <a:pt x="324803" y="335359"/>
                      <a:pt x="184785" y="373459"/>
                    </a:cubicBezTo>
                    <a:cubicBezTo>
                      <a:pt x="147638" y="383937"/>
                      <a:pt x="110490" y="376317"/>
                      <a:pt x="73343" y="378222"/>
                    </a:cubicBezTo>
                    <a:cubicBezTo>
                      <a:pt x="49530" y="379174"/>
                      <a:pt x="25718" y="378222"/>
                      <a:pt x="953" y="378222"/>
                    </a:cubicBezTo>
                    <a:cubicBezTo>
                      <a:pt x="953" y="376317"/>
                      <a:pt x="0" y="374412"/>
                      <a:pt x="0" y="3725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726;p24">
                <a:extLst>
                  <a:ext uri="{FF2B5EF4-FFF2-40B4-BE49-F238E27FC236}">
                    <a16:creationId xmlns:a16="http://schemas.microsoft.com/office/drawing/2014/main" id="{6B300995-2881-4EE6-A5C5-E0587B356A34}"/>
                  </a:ext>
                </a:extLst>
              </p:cNvPr>
              <p:cNvSpPr/>
              <p:nvPr/>
            </p:nvSpPr>
            <p:spPr>
              <a:xfrm>
                <a:off x="5565458" y="2008822"/>
                <a:ext cx="4667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466725" h="257175" extrusionOk="0">
                    <a:moveTo>
                      <a:pt x="235267" y="953"/>
                    </a:moveTo>
                    <a:cubicBezTo>
                      <a:pt x="305753" y="953"/>
                      <a:pt x="376238" y="1905"/>
                      <a:pt x="446722" y="0"/>
                    </a:cubicBezTo>
                    <a:cubicBezTo>
                      <a:pt x="468630" y="0"/>
                      <a:pt x="472440" y="6668"/>
                      <a:pt x="472440" y="26670"/>
                    </a:cubicBezTo>
                    <a:cubicBezTo>
                      <a:pt x="471488" y="96203"/>
                      <a:pt x="471488" y="165735"/>
                      <a:pt x="472440" y="235267"/>
                    </a:cubicBezTo>
                    <a:cubicBezTo>
                      <a:pt x="472440" y="252413"/>
                      <a:pt x="467677" y="257175"/>
                      <a:pt x="450533" y="257175"/>
                    </a:cubicBezTo>
                    <a:cubicBezTo>
                      <a:pt x="307657" y="256223"/>
                      <a:pt x="165735" y="256223"/>
                      <a:pt x="22860" y="257175"/>
                    </a:cubicBezTo>
                    <a:cubicBezTo>
                      <a:pt x="6667" y="257175"/>
                      <a:pt x="0" y="254317"/>
                      <a:pt x="0" y="236220"/>
                    </a:cubicBezTo>
                    <a:cubicBezTo>
                      <a:pt x="952" y="164783"/>
                      <a:pt x="952" y="93345"/>
                      <a:pt x="0" y="21908"/>
                    </a:cubicBezTo>
                    <a:cubicBezTo>
                      <a:pt x="0" y="4763"/>
                      <a:pt x="3810" y="0"/>
                      <a:pt x="21907" y="0"/>
                    </a:cubicBezTo>
                    <a:cubicBezTo>
                      <a:pt x="93345" y="1905"/>
                      <a:pt x="164782" y="953"/>
                      <a:pt x="235267" y="953"/>
                    </a:cubicBezTo>
                    <a:close/>
                    <a:moveTo>
                      <a:pt x="394335" y="128588"/>
                    </a:moveTo>
                    <a:cubicBezTo>
                      <a:pt x="394335" y="128588"/>
                      <a:pt x="394335" y="128588"/>
                      <a:pt x="394335" y="128588"/>
                    </a:cubicBezTo>
                    <a:cubicBezTo>
                      <a:pt x="394335" y="157163"/>
                      <a:pt x="394335" y="185738"/>
                      <a:pt x="394335" y="214313"/>
                    </a:cubicBezTo>
                    <a:cubicBezTo>
                      <a:pt x="394335" y="221933"/>
                      <a:pt x="392430" y="230505"/>
                      <a:pt x="404813" y="230505"/>
                    </a:cubicBezTo>
                    <a:cubicBezTo>
                      <a:pt x="417195" y="231458"/>
                      <a:pt x="419100" y="224790"/>
                      <a:pt x="419100" y="214313"/>
                    </a:cubicBezTo>
                    <a:cubicBezTo>
                      <a:pt x="419100" y="156210"/>
                      <a:pt x="419100" y="98108"/>
                      <a:pt x="419100" y="40005"/>
                    </a:cubicBezTo>
                    <a:cubicBezTo>
                      <a:pt x="419100" y="30480"/>
                      <a:pt x="417195" y="22860"/>
                      <a:pt x="404813" y="23813"/>
                    </a:cubicBezTo>
                    <a:cubicBezTo>
                      <a:pt x="392430" y="23813"/>
                      <a:pt x="394335" y="32385"/>
                      <a:pt x="394335" y="40005"/>
                    </a:cubicBezTo>
                    <a:cubicBezTo>
                      <a:pt x="394335" y="70485"/>
                      <a:pt x="394335" y="100013"/>
                      <a:pt x="394335" y="128588"/>
                    </a:cubicBezTo>
                    <a:close/>
                    <a:moveTo>
                      <a:pt x="368617" y="128588"/>
                    </a:moveTo>
                    <a:cubicBezTo>
                      <a:pt x="368617" y="100965"/>
                      <a:pt x="368617" y="73343"/>
                      <a:pt x="368617" y="45720"/>
                    </a:cubicBezTo>
                    <a:cubicBezTo>
                      <a:pt x="368617" y="37147"/>
                      <a:pt x="373380" y="24765"/>
                      <a:pt x="357188" y="24765"/>
                    </a:cubicBezTo>
                    <a:cubicBezTo>
                      <a:pt x="341947" y="24765"/>
                      <a:pt x="343853" y="34290"/>
                      <a:pt x="343853" y="44768"/>
                    </a:cubicBezTo>
                    <a:cubicBezTo>
                      <a:pt x="343853" y="100965"/>
                      <a:pt x="343853" y="157163"/>
                      <a:pt x="343853" y="214313"/>
                    </a:cubicBezTo>
                    <a:cubicBezTo>
                      <a:pt x="343853" y="222885"/>
                      <a:pt x="341947" y="232410"/>
                      <a:pt x="355282" y="232410"/>
                    </a:cubicBezTo>
                    <a:cubicBezTo>
                      <a:pt x="371475" y="232410"/>
                      <a:pt x="367665" y="221933"/>
                      <a:pt x="368617" y="213360"/>
                    </a:cubicBezTo>
                    <a:cubicBezTo>
                      <a:pt x="368617" y="183833"/>
                      <a:pt x="368617" y="156210"/>
                      <a:pt x="368617" y="128588"/>
                    </a:cubicBezTo>
                    <a:close/>
                    <a:moveTo>
                      <a:pt x="248602" y="126683"/>
                    </a:moveTo>
                    <a:cubicBezTo>
                      <a:pt x="248602" y="156210"/>
                      <a:pt x="248602" y="185738"/>
                      <a:pt x="248602" y="215265"/>
                    </a:cubicBezTo>
                    <a:cubicBezTo>
                      <a:pt x="248602" y="222885"/>
                      <a:pt x="246697" y="231458"/>
                      <a:pt x="259080" y="231458"/>
                    </a:cubicBezTo>
                    <a:cubicBezTo>
                      <a:pt x="271463" y="231458"/>
                      <a:pt x="273367" y="225742"/>
                      <a:pt x="273367" y="215265"/>
                    </a:cubicBezTo>
                    <a:cubicBezTo>
                      <a:pt x="273367" y="157163"/>
                      <a:pt x="273367" y="99060"/>
                      <a:pt x="273367" y="40958"/>
                    </a:cubicBezTo>
                    <a:cubicBezTo>
                      <a:pt x="273367" y="31433"/>
                      <a:pt x="271463" y="23813"/>
                      <a:pt x="259080" y="24765"/>
                    </a:cubicBezTo>
                    <a:cubicBezTo>
                      <a:pt x="246697" y="24765"/>
                      <a:pt x="247650" y="33338"/>
                      <a:pt x="247650" y="40958"/>
                    </a:cubicBezTo>
                    <a:cubicBezTo>
                      <a:pt x="247650" y="69533"/>
                      <a:pt x="248602" y="98108"/>
                      <a:pt x="248602" y="126683"/>
                    </a:cubicBezTo>
                    <a:close/>
                    <a:moveTo>
                      <a:pt x="128588" y="126683"/>
                    </a:moveTo>
                    <a:cubicBezTo>
                      <a:pt x="128588" y="98108"/>
                      <a:pt x="128588" y="69533"/>
                      <a:pt x="128588" y="40958"/>
                    </a:cubicBezTo>
                    <a:cubicBezTo>
                      <a:pt x="128588" y="33338"/>
                      <a:pt x="130492" y="24765"/>
                      <a:pt x="118110" y="24765"/>
                    </a:cubicBezTo>
                    <a:cubicBezTo>
                      <a:pt x="105727" y="24765"/>
                      <a:pt x="103822" y="31433"/>
                      <a:pt x="103822" y="40958"/>
                    </a:cubicBezTo>
                    <a:cubicBezTo>
                      <a:pt x="103822" y="99060"/>
                      <a:pt x="103822" y="157163"/>
                      <a:pt x="103822" y="215265"/>
                    </a:cubicBezTo>
                    <a:cubicBezTo>
                      <a:pt x="103822" y="225742"/>
                      <a:pt x="105727" y="231458"/>
                      <a:pt x="118110" y="231458"/>
                    </a:cubicBezTo>
                    <a:cubicBezTo>
                      <a:pt x="130492" y="231458"/>
                      <a:pt x="128588" y="222885"/>
                      <a:pt x="128588" y="215265"/>
                    </a:cubicBezTo>
                    <a:cubicBezTo>
                      <a:pt x="128588" y="185738"/>
                      <a:pt x="128588" y="156210"/>
                      <a:pt x="128588" y="126683"/>
                    </a:cubicBezTo>
                    <a:close/>
                    <a:moveTo>
                      <a:pt x="296228" y="127635"/>
                    </a:moveTo>
                    <a:cubicBezTo>
                      <a:pt x="296228" y="156210"/>
                      <a:pt x="296228" y="184785"/>
                      <a:pt x="296228" y="213360"/>
                    </a:cubicBezTo>
                    <a:cubicBezTo>
                      <a:pt x="296228" y="221933"/>
                      <a:pt x="294322" y="230505"/>
                      <a:pt x="308610" y="231458"/>
                    </a:cubicBezTo>
                    <a:cubicBezTo>
                      <a:pt x="321945" y="231458"/>
                      <a:pt x="321945" y="224790"/>
                      <a:pt x="321945" y="215265"/>
                    </a:cubicBezTo>
                    <a:cubicBezTo>
                      <a:pt x="321945" y="158115"/>
                      <a:pt x="321945" y="100965"/>
                      <a:pt x="321945" y="43815"/>
                    </a:cubicBezTo>
                    <a:cubicBezTo>
                      <a:pt x="321945" y="35243"/>
                      <a:pt x="322897" y="26670"/>
                      <a:pt x="309563" y="25718"/>
                    </a:cubicBezTo>
                    <a:cubicBezTo>
                      <a:pt x="294322" y="24765"/>
                      <a:pt x="296228" y="36195"/>
                      <a:pt x="296228" y="44768"/>
                    </a:cubicBezTo>
                    <a:cubicBezTo>
                      <a:pt x="296228" y="72390"/>
                      <a:pt x="296228" y="100013"/>
                      <a:pt x="296228" y="127635"/>
                    </a:cubicBezTo>
                    <a:close/>
                    <a:moveTo>
                      <a:pt x="226695" y="129540"/>
                    </a:moveTo>
                    <a:cubicBezTo>
                      <a:pt x="226695" y="101918"/>
                      <a:pt x="226695" y="74295"/>
                      <a:pt x="226695" y="46672"/>
                    </a:cubicBezTo>
                    <a:cubicBezTo>
                      <a:pt x="226695" y="38100"/>
                      <a:pt x="230505" y="26670"/>
                      <a:pt x="214313" y="25718"/>
                    </a:cubicBezTo>
                    <a:cubicBezTo>
                      <a:pt x="198120" y="24765"/>
                      <a:pt x="200977" y="36195"/>
                      <a:pt x="200977" y="44768"/>
                    </a:cubicBezTo>
                    <a:cubicBezTo>
                      <a:pt x="200977" y="100013"/>
                      <a:pt x="200977" y="155258"/>
                      <a:pt x="200977" y="210503"/>
                    </a:cubicBezTo>
                    <a:cubicBezTo>
                      <a:pt x="200977" y="219075"/>
                      <a:pt x="196215" y="230505"/>
                      <a:pt x="212407" y="230505"/>
                    </a:cubicBezTo>
                    <a:cubicBezTo>
                      <a:pt x="230505" y="230505"/>
                      <a:pt x="225742" y="218123"/>
                      <a:pt x="225742" y="208598"/>
                    </a:cubicBezTo>
                    <a:cubicBezTo>
                      <a:pt x="227647" y="182880"/>
                      <a:pt x="226695" y="156210"/>
                      <a:pt x="226695" y="129540"/>
                    </a:cubicBezTo>
                    <a:close/>
                    <a:moveTo>
                      <a:pt x="56197" y="127635"/>
                    </a:moveTo>
                    <a:cubicBezTo>
                      <a:pt x="56197" y="156210"/>
                      <a:pt x="56197" y="184785"/>
                      <a:pt x="56197" y="213360"/>
                    </a:cubicBezTo>
                    <a:cubicBezTo>
                      <a:pt x="56197" y="221933"/>
                      <a:pt x="55245" y="230505"/>
                      <a:pt x="68580" y="230505"/>
                    </a:cubicBezTo>
                    <a:cubicBezTo>
                      <a:pt x="81915" y="230505"/>
                      <a:pt x="81915" y="223838"/>
                      <a:pt x="81915" y="214313"/>
                    </a:cubicBezTo>
                    <a:cubicBezTo>
                      <a:pt x="81915" y="157163"/>
                      <a:pt x="81915" y="100013"/>
                      <a:pt x="81915" y="42863"/>
                    </a:cubicBezTo>
                    <a:cubicBezTo>
                      <a:pt x="81915" y="34290"/>
                      <a:pt x="82867" y="25718"/>
                      <a:pt x="69532" y="24765"/>
                    </a:cubicBezTo>
                    <a:cubicBezTo>
                      <a:pt x="54292" y="24765"/>
                      <a:pt x="56197" y="35243"/>
                      <a:pt x="56197" y="43815"/>
                    </a:cubicBezTo>
                    <a:cubicBezTo>
                      <a:pt x="56197" y="72390"/>
                      <a:pt x="56197" y="100013"/>
                      <a:pt x="56197" y="127635"/>
                    </a:cubicBezTo>
                    <a:close/>
                    <a:moveTo>
                      <a:pt x="154305" y="128588"/>
                    </a:moveTo>
                    <a:cubicBezTo>
                      <a:pt x="154305" y="157163"/>
                      <a:pt x="154305" y="185738"/>
                      <a:pt x="154305" y="214313"/>
                    </a:cubicBezTo>
                    <a:cubicBezTo>
                      <a:pt x="154305" y="221933"/>
                      <a:pt x="153352" y="230505"/>
                      <a:pt x="165735" y="230505"/>
                    </a:cubicBezTo>
                    <a:cubicBezTo>
                      <a:pt x="177165" y="230505"/>
                      <a:pt x="177165" y="222885"/>
                      <a:pt x="177165" y="215265"/>
                    </a:cubicBezTo>
                    <a:cubicBezTo>
                      <a:pt x="177165" y="158115"/>
                      <a:pt x="177165" y="100965"/>
                      <a:pt x="177165" y="42863"/>
                    </a:cubicBezTo>
                    <a:cubicBezTo>
                      <a:pt x="177165" y="34290"/>
                      <a:pt x="177165" y="24765"/>
                      <a:pt x="164782" y="25718"/>
                    </a:cubicBezTo>
                    <a:cubicBezTo>
                      <a:pt x="152400" y="26670"/>
                      <a:pt x="154305" y="35243"/>
                      <a:pt x="154305" y="42863"/>
                    </a:cubicBezTo>
                    <a:cubicBezTo>
                      <a:pt x="154305" y="71438"/>
                      <a:pt x="154305" y="100013"/>
                      <a:pt x="154305" y="12858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727;p24">
                <a:extLst>
                  <a:ext uri="{FF2B5EF4-FFF2-40B4-BE49-F238E27FC236}">
                    <a16:creationId xmlns:a16="http://schemas.microsoft.com/office/drawing/2014/main" id="{99A3E10C-6A81-46AB-B92D-7DCC1D3A049A}"/>
                  </a:ext>
                </a:extLst>
              </p:cNvPr>
              <p:cNvSpPr/>
              <p:nvPr/>
            </p:nvSpPr>
            <p:spPr>
              <a:xfrm>
                <a:off x="5572125" y="1876663"/>
                <a:ext cx="457200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457200" h="104775" extrusionOk="0">
                    <a:moveTo>
                      <a:pt x="0" y="112157"/>
                    </a:moveTo>
                    <a:cubicBezTo>
                      <a:pt x="26670" y="97869"/>
                      <a:pt x="50483" y="84534"/>
                      <a:pt x="74295" y="71199"/>
                    </a:cubicBezTo>
                    <a:cubicBezTo>
                      <a:pt x="100965" y="56912"/>
                      <a:pt x="130492" y="45482"/>
                      <a:pt x="154305" y="27384"/>
                    </a:cubicBezTo>
                    <a:cubicBezTo>
                      <a:pt x="202883" y="-9763"/>
                      <a:pt x="246698" y="-7858"/>
                      <a:pt x="297180" y="25479"/>
                    </a:cubicBezTo>
                    <a:cubicBezTo>
                      <a:pt x="345758" y="57864"/>
                      <a:pt x="401003" y="80724"/>
                      <a:pt x="461010" y="112157"/>
                    </a:cubicBezTo>
                    <a:cubicBezTo>
                      <a:pt x="302895" y="112157"/>
                      <a:pt x="154305" y="112157"/>
                      <a:pt x="0" y="1121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" name="Google Shape;728;p24">
            <a:extLst>
              <a:ext uri="{FF2B5EF4-FFF2-40B4-BE49-F238E27FC236}">
                <a16:creationId xmlns:a16="http://schemas.microsoft.com/office/drawing/2014/main" id="{CB70B1AE-1C89-4C89-99F3-592273140804}"/>
              </a:ext>
            </a:extLst>
          </p:cNvPr>
          <p:cNvGrpSpPr/>
          <p:nvPr/>
        </p:nvGrpSpPr>
        <p:grpSpPr>
          <a:xfrm>
            <a:off x="706069" y="2682088"/>
            <a:ext cx="3848058" cy="986886"/>
            <a:chOff x="611559" y="2708920"/>
            <a:chExt cx="2675111" cy="1315848"/>
          </a:xfrm>
        </p:grpSpPr>
        <p:sp>
          <p:nvSpPr>
            <p:cNvPr id="37" name="Google Shape;729;p24">
              <a:extLst>
                <a:ext uri="{FF2B5EF4-FFF2-40B4-BE49-F238E27FC236}">
                  <a16:creationId xmlns:a16="http://schemas.microsoft.com/office/drawing/2014/main" id="{A431B16A-134B-4687-8B8B-1C0C9B281444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20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730;p24">
              <a:extLst>
                <a:ext uri="{FF2B5EF4-FFF2-40B4-BE49-F238E27FC236}">
                  <a16:creationId xmlns:a16="http://schemas.microsoft.com/office/drawing/2014/main" id="{AC6AB42F-E8B3-4B19-BC5B-BC452D350893}"/>
                </a:ext>
              </a:extLst>
            </p:cNvPr>
            <p:cNvSpPr txBox="1"/>
            <p:nvPr/>
          </p:nvSpPr>
          <p:spPr>
            <a:xfrm>
              <a:off x="665833" y="3193812"/>
              <a:ext cx="2620837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9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整合</a:t>
              </a:r>
              <a:r>
                <a:rPr lang="en-US" altLang="zh-TW" sz="9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Salesforce Commerce Cloud</a:t>
              </a:r>
              <a:r>
                <a:rPr lang="zh-TW" altLang="en-US" sz="9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，幫助零售商營造人性化的無縫客戶體驗，從購物、訂單履行到客戶服務全程囊括。 預測性智能採用創新數據科技。而</a:t>
              </a:r>
              <a:r>
                <a:rPr lang="en-US" altLang="zh-TW" sz="9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Salesforce</a:t>
              </a:r>
              <a:r>
                <a:rPr lang="zh-TW" altLang="en-US" sz="9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強大的合作夥伴生態系統則可從規劃、發布及後續階段確保滿意度和業務增長。</a:t>
              </a:r>
              <a:endParaRPr sz="9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731;p24">
              <a:extLst>
                <a:ext uri="{FF2B5EF4-FFF2-40B4-BE49-F238E27FC236}">
                  <a16:creationId xmlns:a16="http://schemas.microsoft.com/office/drawing/2014/main" id="{2B663BD6-B3A0-4947-9444-B322469A5210}"/>
                </a:ext>
              </a:extLst>
            </p:cNvPr>
            <p:cNvSpPr txBox="1"/>
            <p:nvPr/>
          </p:nvSpPr>
          <p:spPr>
            <a:xfrm>
              <a:off x="665833" y="2744923"/>
              <a:ext cx="1501224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05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Commerce Cloud</a:t>
              </a:r>
              <a:endParaRPr sz="105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732;p24">
            <a:extLst>
              <a:ext uri="{FF2B5EF4-FFF2-40B4-BE49-F238E27FC236}">
                <a16:creationId xmlns:a16="http://schemas.microsoft.com/office/drawing/2014/main" id="{31CFC010-FDD1-4E40-94B5-52D345D303B5}"/>
              </a:ext>
            </a:extLst>
          </p:cNvPr>
          <p:cNvGrpSpPr/>
          <p:nvPr/>
        </p:nvGrpSpPr>
        <p:grpSpPr>
          <a:xfrm>
            <a:off x="707294" y="3683686"/>
            <a:ext cx="3848058" cy="848387"/>
            <a:chOff x="611559" y="2708920"/>
            <a:chExt cx="2675111" cy="1131183"/>
          </a:xfrm>
        </p:grpSpPr>
        <p:sp>
          <p:nvSpPr>
            <p:cNvPr id="41" name="Google Shape;733;p24">
              <a:extLst>
                <a:ext uri="{FF2B5EF4-FFF2-40B4-BE49-F238E27FC236}">
                  <a16:creationId xmlns:a16="http://schemas.microsoft.com/office/drawing/2014/main" id="{B1B52815-6315-4107-B1F0-3C43940836DB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20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734;p24">
              <a:extLst>
                <a:ext uri="{FF2B5EF4-FFF2-40B4-BE49-F238E27FC236}">
                  <a16:creationId xmlns:a16="http://schemas.microsoft.com/office/drawing/2014/main" id="{BEC0C1CF-8894-494E-8045-D531BEBE98C2}"/>
                </a:ext>
              </a:extLst>
            </p:cNvPr>
            <p:cNvSpPr txBox="1"/>
            <p:nvPr/>
          </p:nvSpPr>
          <p:spPr>
            <a:xfrm>
              <a:off x="665833" y="3193812"/>
              <a:ext cx="2620837" cy="646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9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從商品、庫存、訂單等各項虛實店舖的資料都能完善整併，輕鬆實現全通路會員經營到多店營運，支持在地及國際金流、物流串接服務，提供海內外顧客最便利的付款及送貨服務，加速消費者完成下單交易。</a:t>
              </a:r>
              <a:endParaRPr sz="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3" name="Google Shape;735;p24">
              <a:extLst>
                <a:ext uri="{FF2B5EF4-FFF2-40B4-BE49-F238E27FC236}">
                  <a16:creationId xmlns:a16="http://schemas.microsoft.com/office/drawing/2014/main" id="{20946C51-D90B-4AA1-B0B1-377F1C3222F4}"/>
                </a:ext>
              </a:extLst>
            </p:cNvPr>
            <p:cNvSpPr txBox="1"/>
            <p:nvPr/>
          </p:nvSpPr>
          <p:spPr>
            <a:xfrm>
              <a:off x="665833" y="2744923"/>
              <a:ext cx="1501224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05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OMS Cloud</a:t>
              </a:r>
              <a:endParaRPr sz="105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736;p24">
            <a:extLst>
              <a:ext uri="{FF2B5EF4-FFF2-40B4-BE49-F238E27FC236}">
                <a16:creationId xmlns:a16="http://schemas.microsoft.com/office/drawing/2014/main" id="{D3C30321-D3D2-4A7A-AABB-1ED35E1A1A83}"/>
              </a:ext>
            </a:extLst>
          </p:cNvPr>
          <p:cNvGrpSpPr/>
          <p:nvPr/>
        </p:nvGrpSpPr>
        <p:grpSpPr>
          <a:xfrm>
            <a:off x="674785" y="4587634"/>
            <a:ext cx="3848058" cy="709887"/>
            <a:chOff x="611559" y="2708920"/>
            <a:chExt cx="2675111" cy="946516"/>
          </a:xfrm>
        </p:grpSpPr>
        <p:sp>
          <p:nvSpPr>
            <p:cNvPr id="45" name="Google Shape;737;p24">
              <a:extLst>
                <a:ext uri="{FF2B5EF4-FFF2-40B4-BE49-F238E27FC236}">
                  <a16:creationId xmlns:a16="http://schemas.microsoft.com/office/drawing/2014/main" id="{A44DD7E0-5A12-4765-9B58-2A4AA2642698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20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738;p24">
              <a:extLst>
                <a:ext uri="{FF2B5EF4-FFF2-40B4-BE49-F238E27FC236}">
                  <a16:creationId xmlns:a16="http://schemas.microsoft.com/office/drawing/2014/main" id="{08844BA2-C40B-4C21-A1E5-9C82ECDE026D}"/>
                </a:ext>
              </a:extLst>
            </p:cNvPr>
            <p:cNvSpPr txBox="1"/>
            <p:nvPr/>
          </p:nvSpPr>
          <p:spPr>
            <a:xfrm>
              <a:off x="665833" y="3193812"/>
              <a:ext cx="262083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9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B2B2C</a:t>
              </a:r>
              <a:r>
                <a:rPr lang="zh-TW" altLang="en-US" sz="9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模式電子商務系統，支援平臺自營與供應商店鋪共存的模式。整合供應商打造線上線下一體化多商戶商城系統生態圈。</a:t>
              </a:r>
              <a:endParaRPr sz="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7" name="Google Shape;739;p24">
              <a:extLst>
                <a:ext uri="{FF2B5EF4-FFF2-40B4-BE49-F238E27FC236}">
                  <a16:creationId xmlns:a16="http://schemas.microsoft.com/office/drawing/2014/main" id="{C148727E-5DA0-4769-BBF2-FD29A44D9A8D}"/>
                </a:ext>
              </a:extLst>
            </p:cNvPr>
            <p:cNvSpPr txBox="1"/>
            <p:nvPr/>
          </p:nvSpPr>
          <p:spPr>
            <a:xfrm>
              <a:off x="665833" y="2744923"/>
              <a:ext cx="1501224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05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SPM Cloud</a:t>
              </a:r>
              <a:endParaRPr sz="105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740;p24">
            <a:extLst>
              <a:ext uri="{FF2B5EF4-FFF2-40B4-BE49-F238E27FC236}">
                <a16:creationId xmlns:a16="http://schemas.microsoft.com/office/drawing/2014/main" id="{A411B9DB-88FF-4DA2-BBDD-9420D6F75245}"/>
              </a:ext>
            </a:extLst>
          </p:cNvPr>
          <p:cNvSpPr txBox="1"/>
          <p:nvPr/>
        </p:nvSpPr>
        <p:spPr>
          <a:xfrm>
            <a:off x="703345" y="1845385"/>
            <a:ext cx="3819498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TW" altLang="en-US" sz="21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以「</a:t>
            </a:r>
            <a:r>
              <a:rPr lang="zh-TW" altLang="en-US" sz="2100" b="1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消費者為核心</a:t>
            </a:r>
            <a:r>
              <a:rPr lang="zh-TW" altLang="en-US" sz="21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</a:t>
            </a:r>
            <a:endParaRPr sz="21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TW" altLang="en-US" sz="21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發動新零售虛實整合新時代</a:t>
            </a:r>
            <a:endParaRPr sz="2100" b="1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5095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23CA91-96C6-476E-AEBF-F8CBAEA7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家樂福案例分享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E27B270-44B0-43EE-8258-3BCB8BEBD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>
                <a:solidFill>
                  <a:schemeClr val="tx1"/>
                </a:solidFill>
              </a:rPr>
              <a:pPr>
                <a:defRPr/>
              </a:pPr>
              <a:t>36</a:t>
            </a:fld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8B8A62BC-0562-4A96-8A42-6930D5CE81B9}"/>
              </a:ext>
            </a:extLst>
          </p:cNvPr>
          <p:cNvSpPr txBox="1">
            <a:spLocks/>
          </p:cNvSpPr>
          <p:nvPr/>
        </p:nvSpPr>
        <p:spPr bwMode="auto">
          <a:xfrm>
            <a:off x="6457950" y="5624513"/>
            <a:ext cx="20574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標楷體" pitchFamily="65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標楷體" pitchFamily="65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標楷體" pitchFamily="65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標楷體" pitchFamily="65" charset="-120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C9F34AB8-DC73-BF45-AB2B-5C7EB6BDEE69}" type="slidenum">
              <a:rPr lang="en-US" altLang="zh-TW" smtClean="0">
                <a:solidFill>
                  <a:schemeClr val="tx1"/>
                </a:solidFill>
              </a:rPr>
              <a:pPr>
                <a:spcAft>
                  <a:spcPts val="450"/>
                </a:spcAft>
              </a:pPr>
              <a:t>36</a:t>
            </a:fld>
            <a:endParaRPr lang="en-US" altLang="zh-TW">
              <a:solidFill>
                <a:schemeClr val="tx1"/>
              </a:solidFill>
            </a:endParaRPr>
          </a:p>
        </p:txBody>
      </p:sp>
      <p:pic>
        <p:nvPicPr>
          <p:cNvPr id="6" name="圖片 5" descr="飛出電腦的玩具火箭">
            <a:extLst>
              <a:ext uri="{FF2B5EF4-FFF2-40B4-BE49-F238E27FC236}">
                <a16:creationId xmlns:a16="http://schemas.microsoft.com/office/drawing/2014/main" id="{5F5893FC-60A8-4D39-A43A-C9E00F72C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1336546"/>
            <a:ext cx="2057400" cy="1917848"/>
          </a:xfrm>
          <a:prstGeom prst="ellipse">
            <a:avLst/>
          </a:prstGeom>
        </p:spPr>
      </p:pic>
      <p:pic>
        <p:nvPicPr>
          <p:cNvPr id="7" name="圖片 6" descr="具有纜線的雲朵狀硬碟">
            <a:extLst>
              <a:ext uri="{FF2B5EF4-FFF2-40B4-BE49-F238E27FC236}">
                <a16:creationId xmlns:a16="http://schemas.microsoft.com/office/drawing/2014/main" id="{74BEDD38-F8A0-42F9-933B-901F5DAD86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/>
          <a:stretch/>
        </p:blipFill>
        <p:spPr>
          <a:xfrm>
            <a:off x="873349" y="1336546"/>
            <a:ext cx="1960202" cy="1917848"/>
          </a:xfrm>
          <a:prstGeom prst="ellipse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C1FD566-0510-48C4-960B-7CC9E050A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552" y="3839683"/>
            <a:ext cx="2888809" cy="178483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BD4C70E-3B01-440F-BEED-5987BE70E906}"/>
              </a:ext>
            </a:extLst>
          </p:cNvPr>
          <p:cNvSpPr/>
          <p:nvPr/>
        </p:nvSpPr>
        <p:spPr>
          <a:xfrm>
            <a:off x="489826" y="1136812"/>
            <a:ext cx="2727251" cy="4584377"/>
          </a:xfrm>
          <a:prstGeom prst="rect">
            <a:avLst/>
          </a:prstGeom>
          <a:noFill/>
          <a:ln w="28575">
            <a:solidFill>
              <a:srgbClr val="74A8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B359C0F-3E56-4526-88AB-2AB6821AF84C}"/>
              </a:ext>
            </a:extLst>
          </p:cNvPr>
          <p:cNvSpPr/>
          <p:nvPr/>
        </p:nvSpPr>
        <p:spPr>
          <a:xfrm>
            <a:off x="3326387" y="1136812"/>
            <a:ext cx="2727251" cy="4584377"/>
          </a:xfrm>
          <a:prstGeom prst="rect">
            <a:avLst/>
          </a:prstGeom>
          <a:noFill/>
          <a:ln w="28575">
            <a:solidFill>
              <a:srgbClr val="74A8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FFCCC17-F4C3-4EBE-A92F-3262835BB022}"/>
              </a:ext>
            </a:extLst>
          </p:cNvPr>
          <p:cNvSpPr/>
          <p:nvPr/>
        </p:nvSpPr>
        <p:spPr>
          <a:xfrm>
            <a:off x="6162949" y="1136812"/>
            <a:ext cx="2727251" cy="4584377"/>
          </a:xfrm>
          <a:prstGeom prst="rect">
            <a:avLst/>
          </a:prstGeom>
          <a:noFill/>
          <a:ln w="28575">
            <a:solidFill>
              <a:srgbClr val="74A8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BE92F24-45A8-4E1C-8DFA-B6C13BB43581}"/>
              </a:ext>
            </a:extLst>
          </p:cNvPr>
          <p:cNvSpPr txBox="1"/>
          <p:nvPr/>
        </p:nvSpPr>
        <p:spPr>
          <a:xfrm>
            <a:off x="3578154" y="1926649"/>
            <a:ext cx="23715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1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雲端服務應用俱全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C1A850E-28F3-48E8-A9DC-876DAA372DBE}"/>
              </a:ext>
            </a:extLst>
          </p:cNvPr>
          <p:cNvSpPr txBox="1"/>
          <p:nvPr/>
        </p:nvSpPr>
        <p:spPr>
          <a:xfrm>
            <a:off x="3839601" y="2797278"/>
            <a:ext cx="1764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雲端服務多元</a:t>
            </a:r>
            <a:endParaRPr lang="en-US" altLang="zh-TW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整合監控</a:t>
            </a:r>
            <a:endParaRPr lang="en-US" altLang="zh-TW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效能高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9222784-8400-47E0-BE70-D0B58755FF2C}"/>
              </a:ext>
            </a:extLst>
          </p:cNvPr>
          <p:cNvSpPr txBox="1"/>
          <p:nvPr/>
        </p:nvSpPr>
        <p:spPr>
          <a:xfrm>
            <a:off x="6272259" y="3537112"/>
            <a:ext cx="27272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b="1" dirty="0" err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Autoscale</a:t>
            </a:r>
            <a:r>
              <a:rPr lang="en-US" altLang="zh-TW" sz="21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1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自動擴充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A9CE5B8-7205-4C9D-AC04-CDEABAC46DD1}"/>
              </a:ext>
            </a:extLst>
          </p:cNvPr>
          <p:cNvSpPr txBox="1"/>
          <p:nvPr/>
        </p:nvSpPr>
        <p:spPr>
          <a:xfrm>
            <a:off x="6743954" y="4326131"/>
            <a:ext cx="1568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不擔心閒置</a:t>
            </a:r>
            <a:endParaRPr lang="en-US" altLang="zh-TW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fontAlgn="base"/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不怕爆量過載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9F73999-FE56-4947-99E7-3A2E5779A390}"/>
              </a:ext>
            </a:extLst>
          </p:cNvPr>
          <p:cNvSpPr txBox="1"/>
          <p:nvPr/>
        </p:nvSpPr>
        <p:spPr>
          <a:xfrm>
            <a:off x="664614" y="3603607"/>
            <a:ext cx="24707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1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技術串接 客製調整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8C90D8F-B63C-43A6-AA71-E7FED2520D01}"/>
              </a:ext>
            </a:extLst>
          </p:cNvPr>
          <p:cNvSpPr txBox="1"/>
          <p:nvPr/>
        </p:nvSpPr>
        <p:spPr>
          <a:xfrm>
            <a:off x="1105210" y="4345237"/>
            <a:ext cx="158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Api</a:t>
            </a:r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串接技術</a:t>
            </a:r>
            <a:endParaRPr lang="en-US" altLang="zh-TW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快速彈性整合</a:t>
            </a:r>
          </a:p>
        </p:txBody>
      </p:sp>
    </p:spTree>
    <p:extLst>
      <p:ext uri="{BB962C8B-B14F-4D97-AF65-F5344CB8AC3E}">
        <p14:creationId xmlns:p14="http://schemas.microsoft.com/office/powerpoint/2010/main" val="240222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EDFF19-F8A7-4213-8B10-F44ADDC91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陸軍司令部</a:t>
            </a:r>
            <a:r>
              <a:rPr lang="en-US" altLang="zh-TW" dirty="0"/>
              <a:t>-</a:t>
            </a:r>
            <a:r>
              <a:rPr lang="zh-TW" altLang="en-US" dirty="0"/>
              <a:t>共通作業平台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085FF9D-D7A1-43C0-B1E2-FE30788E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37</a:t>
            </a:fld>
            <a:endParaRPr lang="en-US" altLang="zh-TW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CBF44D2-E65B-4832-80D6-7FF8912CFA13}"/>
              </a:ext>
            </a:extLst>
          </p:cNvPr>
          <p:cNvSpPr txBox="1">
            <a:spLocks/>
          </p:cNvSpPr>
          <p:nvPr/>
        </p:nvSpPr>
        <p:spPr bwMode="auto">
          <a:xfrm>
            <a:off x="105565" y="1362075"/>
            <a:ext cx="447379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Times New Roman" pitchFamily="18" charset="0"/>
              <a:buChar char="▪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kern="0"/>
              <a:t>包含入口網、</a:t>
            </a:r>
            <a:r>
              <a:rPr lang="en-US" altLang="zh-TW" kern="0"/>
              <a:t>SSO</a:t>
            </a:r>
            <a:r>
              <a:rPr lang="zh-TW" altLang="en-US" kern="0"/>
              <a:t>、人事系統、政戰系統、通資電系統、主計、情報、戰訓、</a:t>
            </a:r>
            <a:r>
              <a:rPr lang="en-US" altLang="zh-TW" kern="0"/>
              <a:t>CERT</a:t>
            </a:r>
            <a:r>
              <a:rPr lang="zh-TW" altLang="en-US" kern="0"/>
              <a:t>、教務行政</a:t>
            </a:r>
            <a:r>
              <a:rPr lang="en-US" altLang="zh-TW" kern="0"/>
              <a:t>…</a:t>
            </a:r>
            <a:r>
              <a:rPr lang="zh-TW" altLang="en-US" kern="0"/>
              <a:t>等共計</a:t>
            </a:r>
            <a:r>
              <a:rPr lang="en-US" altLang="zh-TW" kern="0"/>
              <a:t>13 </a:t>
            </a:r>
            <a:r>
              <a:rPr lang="zh-TW" altLang="en-US" kern="0"/>
              <a:t>項</a:t>
            </a:r>
            <a:r>
              <a:rPr lang="en-US" altLang="zh-TW" kern="0"/>
              <a:t>AP</a:t>
            </a:r>
          </a:p>
          <a:p>
            <a:r>
              <a:rPr lang="en-US" altLang="zh-TW" kern="0"/>
              <a:t>.NET </a:t>
            </a:r>
            <a:r>
              <a:rPr lang="zh-TW" altLang="en-US" kern="0"/>
              <a:t>技術</a:t>
            </a:r>
            <a:endParaRPr lang="en-US" altLang="zh-TW" kern="0"/>
          </a:p>
          <a:p>
            <a:pPr lvl="1"/>
            <a:r>
              <a:rPr lang="en-US" altLang="zh-TW" kern="0"/>
              <a:t>ASP.NET MVC</a:t>
            </a:r>
          </a:p>
          <a:p>
            <a:pPr lvl="1"/>
            <a:r>
              <a:rPr lang="en-US" altLang="zh-TW" kern="0"/>
              <a:t>Entity Framework</a:t>
            </a:r>
          </a:p>
          <a:p>
            <a:pPr lvl="1"/>
            <a:r>
              <a:rPr lang="en-US" altLang="zh-TW" kern="0"/>
              <a:t>MS SQL Server</a:t>
            </a:r>
            <a:endParaRPr lang="zh-TW" altLang="en-US" kern="0" dirty="0"/>
          </a:p>
        </p:txBody>
      </p:sp>
      <p:pic>
        <p:nvPicPr>
          <p:cNvPr id="6" name="Picture 4" descr="https://lh3.googleusercontent.com/YcTvpSnCTQBdpWGKMe-py9D_RcAOaYfjHfAbgpuo_UCntKBS1LiQenJ1OFaPE9jSa2faOITj6kabDSNEG_rWjtBAO3K7jEpGcITtJQpGuv4h4dZQkisPmg3ZxU2OUp-Md95AXE2sz5db0IcROZgHiU7ddP9KgszKbfptpMHAUFR64hXU-SRzwK9ZdiQ9ZneogQV9ZA">
            <a:extLst>
              <a:ext uri="{FF2B5EF4-FFF2-40B4-BE49-F238E27FC236}">
                <a16:creationId xmlns:a16="http://schemas.microsoft.com/office/drawing/2014/main" id="{1B013BD0-545A-4809-89EF-D4B287AE0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23" y="1362075"/>
            <a:ext cx="4268191" cy="20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lh5.googleusercontent.com/cxFwMWu5QP07upFbvTa2h3k5IwzykMi6_-9ejZ7_j6CTH-TeVBbbAgXMUOjNs5kgTyPrNSbvpzusCn-5bfLKNzdvzKujHu7qITX33yH22qw4Yt7STUCWaz-nc47Zu7OaMwGbPymmKIjuTu5f3OLqJtKu5H5tIIyomLHsyp4GhQh7jvY6-racErM0K80YniqW5tDmzw">
            <a:extLst>
              <a:ext uri="{FF2B5EF4-FFF2-40B4-BE49-F238E27FC236}">
                <a16:creationId xmlns:a16="http://schemas.microsoft.com/office/drawing/2014/main" id="{F2BD2072-7C71-4EEA-BF48-2E243E069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01" y="3511599"/>
            <a:ext cx="4341834" cy="213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74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4D2DFD96-AE60-4A48-A339-AF8781CE1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第三代政府採購網</a:t>
            </a: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4B4D17ED-4B81-47BA-A675-4856DE4A7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353" y="1120045"/>
            <a:ext cx="4243800" cy="5218113"/>
          </a:xfrm>
        </p:spPr>
        <p:txBody>
          <a:bodyPr/>
          <a:lstStyle/>
          <a:p>
            <a:r>
              <a:rPr lang="en-US" altLang="zh-TW" dirty="0"/>
              <a:t>Java </a:t>
            </a:r>
            <a:r>
              <a:rPr lang="zh-TW" altLang="en-US" dirty="0"/>
              <a:t>技術</a:t>
            </a:r>
            <a:endParaRPr lang="en-US" altLang="zh-TW" dirty="0"/>
          </a:p>
          <a:p>
            <a:pPr lvl="1"/>
            <a:r>
              <a:rPr lang="en-US" altLang="zh-TW" dirty="0"/>
              <a:t>Spring</a:t>
            </a:r>
          </a:p>
          <a:p>
            <a:pPr lvl="1"/>
            <a:r>
              <a:rPr lang="en-US" altLang="zh-TW" dirty="0"/>
              <a:t>Spring Boot</a:t>
            </a:r>
          </a:p>
          <a:p>
            <a:pPr lvl="1"/>
            <a:r>
              <a:rPr lang="en-US" altLang="zh-TW" dirty="0"/>
              <a:t>Spring MVC</a:t>
            </a:r>
          </a:p>
          <a:p>
            <a:pPr lvl="1"/>
            <a:r>
              <a:rPr lang="en-US" altLang="zh-TW" dirty="0"/>
              <a:t>Spring JPA</a:t>
            </a:r>
          </a:p>
          <a:p>
            <a:r>
              <a:rPr lang="zh-TW" altLang="en-US" dirty="0"/>
              <a:t>前端</a:t>
            </a:r>
            <a:endParaRPr lang="en-US" altLang="zh-TW" dirty="0"/>
          </a:p>
          <a:p>
            <a:pPr lvl="1"/>
            <a:r>
              <a:rPr lang="en-US" altLang="zh-TW" dirty="0" err="1"/>
              <a:t>JQuery</a:t>
            </a:r>
            <a:endParaRPr lang="en-US" altLang="zh-TW" dirty="0"/>
          </a:p>
          <a:p>
            <a:r>
              <a:rPr lang="en-US" altLang="zh-TW" dirty="0"/>
              <a:t>Oracle 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34C6C1D-9A68-4BE3-BF7B-723C284F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38</a:t>
            </a:fld>
            <a:endParaRPr lang="en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F0F70F-7707-4127-A978-A00A0B290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1120045"/>
            <a:ext cx="3827693" cy="241849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10A2D10-B660-4619-BE61-9923E7877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6" y="3706404"/>
            <a:ext cx="4116239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19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151124" y="5238947"/>
            <a:ext cx="8424863" cy="647700"/>
            <a:chOff x="323528" y="1259831"/>
            <a:chExt cx="8424936" cy="648072"/>
          </a:xfrm>
        </p:grpSpPr>
        <p:sp>
          <p:nvSpPr>
            <p:cNvPr id="9" name="圓角矩形 8"/>
            <p:cNvSpPr/>
            <p:nvPr/>
          </p:nvSpPr>
          <p:spPr>
            <a:xfrm>
              <a:off x="323528" y="1259831"/>
              <a:ext cx="8424936" cy="6480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75000">
                  <a:srgbClr val="C00000">
                    <a:lumMod val="60000"/>
                  </a:srgbClr>
                </a:gs>
                <a:gs pos="23000">
                  <a:srgbClr val="C00000">
                    <a:alpha val="0"/>
                    <a:lumMod val="60000"/>
                  </a:srgbClr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411302" y="1331839"/>
              <a:ext cx="6552728" cy="50405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簡報大綱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108075"/>
            <a:ext cx="8640000" cy="5218113"/>
          </a:xfrm>
        </p:spPr>
        <p:txBody>
          <a:bodyPr/>
          <a:lstStyle/>
          <a:p>
            <a:pPr>
              <a:lnSpc>
                <a:spcPct val="140000"/>
              </a:lnSpc>
              <a:buClr>
                <a:srgbClr val="8EBBFC"/>
              </a:buClr>
              <a:buSzPct val="100000"/>
              <a:defRPr/>
            </a:pPr>
            <a:r>
              <a:rPr lang="zh-TW" altLang="en-US" dirty="0">
                <a:solidFill>
                  <a:srgbClr val="8EBBFC"/>
                </a:solidFill>
              </a:rPr>
              <a:t>關於凌羣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「智慧凌羣」一平台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「智慧凌羣」四應用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「智慧凌羣」六核心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代表客戶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案例分享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defRPr/>
            </a:pPr>
            <a:r>
              <a:rPr lang="zh-TW" altLang="en-US" dirty="0">
                <a:solidFill>
                  <a:schemeClr val="bg1"/>
                </a:solidFill>
              </a:rPr>
              <a:t>實習介紹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573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2882098" y="1422851"/>
            <a:ext cx="3226395" cy="3981408"/>
            <a:chOff x="2960468" y="1681034"/>
            <a:chExt cx="2929473" cy="3615003"/>
          </a:xfrm>
        </p:grpSpPr>
        <p:grpSp>
          <p:nvGrpSpPr>
            <p:cNvPr id="25" name="群組 24"/>
            <p:cNvGrpSpPr/>
            <p:nvPr/>
          </p:nvGrpSpPr>
          <p:grpSpPr>
            <a:xfrm>
              <a:off x="2960468" y="1681034"/>
              <a:ext cx="2929473" cy="3068668"/>
              <a:chOff x="2441230" y="1733107"/>
              <a:chExt cx="3763928" cy="3942773"/>
            </a:xfrm>
          </p:grpSpPr>
          <p:sp>
            <p:nvSpPr>
              <p:cNvPr id="17" name="等腰三角形 16"/>
              <p:cNvSpPr/>
              <p:nvPr/>
            </p:nvSpPr>
            <p:spPr bwMode="auto">
              <a:xfrm rot="10800000">
                <a:off x="4057380" y="1733107"/>
                <a:ext cx="531628" cy="188196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標楷體" pitchFamily="65" charset="-120"/>
                </a:endParaRPr>
              </a:p>
            </p:txBody>
          </p:sp>
          <p:sp>
            <p:nvSpPr>
              <p:cNvPr id="18" name="等腰三角形 17"/>
              <p:cNvSpPr/>
              <p:nvPr/>
            </p:nvSpPr>
            <p:spPr bwMode="auto">
              <a:xfrm rot="13274776">
                <a:off x="4654641" y="1844824"/>
                <a:ext cx="531628" cy="188196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標楷體" pitchFamily="65" charset="-120"/>
                </a:endParaRPr>
              </a:p>
            </p:txBody>
          </p:sp>
          <p:sp>
            <p:nvSpPr>
              <p:cNvPr id="19" name="等腰三角形 18"/>
              <p:cNvSpPr/>
              <p:nvPr/>
            </p:nvSpPr>
            <p:spPr bwMode="auto">
              <a:xfrm rot="16200000">
                <a:off x="4998363" y="2503880"/>
                <a:ext cx="531628" cy="188196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標楷體" pitchFamily="65" charset="-120"/>
                </a:endParaRPr>
              </a:p>
            </p:txBody>
          </p:sp>
          <p:sp>
            <p:nvSpPr>
              <p:cNvPr id="20" name="等腰三角形 19"/>
              <p:cNvSpPr/>
              <p:nvPr/>
            </p:nvSpPr>
            <p:spPr bwMode="auto">
              <a:xfrm rot="18787408">
                <a:off x="4702901" y="3246773"/>
                <a:ext cx="531628" cy="188196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標楷體" pitchFamily="65" charset="-120"/>
                </a:endParaRPr>
              </a:p>
            </p:txBody>
          </p:sp>
          <p:sp>
            <p:nvSpPr>
              <p:cNvPr id="21" name="等腰三角形 20"/>
              <p:cNvSpPr/>
              <p:nvPr/>
            </p:nvSpPr>
            <p:spPr bwMode="auto">
              <a:xfrm>
                <a:off x="4057380" y="3793917"/>
                <a:ext cx="531628" cy="188196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標楷體" pitchFamily="65" charset="-120"/>
                </a:endParaRPr>
              </a:p>
            </p:txBody>
          </p:sp>
          <p:sp>
            <p:nvSpPr>
              <p:cNvPr id="22" name="等腰三角形 21"/>
              <p:cNvSpPr/>
              <p:nvPr/>
            </p:nvSpPr>
            <p:spPr bwMode="auto">
              <a:xfrm rot="5400000">
                <a:off x="3116398" y="2675345"/>
                <a:ext cx="531628" cy="188196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標楷體" pitchFamily="65" charset="-120"/>
                </a:endParaRPr>
              </a:p>
            </p:txBody>
          </p:sp>
          <p:sp>
            <p:nvSpPr>
              <p:cNvPr id="23" name="等腰三角形 22"/>
              <p:cNvSpPr/>
              <p:nvPr/>
            </p:nvSpPr>
            <p:spPr bwMode="auto">
              <a:xfrm rot="2925224">
                <a:off x="3317987" y="3324126"/>
                <a:ext cx="531628" cy="188196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標楷體" pitchFamily="65" charset="-120"/>
                </a:endParaRPr>
              </a:p>
            </p:txBody>
          </p:sp>
          <p:sp>
            <p:nvSpPr>
              <p:cNvPr id="24" name="等腰三角形 23"/>
              <p:cNvSpPr/>
              <p:nvPr/>
            </p:nvSpPr>
            <p:spPr bwMode="auto">
              <a:xfrm rot="8100000">
                <a:off x="3317986" y="1875890"/>
                <a:ext cx="531628" cy="188196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標楷體" pitchFamily="65" charset="-120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 bwMode="auto">
            <a:xfrm rot="10800000">
              <a:off x="3433248" y="4204009"/>
              <a:ext cx="524726" cy="8900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Left">
                <a:rot lat="20399999" lon="20399993" rev="0"/>
              </a:camera>
              <a:lightRig rig="threePt" dir="t"/>
            </a:scene3d>
            <a:sp3d extrusionH="762000">
              <a:bevelB w="190500" h="190500"/>
            </a:sp3d>
          </p:spPr>
          <p:txBody>
            <a:bodyPr anchor="ctr"/>
            <a:lstStyle/>
            <a:p>
              <a:pPr eaLnBrk="1" hangingPunct="1">
                <a:defRPr/>
              </a:pPr>
              <a:endParaRPr lang="zh-TW" altLang="en-US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 rot="10800000">
              <a:off x="4001109" y="4107282"/>
              <a:ext cx="524726" cy="1093060"/>
            </a:xfrm>
            <a:prstGeom prst="rect">
              <a:avLst/>
            </a:prstGeom>
            <a:solidFill>
              <a:srgbClr val="336699">
                <a:lumMod val="90000"/>
                <a:lumOff val="1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Left">
                <a:rot lat="20400000" lon="20400000" rev="0"/>
              </a:camera>
              <a:lightRig rig="threePt" dir="t"/>
            </a:scene3d>
            <a:sp3d extrusionH="762000">
              <a:bevelB w="190500" h="190500"/>
            </a:sp3d>
          </p:spPr>
          <p:txBody>
            <a:bodyPr anchor="ctr"/>
            <a:lstStyle/>
            <a:p>
              <a:pPr eaLnBrk="1" hangingPunct="1">
                <a:defRPr/>
              </a:pPr>
              <a:endParaRPr lang="zh-TW" altLang="en-US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矩形 12"/>
            <p:cNvSpPr/>
            <p:nvPr/>
          </p:nvSpPr>
          <p:spPr bwMode="auto">
            <a:xfrm rot="10800000">
              <a:off x="4570949" y="4513609"/>
              <a:ext cx="524726" cy="782428"/>
            </a:xfrm>
            <a:prstGeom prst="rect">
              <a:avLst/>
            </a:prstGeom>
            <a:solidFill>
              <a:srgbClr val="33CCCC">
                <a:lumMod val="7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Left">
                <a:rot lat="20400000" lon="20400000" rev="0"/>
              </a:camera>
              <a:lightRig rig="threePt" dir="t"/>
            </a:scene3d>
            <a:sp3d extrusionH="762000">
              <a:bevelB w="190500" h="190500"/>
            </a:sp3d>
          </p:spPr>
          <p:txBody>
            <a:bodyPr anchor="ctr"/>
            <a:lstStyle/>
            <a:p>
              <a:pPr eaLnBrk="1" hangingPunct="1">
                <a:defRPr/>
              </a:pPr>
              <a:endParaRPr lang="zh-TW" altLang="en-US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3191" y="2507820"/>
              <a:ext cx="1708033" cy="1708033"/>
            </a:xfrm>
            <a:prstGeom prst="rect">
              <a:avLst/>
            </a:prstGeom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榮耀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51374" y="1265633"/>
            <a:ext cx="4860619" cy="508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凌羣自行開發產品獲「台灣精品獎」肯定</a:t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智慧型服務機器人</a:t>
            </a:r>
            <a:r>
              <a:rPr lang="en-US" altLang="zh-TW" sz="14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Ayuda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(2021) 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，榮獲銀質獎</a:t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網路監控管理中心</a:t>
            </a:r>
            <a:r>
              <a:rPr lang="en-US" altLang="zh-TW" sz="1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NETCenter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(2021)</a:t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1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DBMaker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雲端資料庫 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(2013/2014/2015/2017/2020/2021)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SGS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頒發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「資安管理卓越獎」</a:t>
            </a:r>
            <a:endParaRPr lang="en-US" altLang="zh-TW" sz="1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名列經濟部工業局成立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周年專書之</a:t>
            </a:r>
            <a:b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台灣產業發展代表廠商</a:t>
            </a:r>
            <a:endParaRPr lang="en-US" altLang="zh-TW" sz="1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凌羣自行開發</a:t>
            </a:r>
            <a:r>
              <a:rPr lang="en-US" altLang="zh-TW" sz="1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DBMaker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雲端資料庫</a:t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獲「台灣精品獎」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(2013/2014/2015/</a:t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2017/2020)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榮獲第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屆「國家品質獎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製造品質</a:t>
            </a:r>
            <a:b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典範獎」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(2018)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凌羣雲端機器人</a:t>
            </a:r>
            <a:r>
              <a:rPr lang="en-US" altLang="zh-TW" sz="1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Ayuda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『2018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系統整合輸出獎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』(2018)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凌羣智慧服務機器人</a:t>
            </a:r>
            <a:r>
              <a:rPr lang="en-US" altLang="zh-TW" sz="1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Ayuda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獲「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雲端物聯網創新獎」冠軍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(2017)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「企業專屬雲端機房代管服務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1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Pracla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」榮獲</a:t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經濟部工業局評選為「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雲端金項獎」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(2016)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504593" y="1265633"/>
            <a:ext cx="3611126" cy="4565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「開放式雲端企業專屬機房代管服務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-OpenStack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Pracla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」獲頒「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雲端物聯網創新獎」季軍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(2016)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榮獲台灣智慧城市產業聯盟「系統整合輸出獎」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(2016)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榮獲「卓越中堅企業獎」 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(2014)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台灣雲端運算產業協會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雲端創新競賽</a:t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「國產雲端資料中心組」第一名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(2014)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榮獲亞太資通訊高峰會議「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Taiwan </a:t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ICT Best Practice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」獎座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(2010)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獲英國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BSI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標準機構「捍衛資訊安全</a:t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之最佳夥伴」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(2006)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榮獲「產業科技發展優等獎」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(1998)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榮獲「傑出資訊軟體獎」 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(1993)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2639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85F29E-5545-40FD-B6E9-3CBD94AC7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實習介紹</a:t>
            </a:r>
            <a:r>
              <a:rPr lang="en-US" altLang="zh-TW" dirty="0"/>
              <a:t>-</a:t>
            </a:r>
            <a:r>
              <a:rPr lang="zh-TW" altLang="en-US" dirty="0"/>
              <a:t>培訓規劃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CC0794-EDCB-439D-8FAD-EC1A7A96A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/>
              <a:t>【</a:t>
            </a:r>
            <a:r>
              <a:rPr lang="zh-TW" altLang="en-US" sz="2400" dirty="0"/>
              <a:t>第一階段</a:t>
            </a:r>
            <a:r>
              <a:rPr lang="en-US" altLang="zh-TW" sz="2400" dirty="0"/>
              <a:t>】</a:t>
            </a:r>
            <a:r>
              <a:rPr lang="zh-TW" altLang="en-US" sz="2400" dirty="0"/>
              <a:t>新人訓練及一般技能訓練</a:t>
            </a:r>
          </a:p>
          <a:p>
            <a:pPr marL="1200150" lvl="2" indent="-342900">
              <a:buFont typeface="+mj-lt"/>
              <a:buAutoNum type="arabicPeriod"/>
            </a:pPr>
            <a:r>
              <a:rPr lang="zh-TW" altLang="en-US" sz="1800" dirty="0"/>
              <a:t>了解公司組織制度、團隊文化</a:t>
            </a:r>
          </a:p>
          <a:p>
            <a:pPr marL="1200150" lvl="2" indent="-342900">
              <a:buFont typeface="+mj-lt"/>
              <a:buAutoNum type="arabicPeriod"/>
            </a:pPr>
            <a:r>
              <a:rPr lang="zh-TW" altLang="en-US" sz="1800" dirty="0"/>
              <a:t>學習開發技術</a:t>
            </a:r>
            <a:endParaRPr lang="en-US" altLang="zh-TW" sz="1800" dirty="0"/>
          </a:p>
          <a:p>
            <a:pPr marL="1200150" lvl="2" indent="-342900">
              <a:buFont typeface="+mj-lt"/>
              <a:buAutoNum type="arabicPeriod"/>
            </a:pPr>
            <a:r>
              <a:rPr lang="zh-TW" altLang="en-US" sz="1800" dirty="0"/>
              <a:t>熟悉軟體開發程序</a:t>
            </a:r>
            <a:endParaRPr lang="en-US" altLang="zh-TW" sz="1800" dirty="0"/>
          </a:p>
          <a:p>
            <a:pPr marL="1200150" lvl="2" indent="-342900">
              <a:buFont typeface="+mj-lt"/>
              <a:buAutoNum type="arabicPeriod"/>
            </a:pPr>
            <a:r>
              <a:rPr lang="zh-TW" altLang="en-US" sz="1800" dirty="0"/>
              <a:t>參與不同性質工作</a:t>
            </a:r>
            <a:endParaRPr lang="en-US" altLang="zh-TW" sz="1800" dirty="0"/>
          </a:p>
          <a:p>
            <a:r>
              <a:rPr lang="en-US" altLang="zh-TW" sz="2400" dirty="0"/>
              <a:t>【</a:t>
            </a:r>
            <a:r>
              <a:rPr lang="zh-TW" altLang="en-US" sz="2400" dirty="0"/>
              <a:t>第二階段</a:t>
            </a:r>
            <a:r>
              <a:rPr lang="en-US" altLang="zh-TW" sz="2400" dirty="0"/>
              <a:t>】</a:t>
            </a:r>
            <a:r>
              <a:rPr lang="zh-TW" altLang="en-US" sz="2400" dirty="0"/>
              <a:t>專業職能訓練及跨領域的職場學習</a:t>
            </a:r>
          </a:p>
          <a:p>
            <a:pPr marL="1200150" lvl="2" indent="-342900">
              <a:buFont typeface="+mj-lt"/>
              <a:buAutoNum type="arabicPeriod"/>
            </a:pPr>
            <a:r>
              <a:rPr lang="zh-TW" altLang="en-US" sz="1800" dirty="0"/>
              <a:t>參與多面向研發</a:t>
            </a:r>
            <a:endParaRPr lang="en-US" altLang="zh-TW" sz="1800" dirty="0"/>
          </a:p>
          <a:p>
            <a:pPr marL="1200150" lvl="2" indent="-342900">
              <a:buFont typeface="+mj-lt"/>
              <a:buAutoNum type="arabicPeriod"/>
            </a:pPr>
            <a:r>
              <a:rPr lang="zh-TW" altLang="en-US" sz="1800" dirty="0"/>
              <a:t>培養分析架構能力</a:t>
            </a:r>
            <a:endParaRPr lang="en-US" altLang="zh-TW" sz="1800" dirty="0"/>
          </a:p>
          <a:p>
            <a:pPr marL="1200150" lvl="2" indent="-342900">
              <a:buFont typeface="+mj-lt"/>
              <a:buAutoNum type="arabicPeriod"/>
            </a:pPr>
            <a:r>
              <a:rPr lang="zh-TW" altLang="en-US" sz="1800" dirty="0"/>
              <a:t>熟稔軟體工程常規</a:t>
            </a:r>
            <a:endParaRPr lang="en-US" altLang="zh-TW" sz="1800" dirty="0"/>
          </a:p>
          <a:p>
            <a:pPr marL="1200150" lvl="2" indent="-342900">
              <a:buFont typeface="+mj-lt"/>
              <a:buAutoNum type="arabicPeriod"/>
            </a:pPr>
            <a:r>
              <a:rPr lang="zh-TW" altLang="en-US" sz="1800" dirty="0"/>
              <a:t>參與測試與驗證工作</a:t>
            </a:r>
          </a:p>
          <a:p>
            <a:pPr marL="1200150" lvl="2" indent="-342900">
              <a:buFont typeface="+mj-lt"/>
              <a:buAutoNum type="arabicPeriod"/>
            </a:pPr>
            <a:r>
              <a:rPr lang="zh-TW" altLang="en-US" sz="1800" dirty="0"/>
              <a:t>參加各類技術研討會</a:t>
            </a:r>
            <a:endParaRPr lang="en-US" altLang="zh-TW" sz="1800" dirty="0"/>
          </a:p>
          <a:p>
            <a:r>
              <a:rPr lang="en-US" altLang="zh-TW" sz="2400" dirty="0"/>
              <a:t>【</a:t>
            </a:r>
            <a:r>
              <a:rPr lang="zh-TW" altLang="en-US" sz="2400" dirty="0"/>
              <a:t>第三階段</a:t>
            </a:r>
            <a:r>
              <a:rPr lang="en-US" altLang="zh-TW" sz="2400" dirty="0"/>
              <a:t>】</a:t>
            </a:r>
            <a:r>
              <a:rPr lang="zh-TW" altLang="en-US" sz="2400" dirty="0"/>
              <a:t>獨立作業能力的培養</a:t>
            </a:r>
          </a:p>
          <a:p>
            <a:pPr marL="1200150" lvl="2" indent="-342900">
              <a:buFont typeface="+mj-lt"/>
              <a:buAutoNum type="arabicPeriod"/>
            </a:pPr>
            <a:r>
              <a:rPr lang="zh-TW" altLang="en-US" sz="1800" dirty="0"/>
              <a:t>負責單一模組的研發工作</a:t>
            </a:r>
          </a:p>
          <a:p>
            <a:pPr marL="1200150" lvl="2" indent="-342900">
              <a:buFont typeface="+mj-lt"/>
              <a:buAutoNum type="arabicPeriod"/>
            </a:pPr>
            <a:r>
              <a:rPr lang="zh-TW" altLang="en-US" sz="1800" dirty="0"/>
              <a:t>軟體研發製程的進階訓練</a:t>
            </a:r>
            <a:endParaRPr lang="en-US" altLang="zh-TW" sz="1800" dirty="0"/>
          </a:p>
          <a:p>
            <a:pPr marL="1200150" lvl="2" indent="-342900">
              <a:buFont typeface="+mj-lt"/>
              <a:buAutoNum type="arabicPeriod"/>
            </a:pPr>
            <a:r>
              <a:rPr lang="zh-TW" altLang="en-US" sz="1800" dirty="0"/>
              <a:t>團隊領導能力之培養發展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58E1A5F-11B9-4D05-95FE-50A905F63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40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54642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A508A3-CF8A-4D77-8609-D6B39794F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實習介紹</a:t>
            </a:r>
            <a:r>
              <a:rPr lang="en-US" altLang="zh-TW" dirty="0"/>
              <a:t>-</a:t>
            </a:r>
            <a:r>
              <a:rPr lang="zh-TW" altLang="en-US" dirty="0"/>
              <a:t>使用技術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F06859-8363-4DBE-960C-5E0629E19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488" y="1108075"/>
            <a:ext cx="2880771" cy="5218113"/>
          </a:xfrm>
        </p:spPr>
        <p:txBody>
          <a:bodyPr/>
          <a:lstStyle/>
          <a:p>
            <a:r>
              <a:rPr lang="en-US" altLang="zh-TW" sz="2400" b="0" dirty="0"/>
              <a:t>Web</a:t>
            </a:r>
            <a:r>
              <a:rPr lang="zh-TW" altLang="en-US" sz="2400" b="0" dirty="0"/>
              <a:t>開發框架：</a:t>
            </a:r>
          </a:p>
          <a:p>
            <a:pPr lvl="1"/>
            <a:r>
              <a:rPr lang="en-US" altLang="zh-TW" sz="2000" b="0" dirty="0"/>
              <a:t>.NET MVC</a:t>
            </a:r>
          </a:p>
          <a:p>
            <a:pPr lvl="1"/>
            <a:r>
              <a:rPr lang="en-US" altLang="zh-TW" sz="2000" b="0" dirty="0"/>
              <a:t>Spring MVC</a:t>
            </a:r>
          </a:p>
          <a:p>
            <a:r>
              <a:rPr lang="zh-TW" altLang="en-US" sz="2400" b="0" dirty="0"/>
              <a:t>軟體開發工具：</a:t>
            </a:r>
          </a:p>
          <a:p>
            <a:pPr lvl="1"/>
            <a:r>
              <a:rPr lang="en-US" altLang="zh-TW" sz="2000" dirty="0"/>
              <a:t>.NET C#</a:t>
            </a:r>
          </a:p>
          <a:p>
            <a:pPr lvl="1"/>
            <a:r>
              <a:rPr lang="en-US" altLang="zh-TW" sz="2000" dirty="0"/>
              <a:t>Java</a:t>
            </a:r>
          </a:p>
          <a:p>
            <a:pPr lvl="1"/>
            <a:r>
              <a:rPr lang="en-US" altLang="zh-TW" sz="2000" dirty="0"/>
              <a:t>PHP</a:t>
            </a:r>
            <a:endParaRPr lang="en-US" altLang="zh-TW" sz="2000" b="0" dirty="0"/>
          </a:p>
          <a:p>
            <a:r>
              <a:rPr lang="zh-TW" altLang="en-US" sz="2400" b="0" dirty="0"/>
              <a:t>軟體版本控制：</a:t>
            </a:r>
          </a:p>
          <a:p>
            <a:pPr lvl="1"/>
            <a:r>
              <a:rPr lang="en-US" altLang="zh-TW" sz="2000" b="0" dirty="0"/>
              <a:t>SVN</a:t>
            </a:r>
          </a:p>
          <a:p>
            <a:r>
              <a:rPr lang="zh-TW" altLang="en-US" sz="2400" b="0" dirty="0"/>
              <a:t>軟體開發方法論：</a:t>
            </a:r>
          </a:p>
          <a:p>
            <a:pPr lvl="1"/>
            <a:r>
              <a:rPr lang="en-US" altLang="zh-TW" sz="2000" b="0" dirty="0"/>
              <a:t>SCRUM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B8472BC-2165-467F-AC00-B3A97DA59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41</a:t>
            </a:fld>
            <a:endParaRPr lang="en-US" altLang="zh-TW" dirty="0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362D5A28-B21B-40E9-8064-46C3884F26B6}"/>
              </a:ext>
            </a:extLst>
          </p:cNvPr>
          <p:cNvSpPr txBox="1">
            <a:spLocks/>
          </p:cNvSpPr>
          <p:nvPr/>
        </p:nvSpPr>
        <p:spPr bwMode="auto">
          <a:xfrm>
            <a:off x="3139032" y="1108075"/>
            <a:ext cx="3002276" cy="52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Times New Roman" pitchFamily="18" charset="0"/>
              <a:buChar char="▪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sz="2400" b="0" dirty="0"/>
              <a:t>前端框架：</a:t>
            </a:r>
          </a:p>
          <a:p>
            <a:pPr lvl="1"/>
            <a:r>
              <a:rPr lang="en-US" altLang="zh-TW" sz="2000" b="0" dirty="0"/>
              <a:t>Node JS</a:t>
            </a:r>
          </a:p>
          <a:p>
            <a:pPr lvl="1"/>
            <a:r>
              <a:rPr lang="en-US" altLang="zh-TW" sz="2000" b="0" dirty="0"/>
              <a:t>Vue JS</a:t>
            </a:r>
          </a:p>
          <a:p>
            <a:pPr lvl="1"/>
            <a:r>
              <a:rPr lang="en-US" altLang="zh-TW" sz="2000" b="0" dirty="0"/>
              <a:t>React Native</a:t>
            </a:r>
          </a:p>
          <a:p>
            <a:pPr lvl="1"/>
            <a:r>
              <a:rPr lang="en-US" altLang="zh-TW" sz="2000" b="0" dirty="0"/>
              <a:t>JavaScript</a:t>
            </a:r>
          </a:p>
          <a:p>
            <a:pPr lvl="1"/>
            <a:r>
              <a:rPr lang="en-US" altLang="zh-TW" sz="2000" b="0" dirty="0" err="1"/>
              <a:t>JQuery</a:t>
            </a:r>
            <a:endParaRPr lang="en-US" altLang="zh-TW" sz="2000" b="0" dirty="0"/>
          </a:p>
          <a:p>
            <a:pPr lvl="1"/>
            <a:r>
              <a:rPr lang="en-US" altLang="zh-TW" sz="2000" b="0" dirty="0"/>
              <a:t>HTML</a:t>
            </a:r>
          </a:p>
          <a:p>
            <a:pPr lvl="1"/>
            <a:r>
              <a:rPr lang="en-US" altLang="zh-TW" sz="2000" b="0" dirty="0"/>
              <a:t>Bootstrap</a:t>
            </a:r>
          </a:p>
          <a:p>
            <a:pPr lvl="1"/>
            <a:r>
              <a:rPr lang="en-US" altLang="zh-TW" sz="2000" b="0" dirty="0"/>
              <a:t>CSS</a:t>
            </a:r>
          </a:p>
          <a:p>
            <a:r>
              <a:rPr lang="zh-TW" altLang="en-US" sz="2400" b="0" dirty="0"/>
              <a:t>資料庫：</a:t>
            </a:r>
          </a:p>
          <a:p>
            <a:pPr lvl="1"/>
            <a:r>
              <a:rPr lang="en-US" altLang="zh-TW" sz="2000" dirty="0"/>
              <a:t>SQL server</a:t>
            </a:r>
          </a:p>
          <a:p>
            <a:pPr lvl="1"/>
            <a:r>
              <a:rPr lang="en-US" altLang="zh-TW" sz="2000" dirty="0"/>
              <a:t>Oracle database</a:t>
            </a:r>
          </a:p>
          <a:p>
            <a:pPr lvl="1"/>
            <a:r>
              <a:rPr lang="en-US" altLang="zh-TW" sz="2000"/>
              <a:t>Entity framework</a:t>
            </a:r>
            <a:endParaRPr lang="en-US" altLang="zh-TW" sz="2000" b="0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8D869757-EBAB-4955-8271-21D3C02447CA}"/>
              </a:ext>
            </a:extLst>
          </p:cNvPr>
          <p:cNvSpPr txBox="1">
            <a:spLocks/>
          </p:cNvSpPr>
          <p:nvPr/>
        </p:nvSpPr>
        <p:spPr bwMode="auto">
          <a:xfrm>
            <a:off x="6032576" y="1108075"/>
            <a:ext cx="2880772" cy="52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Times New Roman" pitchFamily="18" charset="0"/>
              <a:buChar char="▪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sz="2400" b="0" dirty="0"/>
              <a:t>軟體測試工具：</a:t>
            </a:r>
          </a:p>
          <a:p>
            <a:pPr lvl="1"/>
            <a:r>
              <a:rPr lang="en-US" altLang="zh-TW" sz="2000" dirty="0"/>
              <a:t>JMeter</a:t>
            </a:r>
          </a:p>
          <a:p>
            <a:pPr lvl="1"/>
            <a:r>
              <a:rPr lang="en-US" altLang="zh-TW" sz="2000" dirty="0"/>
              <a:t>HP LoadRunner</a:t>
            </a:r>
            <a:endParaRPr lang="en-US" altLang="zh-TW" sz="2400" b="0" dirty="0"/>
          </a:p>
          <a:p>
            <a:r>
              <a:rPr lang="zh-TW" altLang="en-US" sz="2400" b="0" dirty="0"/>
              <a:t>軟體部署及管理：</a:t>
            </a:r>
          </a:p>
          <a:p>
            <a:pPr lvl="1"/>
            <a:r>
              <a:rPr lang="en-US" altLang="zh-TW" sz="2000" b="0" dirty="0"/>
              <a:t>Jenkins</a:t>
            </a:r>
          </a:p>
          <a:p>
            <a:pPr lvl="1"/>
            <a:r>
              <a:rPr lang="en-US" altLang="zh-TW" sz="2000" b="0" dirty="0"/>
              <a:t>Container</a:t>
            </a:r>
          </a:p>
          <a:p>
            <a:pPr lvl="1"/>
            <a:r>
              <a:rPr lang="en-US" altLang="zh-TW" sz="2000" b="0" dirty="0"/>
              <a:t>IIS</a:t>
            </a:r>
          </a:p>
          <a:p>
            <a:endParaRPr lang="en-US" altLang="zh-TW" sz="2400" b="0" kern="0" dirty="0"/>
          </a:p>
        </p:txBody>
      </p:sp>
    </p:spTree>
    <p:extLst>
      <p:ext uri="{BB962C8B-B14F-4D97-AF65-F5344CB8AC3E}">
        <p14:creationId xmlns:p14="http://schemas.microsoft.com/office/powerpoint/2010/main" val="18698422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實習職缺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5487" y="1108075"/>
            <a:ext cx="8831837" cy="5218113"/>
          </a:xfrm>
        </p:spPr>
        <p:txBody>
          <a:bodyPr/>
          <a:lstStyle/>
          <a:p>
            <a:r>
              <a:rPr lang="zh-TW" altLang="en-US" sz="2400" dirty="0"/>
              <a:t>開發工程師</a:t>
            </a:r>
            <a:endParaRPr lang="en-US" altLang="zh-TW" sz="2400" dirty="0"/>
          </a:p>
          <a:p>
            <a:pPr lvl="1"/>
            <a:r>
              <a:rPr lang="zh-TW" altLang="en-US" sz="2000" dirty="0"/>
              <a:t>協助專案進行系統開發工作</a:t>
            </a:r>
            <a:endParaRPr lang="en-US" altLang="zh-TW" sz="2000" dirty="0"/>
          </a:p>
          <a:p>
            <a:pPr lvl="2"/>
            <a:r>
              <a:rPr lang="zh-TW" altLang="en-US" sz="2200" dirty="0"/>
              <a:t>程式開發、測試、封裝與佈署、問題排除</a:t>
            </a:r>
            <a:endParaRPr lang="en-US" altLang="zh-TW" sz="2200" dirty="0"/>
          </a:p>
          <a:p>
            <a:pPr lvl="1"/>
            <a:r>
              <a:rPr lang="zh-TW" altLang="en-US" sz="2000" dirty="0"/>
              <a:t>採用</a:t>
            </a:r>
            <a:r>
              <a:rPr lang="en-US" altLang="zh-TW" sz="2000" dirty="0" err="1"/>
              <a:t>.Net</a:t>
            </a:r>
            <a:r>
              <a:rPr lang="zh-TW" altLang="en-US" sz="2000" dirty="0"/>
              <a:t>、</a:t>
            </a:r>
            <a:r>
              <a:rPr lang="en-US" altLang="zh-TW" sz="2000" dirty="0"/>
              <a:t>Java</a:t>
            </a:r>
            <a:r>
              <a:rPr lang="zh-TW" altLang="en-US" sz="2000" dirty="0"/>
              <a:t>、</a:t>
            </a:r>
            <a:r>
              <a:rPr lang="en-US" altLang="zh-TW" sz="2000" dirty="0"/>
              <a:t>SQL</a:t>
            </a:r>
            <a:r>
              <a:rPr lang="zh-TW" altLang="en-US" sz="2000" dirty="0"/>
              <a:t>、</a:t>
            </a:r>
            <a:r>
              <a:rPr lang="en-US" altLang="zh-TW" sz="2000" dirty="0"/>
              <a:t>HTML</a:t>
            </a:r>
            <a:r>
              <a:rPr lang="zh-TW" altLang="en-US" sz="2000" dirty="0"/>
              <a:t>、</a:t>
            </a:r>
            <a:r>
              <a:rPr lang="en-US" altLang="zh-TW" sz="2000" dirty="0"/>
              <a:t>CSS..</a:t>
            </a:r>
            <a:r>
              <a:rPr lang="zh-TW" altLang="en-US" sz="2000" dirty="0"/>
              <a:t>等技術</a:t>
            </a:r>
            <a:endParaRPr lang="en-US" altLang="zh-TW" sz="2000" dirty="0"/>
          </a:p>
          <a:p>
            <a:r>
              <a:rPr lang="zh-TW" altLang="en-US" sz="2400" dirty="0"/>
              <a:t>測試工程師</a:t>
            </a:r>
            <a:endParaRPr lang="en-US" altLang="zh-TW" sz="2400" dirty="0"/>
          </a:p>
          <a:p>
            <a:pPr lvl="1"/>
            <a:r>
              <a:rPr lang="zh-TW" altLang="en-US" sz="2000" dirty="0"/>
              <a:t>協助專案進行系統測試工作</a:t>
            </a:r>
            <a:endParaRPr lang="en-US" altLang="zh-TW" sz="2000" dirty="0"/>
          </a:p>
          <a:p>
            <a:pPr lvl="2"/>
            <a:r>
              <a:rPr lang="zh-TW" altLang="en-US" sz="2200" dirty="0"/>
              <a:t>測試案例設計</a:t>
            </a:r>
            <a:r>
              <a:rPr lang="en-US" altLang="zh-TW" sz="2200" dirty="0"/>
              <a:t>/</a:t>
            </a:r>
            <a:r>
              <a:rPr lang="zh-TW" altLang="en-US" sz="2200" dirty="0"/>
              <a:t>腳本製作</a:t>
            </a:r>
            <a:endParaRPr lang="en-US" altLang="zh-TW" sz="2200" dirty="0"/>
          </a:p>
          <a:p>
            <a:pPr lvl="2"/>
            <a:r>
              <a:rPr lang="zh-TW" altLang="en-US" sz="2200" dirty="0"/>
              <a:t>功能測試與測試報告</a:t>
            </a:r>
            <a:endParaRPr lang="en-US" altLang="zh-TW" sz="2200" dirty="0"/>
          </a:p>
          <a:p>
            <a:pPr lvl="2"/>
            <a:r>
              <a:rPr lang="zh-TW" altLang="en-US" sz="2200" dirty="0"/>
              <a:t>自動化測試</a:t>
            </a:r>
            <a:r>
              <a:rPr lang="en-US" altLang="zh-TW" sz="2200" dirty="0"/>
              <a:t>/</a:t>
            </a:r>
            <a:r>
              <a:rPr lang="zh-TW" altLang="en-US" sz="2200" dirty="0"/>
              <a:t>壓力測試</a:t>
            </a:r>
            <a:endParaRPr lang="en-US" altLang="zh-TW" sz="2200" dirty="0"/>
          </a:p>
          <a:p>
            <a:pPr marL="457200" lvl="1" indent="0">
              <a:buNone/>
            </a:pPr>
            <a:endParaRPr lang="en-US" altLang="zh-TW" sz="2000" dirty="0"/>
          </a:p>
          <a:p>
            <a:pPr marL="57150" indent="0">
              <a:buNone/>
            </a:pPr>
            <a:r>
              <a:rPr lang="zh-TW" altLang="en-US" b="1" dirty="0"/>
              <a:t>實習內容可依據實習生能力以及意願調整</a:t>
            </a:r>
          </a:p>
          <a:p>
            <a:pPr marL="457200" lvl="1" indent="0">
              <a:buNone/>
            </a:pPr>
            <a:endParaRPr lang="en-US" altLang="zh-TW" sz="2000" dirty="0"/>
          </a:p>
        </p:txBody>
      </p:sp>
    </p:spTree>
    <p:extLst>
      <p:ext uri="{BB962C8B-B14F-4D97-AF65-F5344CB8AC3E}">
        <p14:creationId xmlns:p14="http://schemas.microsoft.com/office/powerpoint/2010/main" val="42602189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6000" dirty="0"/>
              <a:t>敬請指教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www.syscom.com.tw</a:t>
            </a:r>
            <a:endParaRPr lang="zh-TW" altLang="en-US" dirty="0"/>
          </a:p>
        </p:txBody>
      </p:sp>
      <p:pic>
        <p:nvPicPr>
          <p:cNvPr id="1026" name="Picture 2" descr="C:\Users\User\Desktop\公司簡介20151014版\light.png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33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" y="-24847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副標題 2"/>
          <p:cNvSpPr txBox="1">
            <a:spLocks/>
          </p:cNvSpPr>
          <p:nvPr/>
        </p:nvSpPr>
        <p:spPr bwMode="auto">
          <a:xfrm>
            <a:off x="-23750" y="3474896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zh-TW" sz="3200" kern="0" dirty="0">
                <a:solidFill>
                  <a:schemeClr val="bg1">
                    <a:lumMod val="85000"/>
                  </a:schemeClr>
                </a:solidFill>
                <a:effectLst>
                  <a:glow rad="381000">
                    <a:schemeClr val="bg1">
                      <a:alpha val="50000"/>
                    </a:schemeClr>
                  </a:glow>
                </a:effectLst>
              </a:rPr>
              <a:t>www.syscom.com.tw</a:t>
            </a:r>
            <a:endParaRPr lang="zh-TW" altLang="en-US" sz="3200" kern="0" dirty="0">
              <a:solidFill>
                <a:schemeClr val="bg1">
                  <a:lumMod val="85000"/>
                </a:schemeClr>
              </a:solidFill>
              <a:effectLst>
                <a:glow rad="381000">
                  <a:schemeClr val="bg1">
                    <a:alpha val="5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009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cog-wheels-2125183_960_72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7F9"/>
              </a:clrFrom>
              <a:clrTo>
                <a:srgbClr val="F6F7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116" y="982100"/>
            <a:ext cx="5805883" cy="326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品質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91309" y="1178547"/>
            <a:ext cx="7842463" cy="4867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ISO/IEC 27001:2013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ISO/IEC20000-1:2018(2019)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通過個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人資訊管理系統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BS 10012:2017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」認證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(2019)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通過國際軟體品質評鑑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CMMI-DEV v1.2 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Maturity Level 5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(2011)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國內第一家挑戰通過 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CMMI Level 5</a:t>
            </a:r>
            <a:b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國際軟體品質最高等級評鑑之廠商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(2006)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獲英國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BSI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標準機構「捍衛資訊安全之最佳夥伴」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(2006)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通過「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ISO 9001:2000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(2003)/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ISO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9001:1994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」認證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(2000)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通過「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ISO 9002:1994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(1999)/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「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ISO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9002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」認證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(1996)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287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>
            <a:grpSpLocks/>
          </p:cNvGrpSpPr>
          <p:nvPr/>
        </p:nvGrpSpPr>
        <p:grpSpPr bwMode="auto">
          <a:xfrm>
            <a:off x="151124" y="1836972"/>
            <a:ext cx="8424863" cy="647700"/>
            <a:chOff x="323528" y="1275606"/>
            <a:chExt cx="8424936" cy="648072"/>
          </a:xfrm>
        </p:grpSpPr>
        <p:sp>
          <p:nvSpPr>
            <p:cNvPr id="11" name="圓角矩形 10"/>
            <p:cNvSpPr/>
            <p:nvPr/>
          </p:nvSpPr>
          <p:spPr>
            <a:xfrm>
              <a:off x="323528" y="1275606"/>
              <a:ext cx="8424936" cy="6480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EF7011"/>
                </a:gs>
                <a:gs pos="59000">
                  <a:srgbClr val="FFC000"/>
                </a:gs>
                <a:gs pos="0">
                  <a:srgbClr val="FFFF00">
                    <a:alpha val="0"/>
                  </a:srgbClr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395536" y="1347614"/>
              <a:ext cx="6552728" cy="50405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C000">
                    <a:alpha val="0"/>
                  </a:srgbClr>
                </a:gs>
                <a:gs pos="50000">
                  <a:srgbClr val="FFC000"/>
                </a:gs>
                <a:gs pos="100000">
                  <a:srgbClr val="FFC000"/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簡報大綱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108075"/>
            <a:ext cx="8640000" cy="5218113"/>
          </a:xfrm>
        </p:spPr>
        <p:txBody>
          <a:bodyPr/>
          <a:lstStyle/>
          <a:p>
            <a:pPr>
              <a:lnSpc>
                <a:spcPct val="140000"/>
              </a:lnSpc>
              <a:buClr>
                <a:srgbClr val="8EBBFC"/>
              </a:buClr>
              <a:buSzPct val="100000"/>
              <a:defRPr/>
            </a:pPr>
            <a:r>
              <a:rPr lang="zh-TW" altLang="en-US" dirty="0">
                <a:solidFill>
                  <a:srgbClr val="8EBBFC"/>
                </a:solidFill>
              </a:rPr>
              <a:t>關於凌羣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chemeClr val="bg1"/>
              </a:buClr>
              <a:defRPr/>
            </a:pPr>
            <a:r>
              <a:rPr lang="zh-TW" altLang="en-US" dirty="0">
                <a:solidFill>
                  <a:schemeClr val="bg1"/>
                </a:solidFill>
              </a:rPr>
              <a:t>「智慧凌羣」一平台</a:t>
            </a:r>
            <a:endParaRPr lang="en-US" altLang="zh-TW" dirty="0">
              <a:solidFill>
                <a:schemeClr val="bg1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「智慧凌羣」四應用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「智慧凌羣」六核心</a:t>
            </a: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代表客戶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案例分享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defRPr/>
            </a:pPr>
            <a:r>
              <a:rPr lang="zh-TW" altLang="en-US" dirty="0">
                <a:solidFill>
                  <a:srgbClr val="8EBBFC"/>
                </a:solidFill>
              </a:rPr>
              <a:t>實習介紹</a:t>
            </a:r>
            <a:endParaRPr lang="en-US" dirty="0">
              <a:solidFill>
                <a:srgbClr val="8EBBFC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94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/>
          <p:cNvSpPr/>
          <p:nvPr/>
        </p:nvSpPr>
        <p:spPr>
          <a:xfrm>
            <a:off x="6112570" y="2230980"/>
            <a:ext cx="2440800" cy="1035760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90000"/>
                </a:srgbClr>
              </a:gs>
              <a:gs pos="100000">
                <a:srgbClr val="FFC000">
                  <a:tint val="23500"/>
                  <a:satMod val="160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雲端產能利用率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模型及系統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日商大型商場雲端機房</a:t>
            </a:r>
          </a:p>
        </p:txBody>
      </p:sp>
      <p:sp>
        <p:nvSpPr>
          <p:cNvPr id="66" name="圓角化同側角落矩形 65"/>
          <p:cNvSpPr/>
          <p:nvPr/>
        </p:nvSpPr>
        <p:spPr bwMode="auto">
          <a:xfrm>
            <a:off x="6112570" y="1863598"/>
            <a:ext cx="2440800" cy="336388"/>
          </a:xfrm>
          <a:prstGeom prst="round2Same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雲端應用與服務</a:t>
            </a:r>
          </a:p>
        </p:txBody>
      </p:sp>
      <p:sp>
        <p:nvSpPr>
          <p:cNvPr id="42" name="矩形 41"/>
          <p:cNvSpPr/>
          <p:nvPr/>
        </p:nvSpPr>
        <p:spPr>
          <a:xfrm>
            <a:off x="475576" y="2529709"/>
            <a:ext cx="2439087" cy="1300761"/>
          </a:xfrm>
          <a:prstGeom prst="rect">
            <a:avLst/>
          </a:prstGeom>
          <a:gradFill>
            <a:gsLst>
              <a:gs pos="0">
                <a:srgbClr val="92D050">
                  <a:lumMod val="100000"/>
                  <a:alpha val="80000"/>
                </a:srgbClr>
              </a:gs>
              <a:gs pos="100000">
                <a:srgbClr val="92D05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警政雲、環境雲 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Apps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開發與後端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系統整合</a:t>
            </a:r>
          </a:p>
        </p:txBody>
      </p:sp>
      <p:sp>
        <p:nvSpPr>
          <p:cNvPr id="43" name="圓角化同側角落矩形 42"/>
          <p:cNvSpPr/>
          <p:nvPr/>
        </p:nvSpPr>
        <p:spPr bwMode="auto">
          <a:xfrm>
            <a:off x="475576" y="2154453"/>
            <a:ext cx="2439087" cy="370027"/>
          </a:xfrm>
          <a:prstGeom prst="round2Same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凌羣行動異質整合平台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「智慧凌羣」平台</a:t>
            </a:r>
            <a:r>
              <a:rPr lang="en-US" altLang="zh-TW" dirty="0">
                <a:latin typeface="新細明體"/>
                <a:ea typeface="新細明體"/>
              </a:rPr>
              <a:t>-</a:t>
            </a:r>
            <a:r>
              <a:rPr lang="en-US" altLang="zh-TW" dirty="0"/>
              <a:t>SYSCOM ABC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45488" y="1065533"/>
            <a:ext cx="8640000" cy="521811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系統整合領軍，凌羣瞄準全球</a:t>
            </a:r>
            <a:r>
              <a:rPr lang="en-US" altLang="zh-TW" dirty="0"/>
              <a:t>IT</a:t>
            </a:r>
            <a:r>
              <a:rPr lang="zh-TW" altLang="en-US" dirty="0"/>
              <a:t>趨勢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7</a:t>
            </a:fld>
            <a:endParaRPr lang="en-US" altLang="zh-TW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925" y="2819964"/>
            <a:ext cx="3397650" cy="1668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556" y="3120034"/>
            <a:ext cx="2232000" cy="22020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Users\User\Desktop\wulogo1209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895" y="3846522"/>
            <a:ext cx="3373626" cy="17415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公司簡介20151014版\wulogo12093-500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6175" y="2782562"/>
            <a:ext cx="3348000" cy="130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公司簡介20151014版\wulogo12093-600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141" y="3114635"/>
            <a:ext cx="2214000" cy="175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344" y="1702025"/>
            <a:ext cx="1858774" cy="185877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37" name="Text Box 14"/>
          <p:cNvSpPr txBox="1">
            <a:spLocks noChangeArrowheads="1"/>
          </p:cNvSpPr>
          <p:nvPr/>
        </p:nvSpPr>
        <p:spPr bwMode="gray">
          <a:xfrm>
            <a:off x="3508029" y="2205603"/>
            <a:ext cx="170540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0" lang="en-US" altLang="zh-TW" sz="2800" b="1" cap="all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SYSCOM</a:t>
            </a:r>
          </a:p>
          <a:p>
            <a:pPr algn="ctr"/>
            <a:r>
              <a:rPr kumimoji="0" lang="en-US" altLang="zh-TW" sz="2800" b="1" cap="all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ABC</a:t>
            </a:r>
          </a:p>
        </p:txBody>
      </p:sp>
      <p:grpSp>
        <p:nvGrpSpPr>
          <p:cNvPr id="32" name="群組 31"/>
          <p:cNvGrpSpPr/>
          <p:nvPr/>
        </p:nvGrpSpPr>
        <p:grpSpPr>
          <a:xfrm>
            <a:off x="4284307" y="4123326"/>
            <a:ext cx="1696059" cy="523220"/>
            <a:chOff x="3667811" y="3955750"/>
            <a:chExt cx="1696059" cy="523220"/>
          </a:xfrm>
        </p:grpSpPr>
        <p:sp>
          <p:nvSpPr>
            <p:cNvPr id="47" name="Oval 20"/>
            <p:cNvSpPr>
              <a:spLocks noChangeArrowheads="1"/>
            </p:cNvSpPr>
            <p:nvPr/>
          </p:nvSpPr>
          <p:spPr bwMode="gray">
            <a:xfrm>
              <a:off x="3667811" y="3985238"/>
              <a:ext cx="468000" cy="46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en-US" sz="4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Text Box 21"/>
            <p:cNvSpPr txBox="1">
              <a:spLocks noChangeArrowheads="1"/>
            </p:cNvSpPr>
            <p:nvPr/>
          </p:nvSpPr>
          <p:spPr bwMode="gray">
            <a:xfrm>
              <a:off x="3717265" y="3955750"/>
              <a:ext cx="164660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/>
              <a:r>
                <a:rPr kumimoji="0" lang="en-US" altLang="zh-TW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</a:t>
              </a:r>
              <a:r>
                <a:rPr kumimoji="0"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ig Data</a:t>
              </a: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4858839" y="3263255"/>
            <a:ext cx="1232138" cy="523220"/>
            <a:chOff x="5904219" y="2095602"/>
            <a:chExt cx="1232138" cy="523220"/>
          </a:xfrm>
        </p:grpSpPr>
        <p:sp>
          <p:nvSpPr>
            <p:cNvPr id="46" name="Oval 20"/>
            <p:cNvSpPr>
              <a:spLocks noChangeArrowheads="1"/>
            </p:cNvSpPr>
            <p:nvPr/>
          </p:nvSpPr>
          <p:spPr bwMode="gray">
            <a:xfrm>
              <a:off x="5904219" y="2112435"/>
              <a:ext cx="468000" cy="46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en-US" sz="4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gray">
            <a:xfrm>
              <a:off x="5924166" y="2095602"/>
              <a:ext cx="121219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/>
              <a:r>
                <a:rPr kumimoji="0" lang="en-US" altLang="zh-TW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</a:t>
              </a:r>
              <a:r>
                <a:rPr kumimoji="0"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loud</a:t>
              </a: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2702536" y="3700624"/>
            <a:ext cx="1101584" cy="523220"/>
            <a:chOff x="711266" y="1808211"/>
            <a:chExt cx="1101584" cy="523220"/>
          </a:xfrm>
        </p:grpSpPr>
        <p:sp>
          <p:nvSpPr>
            <p:cNvPr id="41" name="Oval 20"/>
            <p:cNvSpPr>
              <a:spLocks noChangeAspect="1" noChangeArrowheads="1"/>
            </p:cNvSpPr>
            <p:nvPr/>
          </p:nvSpPr>
          <p:spPr bwMode="gray">
            <a:xfrm>
              <a:off x="711266" y="1841807"/>
              <a:ext cx="466413" cy="46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Text Box 21"/>
            <p:cNvSpPr txBox="1">
              <a:spLocks noChangeArrowheads="1"/>
            </p:cNvSpPr>
            <p:nvPr/>
          </p:nvSpPr>
          <p:spPr bwMode="gray">
            <a:xfrm>
              <a:off x="744929" y="1808211"/>
              <a:ext cx="106792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/>
              <a:r>
                <a:rPr kumimoji="0" lang="en-US" altLang="zh-TW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</a:t>
              </a:r>
              <a:r>
                <a:rPr kumimoji="0"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pps</a:t>
              </a:r>
              <a:endParaRPr kumimoji="0" lang="en-US" altLang="zh-TW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3" name="矩形 62"/>
          <p:cNvSpPr/>
          <p:nvPr/>
        </p:nvSpPr>
        <p:spPr>
          <a:xfrm>
            <a:off x="5557569" y="5379133"/>
            <a:ext cx="2440800" cy="771932"/>
          </a:xfrm>
          <a:prstGeom prst="rect">
            <a:avLst/>
          </a:prstGeom>
          <a:gradFill flip="none" rotWithShape="1">
            <a:gsLst>
              <a:gs pos="0">
                <a:srgbClr val="00B0F0">
                  <a:lumMod val="66000"/>
                </a:srgbClr>
              </a:gs>
              <a:gs pos="20000">
                <a:srgbClr val="00B0F0"/>
              </a:gs>
              <a:gs pos="100000">
                <a:srgbClr val="00B0F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協助警方偵破重大刑事案件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圓角化同側角落矩形 63"/>
          <p:cNvSpPr/>
          <p:nvPr/>
        </p:nvSpPr>
        <p:spPr bwMode="auto">
          <a:xfrm>
            <a:off x="5557569" y="5041062"/>
            <a:ext cx="2440800" cy="336388"/>
          </a:xfrm>
          <a:prstGeom prst="round2SameRect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巨量資料分析服務</a:t>
            </a:r>
          </a:p>
        </p:txBody>
      </p:sp>
    </p:spTree>
    <p:extLst>
      <p:ext uri="{BB962C8B-B14F-4D97-AF65-F5344CB8AC3E}">
        <p14:creationId xmlns:p14="http://schemas.microsoft.com/office/powerpoint/2010/main" val="326657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42" grpId="0" animBg="1"/>
      <p:bldP spid="43" grpId="0" animBg="1"/>
      <p:bldP spid="5" grpId="0" build="p"/>
      <p:bldP spid="37" grpId="0"/>
      <p:bldP spid="63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151124" y="2506086"/>
            <a:ext cx="8424863" cy="647700"/>
            <a:chOff x="323528" y="1275606"/>
            <a:chExt cx="8424936" cy="648072"/>
          </a:xfrm>
        </p:grpSpPr>
        <p:sp>
          <p:nvSpPr>
            <p:cNvPr id="9" name="圓角矩形 8"/>
            <p:cNvSpPr/>
            <p:nvPr/>
          </p:nvSpPr>
          <p:spPr>
            <a:xfrm>
              <a:off x="323528" y="1275606"/>
              <a:ext cx="8424936" cy="6480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8000">
                  <a:srgbClr val="006600">
                    <a:lumMod val="80000"/>
                  </a:srgbClr>
                </a:gs>
                <a:gs pos="0">
                  <a:srgbClr val="008000">
                    <a:alpha val="0"/>
                  </a:srgbClr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395536" y="1347614"/>
              <a:ext cx="6552728" cy="50405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>
                    <a:alpha val="0"/>
                  </a:srgbClr>
                </a:gs>
                <a:gs pos="67000">
                  <a:srgbClr val="008000"/>
                </a:gs>
                <a:gs pos="100000">
                  <a:srgbClr val="008000"/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簡報大綱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108075"/>
            <a:ext cx="8640000" cy="5218113"/>
          </a:xfrm>
        </p:spPr>
        <p:txBody>
          <a:bodyPr/>
          <a:lstStyle/>
          <a:p>
            <a:pPr>
              <a:lnSpc>
                <a:spcPct val="140000"/>
              </a:lnSpc>
              <a:buClr>
                <a:srgbClr val="8EBBFC"/>
              </a:buClr>
              <a:buSzPct val="100000"/>
              <a:defRPr/>
            </a:pPr>
            <a:r>
              <a:rPr lang="zh-TW" altLang="en-US" dirty="0">
                <a:solidFill>
                  <a:srgbClr val="8EBBFC"/>
                </a:solidFill>
              </a:rPr>
              <a:t>關於凌羣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「智慧凌羣」一平台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chemeClr val="bg1"/>
              </a:buClr>
              <a:defRPr/>
            </a:pPr>
            <a:r>
              <a:rPr lang="zh-TW" altLang="en-US" dirty="0">
                <a:solidFill>
                  <a:schemeClr val="bg1"/>
                </a:solidFill>
              </a:rPr>
              <a:t>「智慧凌羣」四應用</a:t>
            </a:r>
            <a:endParaRPr lang="en-US" altLang="zh-TW" dirty="0">
              <a:solidFill>
                <a:schemeClr val="bg1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「智慧凌羣」六核心</a:t>
            </a: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代表客戶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案例分享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實習介紹</a:t>
            </a:r>
            <a:endParaRPr lang="en-US" dirty="0">
              <a:solidFill>
                <a:srgbClr val="8EBBFC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4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「智慧凌羣」四大應用</a:t>
            </a:r>
          </a:p>
        </p:txBody>
      </p:sp>
      <p:sp>
        <p:nvSpPr>
          <p:cNvPr id="3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9</a:t>
            </a:fld>
            <a:endParaRPr lang="en-US" altLang="zh-TW" dirty="0"/>
          </a:p>
        </p:txBody>
      </p:sp>
      <p:grpSp>
        <p:nvGrpSpPr>
          <p:cNvPr id="10" name="群組 9"/>
          <p:cNvGrpSpPr/>
          <p:nvPr/>
        </p:nvGrpSpPr>
        <p:grpSpPr>
          <a:xfrm>
            <a:off x="4527193" y="3796389"/>
            <a:ext cx="3965176" cy="2450075"/>
            <a:chOff x="4539068" y="3784514"/>
            <a:chExt cx="3965176" cy="2450075"/>
          </a:xfrm>
        </p:grpSpPr>
        <p:cxnSp>
          <p:nvCxnSpPr>
            <p:cNvPr id="74" name="直接连接符 102"/>
            <p:cNvCxnSpPr/>
            <p:nvPr/>
          </p:nvCxnSpPr>
          <p:spPr>
            <a:xfrm>
              <a:off x="6596460" y="4781493"/>
              <a:ext cx="1887136" cy="0"/>
            </a:xfrm>
            <a:prstGeom prst="line">
              <a:avLst/>
            </a:prstGeom>
            <a:noFill/>
            <a:ln w="25400" cap="flat" cmpd="sng" algn="ctr">
              <a:solidFill>
                <a:srgbClr val="BE1247"/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48" name="泪滴形 1"/>
            <p:cNvSpPr/>
            <p:nvPr/>
          </p:nvSpPr>
          <p:spPr>
            <a:xfrm rot="16200000">
              <a:off x="4545630" y="4024494"/>
              <a:ext cx="2317396" cy="2102794"/>
            </a:xfrm>
            <a:custGeom>
              <a:avLst/>
              <a:gdLst/>
              <a:ahLst/>
              <a:cxnLst/>
              <a:rect l="l" t="t" r="r" b="b"/>
              <a:pathLst>
                <a:path w="3384376" h="3384376">
                  <a:moveTo>
                    <a:pt x="1692188" y="504056"/>
                  </a:moveTo>
                  <a:cubicBezTo>
                    <a:pt x="1036001" y="504056"/>
                    <a:pt x="504056" y="1036001"/>
                    <a:pt x="504056" y="1692188"/>
                  </a:cubicBezTo>
                  <a:cubicBezTo>
                    <a:pt x="504056" y="2348375"/>
                    <a:pt x="1036001" y="2880320"/>
                    <a:pt x="1692188" y="2880320"/>
                  </a:cubicBezTo>
                  <a:cubicBezTo>
                    <a:pt x="2348375" y="2880320"/>
                    <a:pt x="2880320" y="2348375"/>
                    <a:pt x="2880320" y="1692188"/>
                  </a:cubicBezTo>
                  <a:lnTo>
                    <a:pt x="2880320" y="504056"/>
                  </a:lnTo>
                  <a:close/>
                  <a:moveTo>
                    <a:pt x="1692188" y="0"/>
                  </a:moveTo>
                  <a:lnTo>
                    <a:pt x="3384376" y="0"/>
                  </a:lnTo>
                  <a:lnTo>
                    <a:pt x="3384376" y="1692188"/>
                  </a:lnTo>
                  <a:cubicBezTo>
                    <a:pt x="3384376" y="2626758"/>
                    <a:pt x="2626758" y="3384376"/>
                    <a:pt x="1692188" y="3384376"/>
                  </a:cubicBezTo>
                  <a:cubicBezTo>
                    <a:pt x="757618" y="3384376"/>
                    <a:pt x="0" y="2626758"/>
                    <a:pt x="0" y="1692188"/>
                  </a:cubicBezTo>
                  <a:cubicBezTo>
                    <a:pt x="0" y="757618"/>
                    <a:pt x="757618" y="0"/>
                    <a:pt x="169218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E1247"/>
                </a:gs>
                <a:gs pos="27000">
                  <a:srgbClr val="D2144F"/>
                </a:gs>
                <a:gs pos="66000">
                  <a:srgbClr val="F87477"/>
                </a:gs>
                <a:gs pos="100000">
                  <a:srgbClr val="FA9496"/>
                </a:gs>
              </a:gsLst>
              <a:lin ang="0" scaled="1"/>
              <a:tileRect/>
            </a:gra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9" name="泪滴形 1"/>
            <p:cNvSpPr/>
            <p:nvPr/>
          </p:nvSpPr>
          <p:spPr>
            <a:xfrm rot="16200000">
              <a:off x="4431767" y="3891815"/>
              <a:ext cx="2317396" cy="2102794"/>
            </a:xfrm>
            <a:custGeom>
              <a:avLst/>
              <a:gdLst/>
              <a:ahLst/>
              <a:cxnLst/>
              <a:rect l="l" t="t" r="r" b="b"/>
              <a:pathLst>
                <a:path w="3384376" h="3384376">
                  <a:moveTo>
                    <a:pt x="1692188" y="504056"/>
                  </a:moveTo>
                  <a:cubicBezTo>
                    <a:pt x="1036001" y="504056"/>
                    <a:pt x="504056" y="1036001"/>
                    <a:pt x="504056" y="1692188"/>
                  </a:cubicBezTo>
                  <a:cubicBezTo>
                    <a:pt x="504056" y="2348375"/>
                    <a:pt x="1036001" y="2880320"/>
                    <a:pt x="1692188" y="2880320"/>
                  </a:cubicBezTo>
                  <a:cubicBezTo>
                    <a:pt x="2348375" y="2880320"/>
                    <a:pt x="2880320" y="2348375"/>
                    <a:pt x="2880320" y="1692188"/>
                  </a:cubicBezTo>
                  <a:lnTo>
                    <a:pt x="2880320" y="504056"/>
                  </a:lnTo>
                  <a:close/>
                  <a:moveTo>
                    <a:pt x="1692188" y="0"/>
                  </a:moveTo>
                  <a:lnTo>
                    <a:pt x="3384376" y="0"/>
                  </a:lnTo>
                  <a:lnTo>
                    <a:pt x="3384376" y="1692188"/>
                  </a:lnTo>
                  <a:cubicBezTo>
                    <a:pt x="3384376" y="2626758"/>
                    <a:pt x="2626758" y="3384376"/>
                    <a:pt x="1692188" y="3384376"/>
                  </a:cubicBezTo>
                  <a:cubicBezTo>
                    <a:pt x="757618" y="3384376"/>
                    <a:pt x="0" y="2626758"/>
                    <a:pt x="0" y="1692188"/>
                  </a:cubicBezTo>
                  <a:cubicBezTo>
                    <a:pt x="0" y="757618"/>
                    <a:pt x="757618" y="0"/>
                    <a:pt x="169218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E1247"/>
                </a:gs>
                <a:gs pos="27000">
                  <a:srgbClr val="D2144F"/>
                </a:gs>
                <a:gs pos="66000">
                  <a:srgbClr val="F87477"/>
                </a:gs>
                <a:gs pos="100000">
                  <a:srgbClr val="FA9496"/>
                </a:gs>
              </a:gsLst>
              <a:lin ang="10800000" scaled="1"/>
              <a:tileRect/>
            </a:gra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0" name="泪滴形 1"/>
            <p:cNvSpPr/>
            <p:nvPr/>
          </p:nvSpPr>
          <p:spPr>
            <a:xfrm rot="16200000">
              <a:off x="4029101" y="4294481"/>
              <a:ext cx="2106774" cy="1086839"/>
            </a:xfrm>
            <a:custGeom>
              <a:avLst/>
              <a:gdLst/>
              <a:ahLst/>
              <a:cxnLst/>
              <a:rect l="l" t="t" r="r" b="b"/>
              <a:pathLst>
                <a:path w="1771999" h="1007429">
                  <a:moveTo>
                    <a:pt x="797423" y="0"/>
                  </a:moveTo>
                  <a:lnTo>
                    <a:pt x="1771999" y="0"/>
                  </a:lnTo>
                  <a:lnTo>
                    <a:pt x="1771999" y="974576"/>
                  </a:lnTo>
                  <a:lnTo>
                    <a:pt x="1770340" y="1007429"/>
                  </a:lnTo>
                  <a:cubicBezTo>
                    <a:pt x="1680293" y="944072"/>
                    <a:pt x="1584156" y="885326"/>
                    <a:pt x="1481700" y="833308"/>
                  </a:cubicBezTo>
                  <a:lnTo>
                    <a:pt x="1481700" y="290299"/>
                  </a:lnTo>
                  <a:lnTo>
                    <a:pt x="797423" y="290299"/>
                  </a:lnTo>
                  <a:cubicBezTo>
                    <a:pt x="626144" y="290299"/>
                    <a:pt x="469563" y="353229"/>
                    <a:pt x="351465" y="459450"/>
                  </a:cubicBezTo>
                  <a:cubicBezTo>
                    <a:pt x="236922" y="439028"/>
                    <a:pt x="119532" y="425171"/>
                    <a:pt x="0" y="416700"/>
                  </a:cubicBezTo>
                  <a:cubicBezTo>
                    <a:pt x="175048" y="164401"/>
                    <a:pt x="467037" y="0"/>
                    <a:pt x="797423" y="0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ysClr val="window" lastClr="FFFFFF">
                    <a:alpha val="50000"/>
                  </a:sysClr>
                </a:gs>
                <a:gs pos="69000">
                  <a:sysClr val="window" lastClr="FFFFFF">
                    <a:alpha val="0"/>
                  </a:sysClr>
                </a:gs>
              </a:gsLst>
              <a:lin ang="16200000" scaled="1"/>
              <a:tileRect/>
            </a:gradFill>
            <a:ln w="3175" cap="flat" cmpd="sng" algn="ctr">
              <a:gradFill flip="none" rotWithShape="1">
                <a:gsLst>
                  <a:gs pos="0">
                    <a:sysClr val="window" lastClr="FFFFFF"/>
                  </a:gs>
                  <a:gs pos="76000">
                    <a:sysClr val="window" lastClr="FFFFFF">
                      <a:alpha val="0"/>
                    </a:sysClr>
                  </a:gs>
                </a:gsLst>
                <a:lin ang="16200000" scaled="1"/>
                <a:tileRect/>
              </a:gra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1" name="TextBox 11"/>
            <p:cNvSpPr txBox="1">
              <a:spLocks noChangeArrowheads="1"/>
            </p:cNvSpPr>
            <p:nvPr/>
          </p:nvSpPr>
          <p:spPr bwMode="auto">
            <a:xfrm flipH="1">
              <a:off x="6086051" y="4268006"/>
              <a:ext cx="2418193" cy="52321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智慧交通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6159" name="Picture 15" descr="http://www.lioho.tw/tw/uploads/pages/1000/19/1389146069_c0a801feafd57773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06768" y="4329182"/>
              <a:ext cx="1490120" cy="1431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群組 7"/>
          <p:cNvGrpSpPr/>
          <p:nvPr/>
        </p:nvGrpSpPr>
        <p:grpSpPr>
          <a:xfrm>
            <a:off x="567217" y="1518657"/>
            <a:ext cx="3962369" cy="2298936"/>
            <a:chOff x="567217" y="1518657"/>
            <a:chExt cx="3962369" cy="2298936"/>
          </a:xfrm>
        </p:grpSpPr>
        <p:sp>
          <p:nvSpPr>
            <p:cNvPr id="34" name="泪滴形 1"/>
            <p:cNvSpPr/>
            <p:nvPr/>
          </p:nvSpPr>
          <p:spPr>
            <a:xfrm rot="5400000">
              <a:off x="2290378" y="1566457"/>
              <a:ext cx="2174441" cy="2078841"/>
            </a:xfrm>
            <a:custGeom>
              <a:avLst/>
              <a:gdLst/>
              <a:ahLst/>
              <a:cxnLst/>
              <a:rect l="l" t="t" r="r" b="b"/>
              <a:pathLst>
                <a:path w="3384376" h="3384376">
                  <a:moveTo>
                    <a:pt x="1692188" y="504056"/>
                  </a:moveTo>
                  <a:cubicBezTo>
                    <a:pt x="1036001" y="504056"/>
                    <a:pt x="504056" y="1036001"/>
                    <a:pt x="504056" y="1692188"/>
                  </a:cubicBezTo>
                  <a:cubicBezTo>
                    <a:pt x="504056" y="2348375"/>
                    <a:pt x="1036001" y="2880320"/>
                    <a:pt x="1692188" y="2880320"/>
                  </a:cubicBezTo>
                  <a:cubicBezTo>
                    <a:pt x="2348375" y="2880320"/>
                    <a:pt x="2880320" y="2348375"/>
                    <a:pt x="2880320" y="1692188"/>
                  </a:cubicBezTo>
                  <a:lnTo>
                    <a:pt x="2880320" y="504056"/>
                  </a:lnTo>
                  <a:close/>
                  <a:moveTo>
                    <a:pt x="1692188" y="0"/>
                  </a:moveTo>
                  <a:lnTo>
                    <a:pt x="3384376" y="0"/>
                  </a:lnTo>
                  <a:lnTo>
                    <a:pt x="3384376" y="1692188"/>
                  </a:lnTo>
                  <a:cubicBezTo>
                    <a:pt x="3384376" y="2626758"/>
                    <a:pt x="2626758" y="3384376"/>
                    <a:pt x="1692188" y="3384376"/>
                  </a:cubicBezTo>
                  <a:cubicBezTo>
                    <a:pt x="757618" y="3384376"/>
                    <a:pt x="0" y="2626758"/>
                    <a:pt x="0" y="1692188"/>
                  </a:cubicBezTo>
                  <a:cubicBezTo>
                    <a:pt x="0" y="757618"/>
                    <a:pt x="757618" y="0"/>
                    <a:pt x="1692188" y="0"/>
                  </a:cubicBezTo>
                  <a:close/>
                </a:path>
              </a:pathLst>
            </a:custGeom>
            <a:gradFill flip="none" rotWithShape="1">
              <a:gsLst>
                <a:gs pos="18000">
                  <a:srgbClr val="119707"/>
                </a:gs>
                <a:gs pos="67000">
                  <a:srgbClr val="8AD53F"/>
                </a:gs>
                <a:gs pos="100000">
                  <a:srgbClr val="BCEB6F"/>
                </a:gs>
              </a:gsLst>
              <a:lin ang="0" scaled="1"/>
              <a:tileRect/>
            </a:gra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6" name="泪滴形 1"/>
            <p:cNvSpPr/>
            <p:nvPr/>
          </p:nvSpPr>
          <p:spPr>
            <a:xfrm rot="5400000">
              <a:off x="3003950" y="2291957"/>
              <a:ext cx="1976812" cy="1074460"/>
            </a:xfrm>
            <a:custGeom>
              <a:avLst/>
              <a:gdLst/>
              <a:ahLst/>
              <a:cxnLst/>
              <a:rect l="l" t="t" r="r" b="b"/>
              <a:pathLst>
                <a:path w="1771999" h="1007429">
                  <a:moveTo>
                    <a:pt x="797423" y="0"/>
                  </a:moveTo>
                  <a:lnTo>
                    <a:pt x="1771999" y="0"/>
                  </a:lnTo>
                  <a:lnTo>
                    <a:pt x="1771999" y="974576"/>
                  </a:lnTo>
                  <a:lnTo>
                    <a:pt x="1770340" y="1007429"/>
                  </a:lnTo>
                  <a:cubicBezTo>
                    <a:pt x="1680293" y="944072"/>
                    <a:pt x="1584156" y="885326"/>
                    <a:pt x="1481700" y="833308"/>
                  </a:cubicBezTo>
                  <a:lnTo>
                    <a:pt x="1481700" y="290299"/>
                  </a:lnTo>
                  <a:lnTo>
                    <a:pt x="797423" y="290299"/>
                  </a:lnTo>
                  <a:cubicBezTo>
                    <a:pt x="626144" y="290299"/>
                    <a:pt x="469563" y="353229"/>
                    <a:pt x="351465" y="459450"/>
                  </a:cubicBezTo>
                  <a:cubicBezTo>
                    <a:pt x="236922" y="439028"/>
                    <a:pt x="119532" y="425171"/>
                    <a:pt x="0" y="416700"/>
                  </a:cubicBezTo>
                  <a:cubicBezTo>
                    <a:pt x="175048" y="164401"/>
                    <a:pt x="467037" y="0"/>
                    <a:pt x="797423" y="0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ysClr val="window" lastClr="FFFFFF">
                    <a:alpha val="50000"/>
                  </a:sysClr>
                </a:gs>
                <a:gs pos="69000">
                  <a:sysClr val="window" lastClr="FFFFFF">
                    <a:alpha val="0"/>
                  </a:sysClr>
                </a:gs>
              </a:gsLst>
              <a:lin ang="16200000" scaled="1"/>
              <a:tileRect/>
            </a:gradFill>
            <a:ln w="3175" cap="flat" cmpd="sng" algn="ctr">
              <a:gradFill flip="none" rotWithShape="1">
                <a:gsLst>
                  <a:gs pos="0">
                    <a:sysClr val="window" lastClr="FFFFFF"/>
                  </a:gs>
                  <a:gs pos="76000">
                    <a:sysClr val="window" lastClr="FFFFFF">
                      <a:alpha val="0"/>
                    </a:sysClr>
                  </a:gs>
                </a:gsLst>
                <a:lin ang="16200000" scaled="1"/>
                <a:tileRect/>
              </a:gra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3" name="群組 2"/>
            <p:cNvGrpSpPr/>
            <p:nvPr/>
          </p:nvGrpSpPr>
          <p:grpSpPr>
            <a:xfrm>
              <a:off x="567217" y="1643152"/>
              <a:ext cx="3962369" cy="2174441"/>
              <a:chOff x="567217" y="1643152"/>
              <a:chExt cx="3962369" cy="2174441"/>
            </a:xfrm>
          </p:grpSpPr>
          <p:sp>
            <p:nvSpPr>
              <p:cNvPr id="59" name="TextBox 11"/>
              <p:cNvSpPr txBox="1">
                <a:spLocks noChangeArrowheads="1"/>
              </p:cNvSpPr>
              <p:nvPr/>
            </p:nvSpPr>
            <p:spPr bwMode="auto">
              <a:xfrm flipH="1">
                <a:off x="567217" y="1690530"/>
                <a:ext cx="2403485" cy="523219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1" kern="0" dirty="0">
                    <a:solidFill>
                      <a:srgbClr val="92D05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公共安全</a:t>
                </a:r>
              </a:p>
            </p:txBody>
          </p:sp>
          <p:cxnSp>
            <p:nvCxnSpPr>
              <p:cNvPr id="62" name="直接连接符 90"/>
              <p:cNvCxnSpPr/>
              <p:nvPr/>
            </p:nvCxnSpPr>
            <p:spPr>
              <a:xfrm>
                <a:off x="567217" y="2208900"/>
                <a:ext cx="1948459" cy="15356"/>
              </a:xfrm>
              <a:prstGeom prst="line">
                <a:avLst/>
              </a:prstGeom>
              <a:noFill/>
              <a:ln w="25400" cap="flat" cmpd="sng" algn="ctr">
                <a:solidFill>
                  <a:srgbClr val="119707"/>
                </a:solidFill>
                <a:prstDash val="sysDot"/>
                <a:headEnd type="oval"/>
                <a:tailEnd type="oval"/>
              </a:ln>
              <a:effectLst/>
            </p:spPr>
          </p:cxnSp>
          <p:sp>
            <p:nvSpPr>
              <p:cNvPr id="41" name="泪滴形 1"/>
              <p:cNvSpPr/>
              <p:nvPr/>
            </p:nvSpPr>
            <p:spPr>
              <a:xfrm rot="5400000">
                <a:off x="2402945" y="1690952"/>
                <a:ext cx="2174441" cy="2078841"/>
              </a:xfrm>
              <a:custGeom>
                <a:avLst/>
                <a:gdLst/>
                <a:ahLst/>
                <a:cxnLst/>
                <a:rect l="l" t="t" r="r" b="b"/>
                <a:pathLst>
                  <a:path w="3384376" h="3384376">
                    <a:moveTo>
                      <a:pt x="1692188" y="504056"/>
                    </a:moveTo>
                    <a:cubicBezTo>
                      <a:pt x="1036001" y="504056"/>
                      <a:pt x="504056" y="1036001"/>
                      <a:pt x="504056" y="1692188"/>
                    </a:cubicBezTo>
                    <a:cubicBezTo>
                      <a:pt x="504056" y="2348375"/>
                      <a:pt x="1036001" y="2880320"/>
                      <a:pt x="1692188" y="2880320"/>
                    </a:cubicBezTo>
                    <a:cubicBezTo>
                      <a:pt x="2348375" y="2880320"/>
                      <a:pt x="2880320" y="2348375"/>
                      <a:pt x="2880320" y="1692188"/>
                    </a:cubicBezTo>
                    <a:lnTo>
                      <a:pt x="2880320" y="504056"/>
                    </a:lnTo>
                    <a:close/>
                    <a:moveTo>
                      <a:pt x="1692188" y="0"/>
                    </a:moveTo>
                    <a:lnTo>
                      <a:pt x="3384376" y="0"/>
                    </a:lnTo>
                    <a:lnTo>
                      <a:pt x="3384376" y="1692188"/>
                    </a:lnTo>
                    <a:cubicBezTo>
                      <a:pt x="3384376" y="2626758"/>
                      <a:pt x="2626758" y="3384376"/>
                      <a:pt x="1692188" y="3384376"/>
                    </a:cubicBezTo>
                    <a:cubicBezTo>
                      <a:pt x="757618" y="3384376"/>
                      <a:pt x="0" y="2626758"/>
                      <a:pt x="0" y="1692188"/>
                    </a:cubicBezTo>
                    <a:cubicBezTo>
                      <a:pt x="0" y="757618"/>
                      <a:pt x="757618" y="0"/>
                      <a:pt x="1692188" y="0"/>
                    </a:cubicBezTo>
                    <a:close/>
                  </a:path>
                </a:pathLst>
              </a:custGeom>
              <a:gradFill flip="none" rotWithShape="1">
                <a:gsLst>
                  <a:gs pos="18000">
                    <a:srgbClr val="119707"/>
                  </a:gs>
                  <a:gs pos="67000">
                    <a:srgbClr val="8AD53F"/>
                  </a:gs>
                  <a:gs pos="100000">
                    <a:srgbClr val="BCEB6F"/>
                  </a:gs>
                </a:gsLst>
                <a:lin ang="10800000" scaled="1"/>
                <a:tileRect/>
              </a:gradFill>
              <a:ln w="31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6155" name="Picture 11" descr="http://www.pref.hiroshima.lg.jp/uploaded/image/25045.gif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7719" y="2129050"/>
                <a:ext cx="1636665" cy="13527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" name="群組 11"/>
          <p:cNvGrpSpPr/>
          <p:nvPr/>
        </p:nvGrpSpPr>
        <p:grpSpPr>
          <a:xfrm>
            <a:off x="4529466" y="1505793"/>
            <a:ext cx="3939402" cy="2292185"/>
            <a:chOff x="4541341" y="1493918"/>
            <a:chExt cx="3939402" cy="2292185"/>
          </a:xfrm>
        </p:grpSpPr>
        <p:sp>
          <p:nvSpPr>
            <p:cNvPr id="67" name="TextBox 11"/>
            <p:cNvSpPr txBox="1">
              <a:spLocks noChangeArrowheads="1"/>
            </p:cNvSpPr>
            <p:nvPr/>
          </p:nvSpPr>
          <p:spPr bwMode="auto">
            <a:xfrm flipH="1">
              <a:off x="6062547" y="1653786"/>
              <a:ext cx="2418196" cy="52322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智慧醫療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0" name="直接连接符 98"/>
            <p:cNvCxnSpPr/>
            <p:nvPr/>
          </p:nvCxnSpPr>
          <p:spPr>
            <a:xfrm flipV="1">
              <a:off x="6630338" y="2177006"/>
              <a:ext cx="1827783" cy="15355"/>
            </a:xfrm>
            <a:prstGeom prst="line">
              <a:avLst/>
            </a:prstGeom>
            <a:noFill/>
            <a:ln w="25400" cap="flat" cmpd="sng" algn="ctr">
              <a:solidFill>
                <a:srgbClr val="006A96"/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52" name="泪滴形 1"/>
            <p:cNvSpPr/>
            <p:nvPr/>
          </p:nvSpPr>
          <p:spPr>
            <a:xfrm rot="10800000">
              <a:off x="4660187" y="1493918"/>
              <a:ext cx="2075786" cy="2174441"/>
            </a:xfrm>
            <a:custGeom>
              <a:avLst/>
              <a:gdLst/>
              <a:ahLst/>
              <a:cxnLst/>
              <a:rect l="l" t="t" r="r" b="b"/>
              <a:pathLst>
                <a:path w="3384376" h="3384376">
                  <a:moveTo>
                    <a:pt x="1692188" y="504056"/>
                  </a:moveTo>
                  <a:cubicBezTo>
                    <a:pt x="1036001" y="504056"/>
                    <a:pt x="504056" y="1036001"/>
                    <a:pt x="504056" y="1692188"/>
                  </a:cubicBezTo>
                  <a:cubicBezTo>
                    <a:pt x="504056" y="2348375"/>
                    <a:pt x="1036001" y="2880320"/>
                    <a:pt x="1692188" y="2880320"/>
                  </a:cubicBezTo>
                  <a:cubicBezTo>
                    <a:pt x="2348375" y="2880320"/>
                    <a:pt x="2880320" y="2348375"/>
                    <a:pt x="2880320" y="1692188"/>
                  </a:cubicBezTo>
                  <a:lnTo>
                    <a:pt x="2880320" y="504056"/>
                  </a:lnTo>
                  <a:close/>
                  <a:moveTo>
                    <a:pt x="1692188" y="0"/>
                  </a:moveTo>
                  <a:lnTo>
                    <a:pt x="3384376" y="0"/>
                  </a:lnTo>
                  <a:lnTo>
                    <a:pt x="3384376" y="1692188"/>
                  </a:lnTo>
                  <a:cubicBezTo>
                    <a:pt x="3384376" y="2626758"/>
                    <a:pt x="2626758" y="3384376"/>
                    <a:pt x="1692188" y="3384376"/>
                  </a:cubicBezTo>
                  <a:cubicBezTo>
                    <a:pt x="757618" y="3384376"/>
                    <a:pt x="0" y="2626758"/>
                    <a:pt x="0" y="1692188"/>
                  </a:cubicBezTo>
                  <a:cubicBezTo>
                    <a:pt x="0" y="757618"/>
                    <a:pt x="757618" y="0"/>
                    <a:pt x="1692188" y="0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00B0F0">
                    <a:shade val="30000"/>
                    <a:satMod val="115000"/>
                  </a:srgbClr>
                </a:gs>
                <a:gs pos="56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3" name="泪滴形 1"/>
            <p:cNvSpPr/>
            <p:nvPr/>
          </p:nvSpPr>
          <p:spPr>
            <a:xfrm rot="10800000">
              <a:off x="4541341" y="1611662"/>
              <a:ext cx="2075786" cy="2174441"/>
            </a:xfrm>
            <a:custGeom>
              <a:avLst/>
              <a:gdLst/>
              <a:ahLst/>
              <a:cxnLst/>
              <a:rect l="l" t="t" r="r" b="b"/>
              <a:pathLst>
                <a:path w="3384376" h="3384376">
                  <a:moveTo>
                    <a:pt x="1692188" y="504056"/>
                  </a:moveTo>
                  <a:cubicBezTo>
                    <a:pt x="1036001" y="504056"/>
                    <a:pt x="504056" y="1036001"/>
                    <a:pt x="504056" y="1692188"/>
                  </a:cubicBezTo>
                  <a:cubicBezTo>
                    <a:pt x="504056" y="2348375"/>
                    <a:pt x="1036001" y="2880320"/>
                    <a:pt x="1692188" y="2880320"/>
                  </a:cubicBezTo>
                  <a:cubicBezTo>
                    <a:pt x="2348375" y="2880320"/>
                    <a:pt x="2880320" y="2348375"/>
                    <a:pt x="2880320" y="1692188"/>
                  </a:cubicBezTo>
                  <a:lnTo>
                    <a:pt x="2880320" y="504056"/>
                  </a:lnTo>
                  <a:close/>
                  <a:moveTo>
                    <a:pt x="1692188" y="0"/>
                  </a:moveTo>
                  <a:lnTo>
                    <a:pt x="3384376" y="0"/>
                  </a:lnTo>
                  <a:lnTo>
                    <a:pt x="3384376" y="1692188"/>
                  </a:lnTo>
                  <a:cubicBezTo>
                    <a:pt x="3384376" y="2626758"/>
                    <a:pt x="2626758" y="3384376"/>
                    <a:pt x="1692188" y="3384376"/>
                  </a:cubicBezTo>
                  <a:cubicBezTo>
                    <a:pt x="757618" y="3384376"/>
                    <a:pt x="0" y="2626758"/>
                    <a:pt x="0" y="1692188"/>
                  </a:cubicBezTo>
                  <a:cubicBezTo>
                    <a:pt x="0" y="757618"/>
                    <a:pt x="757618" y="0"/>
                    <a:pt x="1692188" y="0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00B0F0">
                    <a:shade val="30000"/>
                    <a:satMod val="115000"/>
                  </a:srgbClr>
                </a:gs>
                <a:gs pos="56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泪滴形 1"/>
            <p:cNvSpPr/>
            <p:nvPr/>
          </p:nvSpPr>
          <p:spPr>
            <a:xfrm rot="10800000">
              <a:off x="4541341" y="2662231"/>
              <a:ext cx="1887123" cy="1123871"/>
            </a:xfrm>
            <a:custGeom>
              <a:avLst/>
              <a:gdLst/>
              <a:ahLst/>
              <a:cxnLst/>
              <a:rect l="l" t="t" r="r" b="b"/>
              <a:pathLst>
                <a:path w="1771999" h="1007429">
                  <a:moveTo>
                    <a:pt x="797423" y="0"/>
                  </a:moveTo>
                  <a:lnTo>
                    <a:pt x="1771999" y="0"/>
                  </a:lnTo>
                  <a:lnTo>
                    <a:pt x="1771999" y="974576"/>
                  </a:lnTo>
                  <a:lnTo>
                    <a:pt x="1770340" y="1007429"/>
                  </a:lnTo>
                  <a:cubicBezTo>
                    <a:pt x="1680293" y="944072"/>
                    <a:pt x="1584156" y="885326"/>
                    <a:pt x="1481700" y="833308"/>
                  </a:cubicBezTo>
                  <a:lnTo>
                    <a:pt x="1481700" y="290299"/>
                  </a:lnTo>
                  <a:lnTo>
                    <a:pt x="797423" y="290299"/>
                  </a:lnTo>
                  <a:cubicBezTo>
                    <a:pt x="626144" y="290299"/>
                    <a:pt x="469563" y="353229"/>
                    <a:pt x="351465" y="459450"/>
                  </a:cubicBezTo>
                  <a:cubicBezTo>
                    <a:pt x="236922" y="439028"/>
                    <a:pt x="119532" y="425171"/>
                    <a:pt x="0" y="416700"/>
                  </a:cubicBezTo>
                  <a:cubicBezTo>
                    <a:pt x="175048" y="164401"/>
                    <a:pt x="467037" y="0"/>
                    <a:pt x="797423" y="0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ysClr val="window" lastClr="FFFFFF">
                    <a:alpha val="50000"/>
                  </a:sysClr>
                </a:gs>
                <a:gs pos="69000">
                  <a:sysClr val="window" lastClr="FFFFFF">
                    <a:alpha val="0"/>
                  </a:sysClr>
                </a:gs>
              </a:gsLst>
              <a:lin ang="16200000" scaled="1"/>
              <a:tileRect/>
            </a:gradFill>
            <a:ln w="3175" cap="flat" cmpd="sng" algn="ctr">
              <a:gradFill flip="none" rotWithShape="1">
                <a:gsLst>
                  <a:gs pos="0">
                    <a:sysClr val="window" lastClr="FFFFFF"/>
                  </a:gs>
                  <a:gs pos="76000">
                    <a:sysClr val="window" lastClr="FFFFFF">
                      <a:alpha val="0"/>
                    </a:sysClr>
                  </a:gs>
                </a:gsLst>
                <a:lin ang="16200000" scaled="1"/>
                <a:tileRect/>
              </a:gra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8313" y="2150982"/>
              <a:ext cx="1543901" cy="1274616"/>
            </a:xfrm>
            <a:prstGeom prst="rect">
              <a:avLst/>
            </a:prstGeom>
          </p:spPr>
        </p:pic>
      </p:grpSp>
      <p:grpSp>
        <p:nvGrpSpPr>
          <p:cNvPr id="11" name="群組 10"/>
          <p:cNvGrpSpPr/>
          <p:nvPr/>
        </p:nvGrpSpPr>
        <p:grpSpPr>
          <a:xfrm>
            <a:off x="577850" y="3784513"/>
            <a:ext cx="3947412" cy="2442880"/>
            <a:chOff x="577850" y="3784513"/>
            <a:chExt cx="3947412" cy="2442880"/>
          </a:xfrm>
        </p:grpSpPr>
        <p:grpSp>
          <p:nvGrpSpPr>
            <p:cNvPr id="9" name="群組 8"/>
            <p:cNvGrpSpPr/>
            <p:nvPr/>
          </p:nvGrpSpPr>
          <p:grpSpPr>
            <a:xfrm>
              <a:off x="577850" y="3784513"/>
              <a:ext cx="3947412" cy="2442880"/>
              <a:chOff x="577850" y="3784513"/>
              <a:chExt cx="3947412" cy="2442880"/>
            </a:xfrm>
          </p:grpSpPr>
          <p:sp>
            <p:nvSpPr>
              <p:cNvPr id="25" name="泪滴形 1"/>
              <p:cNvSpPr/>
              <p:nvPr/>
            </p:nvSpPr>
            <p:spPr>
              <a:xfrm>
                <a:off x="2298808" y="3909997"/>
                <a:ext cx="2105884" cy="2317396"/>
              </a:xfrm>
              <a:custGeom>
                <a:avLst/>
                <a:gdLst/>
                <a:ahLst/>
                <a:cxnLst/>
                <a:rect l="l" t="t" r="r" b="b"/>
                <a:pathLst>
                  <a:path w="3384376" h="3384376">
                    <a:moveTo>
                      <a:pt x="1692188" y="504056"/>
                    </a:moveTo>
                    <a:cubicBezTo>
                      <a:pt x="1036001" y="504056"/>
                      <a:pt x="504056" y="1036001"/>
                      <a:pt x="504056" y="1692188"/>
                    </a:cubicBezTo>
                    <a:cubicBezTo>
                      <a:pt x="504056" y="2348375"/>
                      <a:pt x="1036001" y="2880320"/>
                      <a:pt x="1692188" y="2880320"/>
                    </a:cubicBezTo>
                    <a:cubicBezTo>
                      <a:pt x="2348375" y="2880320"/>
                      <a:pt x="2880320" y="2348375"/>
                      <a:pt x="2880320" y="1692188"/>
                    </a:cubicBezTo>
                    <a:lnTo>
                      <a:pt x="2880320" y="504056"/>
                    </a:lnTo>
                    <a:close/>
                    <a:moveTo>
                      <a:pt x="1692188" y="0"/>
                    </a:moveTo>
                    <a:lnTo>
                      <a:pt x="3384376" y="0"/>
                    </a:lnTo>
                    <a:lnTo>
                      <a:pt x="3384376" y="1692188"/>
                    </a:lnTo>
                    <a:cubicBezTo>
                      <a:pt x="3384376" y="2626758"/>
                      <a:pt x="2626758" y="3384376"/>
                      <a:pt x="1692188" y="3384376"/>
                    </a:cubicBezTo>
                    <a:cubicBezTo>
                      <a:pt x="757618" y="3384376"/>
                      <a:pt x="0" y="2626758"/>
                      <a:pt x="0" y="1692188"/>
                    </a:cubicBezTo>
                    <a:cubicBezTo>
                      <a:pt x="0" y="757618"/>
                      <a:pt x="757618" y="0"/>
                      <a:pt x="1692188" y="0"/>
                    </a:cubicBezTo>
                    <a:close/>
                  </a:path>
                </a:pathLst>
              </a:custGeom>
              <a:gradFill flip="none" rotWithShape="1">
                <a:gsLst>
                  <a:gs pos="27000">
                    <a:srgbClr val="FF7711"/>
                  </a:gs>
                  <a:gs pos="59000">
                    <a:srgbClr val="FFAA01"/>
                  </a:gs>
                  <a:gs pos="100000">
                    <a:srgbClr val="FECE02"/>
                  </a:gs>
                  <a:gs pos="0">
                    <a:srgbClr val="C73E01"/>
                  </a:gs>
                  <a:gs pos="80000">
                    <a:srgbClr val="FFC000"/>
                  </a:gs>
                </a:gsLst>
                <a:lin ang="0" scaled="1"/>
                <a:tileRect/>
              </a:gradFill>
              <a:ln w="635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7" name="泪滴形 1"/>
              <p:cNvSpPr/>
              <p:nvPr/>
            </p:nvSpPr>
            <p:spPr>
              <a:xfrm>
                <a:off x="2610775" y="3784513"/>
                <a:ext cx="1914487" cy="1197758"/>
              </a:xfrm>
              <a:custGeom>
                <a:avLst/>
                <a:gdLst/>
                <a:ahLst/>
                <a:cxnLst/>
                <a:rect l="l" t="t" r="r" b="b"/>
                <a:pathLst>
                  <a:path w="1771999" h="1007429">
                    <a:moveTo>
                      <a:pt x="797423" y="0"/>
                    </a:moveTo>
                    <a:lnTo>
                      <a:pt x="1771999" y="0"/>
                    </a:lnTo>
                    <a:lnTo>
                      <a:pt x="1771999" y="974576"/>
                    </a:lnTo>
                    <a:lnTo>
                      <a:pt x="1770340" y="1007429"/>
                    </a:lnTo>
                    <a:cubicBezTo>
                      <a:pt x="1680293" y="944072"/>
                      <a:pt x="1584156" y="885326"/>
                      <a:pt x="1481700" y="833308"/>
                    </a:cubicBezTo>
                    <a:lnTo>
                      <a:pt x="1481700" y="290299"/>
                    </a:lnTo>
                    <a:lnTo>
                      <a:pt x="797423" y="290299"/>
                    </a:lnTo>
                    <a:cubicBezTo>
                      <a:pt x="626144" y="290299"/>
                      <a:pt x="469563" y="353229"/>
                      <a:pt x="351465" y="459450"/>
                    </a:cubicBezTo>
                    <a:cubicBezTo>
                      <a:pt x="236922" y="439028"/>
                      <a:pt x="119532" y="425171"/>
                      <a:pt x="0" y="416700"/>
                    </a:cubicBezTo>
                    <a:cubicBezTo>
                      <a:pt x="175048" y="164401"/>
                      <a:pt x="467037" y="0"/>
                      <a:pt x="797423" y="0"/>
                    </a:cubicBezTo>
                    <a:close/>
                  </a:path>
                </a:pathLst>
              </a:custGeom>
              <a:gradFill flip="none" rotWithShape="1">
                <a:gsLst>
                  <a:gs pos="23000">
                    <a:sysClr val="window" lastClr="FFFFFF">
                      <a:alpha val="50000"/>
                    </a:sysClr>
                  </a:gs>
                  <a:gs pos="69000">
                    <a:sysClr val="window" lastClr="FFFFFF">
                      <a:alpha val="0"/>
                    </a:sysClr>
                  </a:gs>
                </a:gsLst>
                <a:lin ang="16200000" scaled="1"/>
                <a:tileRect/>
              </a:gradFill>
              <a:ln w="3175" cap="flat" cmpd="sng" algn="ctr">
                <a:gradFill flip="none" rotWithShape="1">
                  <a:gsLst>
                    <a:gs pos="0">
                      <a:sysClr val="window" lastClr="FFFFFF"/>
                    </a:gs>
                    <a:gs pos="76000">
                      <a:sysClr val="window" lastClr="FFFFFF">
                        <a:alpha val="0"/>
                      </a:sysClr>
                    </a:gs>
                  </a:gsLst>
                  <a:lin ang="16200000" scaled="1"/>
                  <a:tileRect/>
                </a:gra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4" name="群組 3"/>
              <p:cNvGrpSpPr/>
              <p:nvPr/>
            </p:nvGrpSpPr>
            <p:grpSpPr>
              <a:xfrm>
                <a:off x="577850" y="3784513"/>
                <a:ext cx="3947412" cy="2317396"/>
                <a:chOff x="577850" y="3784513"/>
                <a:chExt cx="3947412" cy="2317396"/>
              </a:xfrm>
            </p:grpSpPr>
            <p:cxnSp>
              <p:nvCxnSpPr>
                <p:cNvPr id="66" name="直接连接符 94"/>
                <p:cNvCxnSpPr/>
                <p:nvPr/>
              </p:nvCxnSpPr>
              <p:spPr>
                <a:xfrm>
                  <a:off x="577850" y="4781492"/>
                  <a:ext cx="1971135" cy="30875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C73E01"/>
                  </a:solidFill>
                  <a:prstDash val="sysDot"/>
                  <a:headEnd type="oval"/>
                  <a:tailEnd type="oval"/>
                </a:ln>
                <a:effectLst/>
              </p:spPr>
            </p:cxnSp>
            <p:sp>
              <p:nvSpPr>
                <p:cNvPr id="26" name="泪滴形 1"/>
                <p:cNvSpPr/>
                <p:nvPr/>
              </p:nvSpPr>
              <p:spPr>
                <a:xfrm>
                  <a:off x="2419378" y="3784513"/>
                  <a:ext cx="2105884" cy="2317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4376" h="3384376">
                      <a:moveTo>
                        <a:pt x="1692188" y="504056"/>
                      </a:moveTo>
                      <a:cubicBezTo>
                        <a:pt x="1036001" y="504056"/>
                        <a:pt x="504056" y="1036001"/>
                        <a:pt x="504056" y="1692188"/>
                      </a:cubicBezTo>
                      <a:cubicBezTo>
                        <a:pt x="504056" y="2348375"/>
                        <a:pt x="1036001" y="2880320"/>
                        <a:pt x="1692188" y="2880320"/>
                      </a:cubicBezTo>
                      <a:cubicBezTo>
                        <a:pt x="2348375" y="2880320"/>
                        <a:pt x="2880320" y="2348375"/>
                        <a:pt x="2880320" y="1692188"/>
                      </a:cubicBezTo>
                      <a:lnTo>
                        <a:pt x="2880320" y="504056"/>
                      </a:lnTo>
                      <a:close/>
                      <a:moveTo>
                        <a:pt x="1692188" y="0"/>
                      </a:moveTo>
                      <a:lnTo>
                        <a:pt x="3384376" y="0"/>
                      </a:lnTo>
                      <a:lnTo>
                        <a:pt x="3384376" y="1692188"/>
                      </a:lnTo>
                      <a:cubicBezTo>
                        <a:pt x="3384376" y="2626758"/>
                        <a:pt x="2626758" y="3384376"/>
                        <a:pt x="1692188" y="3384376"/>
                      </a:cubicBezTo>
                      <a:cubicBezTo>
                        <a:pt x="757618" y="3384376"/>
                        <a:pt x="0" y="2626758"/>
                        <a:pt x="0" y="1692188"/>
                      </a:cubicBezTo>
                      <a:cubicBezTo>
                        <a:pt x="0" y="757618"/>
                        <a:pt x="757618" y="0"/>
                        <a:pt x="169218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7000">
                      <a:srgbClr val="FF7711"/>
                    </a:gs>
                    <a:gs pos="59000">
                      <a:srgbClr val="FFAA01"/>
                    </a:gs>
                    <a:gs pos="100000">
                      <a:srgbClr val="FECE02"/>
                    </a:gs>
                    <a:gs pos="0">
                      <a:srgbClr val="C73E01"/>
                    </a:gs>
                    <a:gs pos="80000">
                      <a:srgbClr val="FFC000"/>
                    </a:gs>
                  </a:gsLst>
                  <a:lin ang="10800000" scaled="1"/>
                  <a:tileRect/>
                </a:gradFill>
                <a:ln w="635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63" name="TextBox 11"/>
                <p:cNvSpPr txBox="1">
                  <a:spLocks noChangeArrowheads="1"/>
                </p:cNvSpPr>
                <p:nvPr/>
              </p:nvSpPr>
              <p:spPr bwMode="auto">
                <a:xfrm flipH="1">
                  <a:off x="577850" y="4279881"/>
                  <a:ext cx="2242200" cy="5232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智慧水電</a:t>
                  </a:r>
                  <a:endParaRPr kumimoji="0" lang="en-US" altLang="zh-C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4431" y="4418811"/>
              <a:ext cx="1744268" cy="1293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173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5oTJkQTBixDQmciq988Dd"/>
</p:tagLst>
</file>

<file path=ppt/theme/theme1.xml><?xml version="1.0" encoding="utf-8"?>
<a:theme xmlns:a="http://schemas.openxmlformats.org/drawingml/2006/main" name="SYSCOM簡報-981005版-2">
  <a:themeElements>
    <a:clrScheme name="自訂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E8853"/>
      </a:accent1>
      <a:accent2>
        <a:srgbClr val="7CCB62"/>
      </a:accent2>
      <a:accent3>
        <a:srgbClr val="75BDA7"/>
      </a:accent3>
      <a:accent4>
        <a:srgbClr val="9D90A1"/>
      </a:accent4>
      <a:accent5>
        <a:srgbClr val="619DD1"/>
      </a:accent5>
      <a:accent6>
        <a:srgbClr val="2683C6"/>
      </a:accent6>
      <a:hlink>
        <a:srgbClr val="CC00CC"/>
      </a:hlink>
      <a:folHlink>
        <a:srgbClr val="B2B2B2"/>
      </a:folHlink>
    </a:clrScheme>
    <a:fontScheme name="SYSCOM簡報-981005版-2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SYSCOM簡報-981005版-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COM簡報-981005版-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COM簡報-981005版-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COM簡報-981005版-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COM簡報-981005版-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COM簡報-981005版-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COM簡報-981005版-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21178</TotalTime>
  <Words>3451</Words>
  <Application>Microsoft Office PowerPoint</Application>
  <PresentationFormat>如螢幕大小 (4:3)</PresentationFormat>
  <Paragraphs>678</Paragraphs>
  <Slides>43</Slides>
  <Notes>38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6" baseType="lpstr">
      <vt:lpstr>Fira Sans</vt:lpstr>
      <vt:lpstr>Fira Sans Extra Condensed</vt:lpstr>
      <vt:lpstr>Itim</vt:lpstr>
      <vt:lpstr>Microsoft YaHei</vt:lpstr>
      <vt:lpstr>Microsoft JhengHei</vt:lpstr>
      <vt:lpstr>Microsoft JhengHei</vt:lpstr>
      <vt:lpstr>新細明體</vt:lpstr>
      <vt:lpstr>標楷體</vt:lpstr>
      <vt:lpstr>Arial</vt:lpstr>
      <vt:lpstr>Calibri</vt:lpstr>
      <vt:lpstr>Times New Roman</vt:lpstr>
      <vt:lpstr>Wingdings</vt:lpstr>
      <vt:lpstr>SYSCOM簡報-981005版-2</vt:lpstr>
      <vt:lpstr>PowerPoint 簡報</vt:lpstr>
      <vt:lpstr>簡報大綱</vt:lpstr>
      <vt:lpstr>關於凌羣</vt:lpstr>
      <vt:lpstr>榮耀</vt:lpstr>
      <vt:lpstr>品質</vt:lpstr>
      <vt:lpstr>簡報大綱</vt:lpstr>
      <vt:lpstr>「智慧凌羣」平台-SYSCOM ABC</vt:lpstr>
      <vt:lpstr>簡報大綱</vt:lpstr>
      <vt:lpstr>「智慧凌羣」四大應用</vt:lpstr>
      <vt:lpstr>公共安全/警政服務Apps全程守護民眾安全</vt:lpstr>
      <vt:lpstr>公共安全/警政署AI情資推薦</vt:lpstr>
      <vt:lpstr>智慧水電/智慧電網系統</vt:lpstr>
      <vt:lpstr>智慧水電/水資源監測</vt:lpstr>
      <vt:lpstr>PowerPoint 簡報</vt:lpstr>
      <vt:lpstr>簡報大綱</vt:lpstr>
      <vt:lpstr>「智慧凌羣」六核心</vt:lpstr>
      <vt:lpstr>核心一、雲端系統整合服務</vt:lpstr>
      <vt:lpstr>核心二、雲端專案管理平台(產能利用率CSF)</vt:lpstr>
      <vt:lpstr>核心三、核心技術研發</vt:lpstr>
      <vt:lpstr>核心三、核心技術研發</vt:lpstr>
      <vt:lpstr>核心四、國際大廠代理經銷及技術服務</vt:lpstr>
      <vt:lpstr>核心五、資訊安全</vt:lpstr>
      <vt:lpstr>核心六、專業整體資訊委外服務</vt:lpstr>
      <vt:lpstr>簡報大綱</vt:lpstr>
      <vt:lpstr>代表客戶 – 銀行及保險</vt:lpstr>
      <vt:lpstr>代表客戶 - 證券期貨</vt:lpstr>
      <vt:lpstr>代表客戶－電信網路</vt:lpstr>
      <vt:lpstr>代表客戶－醫療領域</vt:lpstr>
      <vt:lpstr>專業領域及指標性客戶－製造業</vt:lpstr>
      <vt:lpstr>代表客戶－政府單位及各級學校(一)</vt:lpstr>
      <vt:lpstr>代表客戶－政府單位及各級學校(二)</vt:lpstr>
      <vt:lpstr>簡報大綱</vt:lpstr>
      <vt:lpstr>案例分享</vt:lpstr>
      <vt:lpstr>5G智慧交通案例分享</vt:lpstr>
      <vt:lpstr>家樂福案例分享</vt:lpstr>
      <vt:lpstr>家樂福案例分享</vt:lpstr>
      <vt:lpstr>陸軍司令部-共通作業平台</vt:lpstr>
      <vt:lpstr>第三代政府採購網</vt:lpstr>
      <vt:lpstr>簡報大綱</vt:lpstr>
      <vt:lpstr>實習介紹-培訓規劃</vt:lpstr>
      <vt:lpstr>實習介紹-使用技術</vt:lpstr>
      <vt:lpstr>實習職缺</vt:lpstr>
      <vt:lpstr>敬請指教</vt:lpstr>
    </vt:vector>
  </TitlesOfParts>
  <Company>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Ellen Tsai</dc:creator>
  <cp:lastModifiedBy>User</cp:lastModifiedBy>
  <cp:revision>1448</cp:revision>
  <cp:lastPrinted>2017-04-14T03:11:25Z</cp:lastPrinted>
  <dcterms:created xsi:type="dcterms:W3CDTF">2005-02-23T02:54:36Z</dcterms:created>
  <dcterms:modified xsi:type="dcterms:W3CDTF">2024-03-13T10:16:04Z</dcterms:modified>
</cp:coreProperties>
</file>