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15"/>
  </p:notesMasterIdLst>
  <p:sldIdLst>
    <p:sldId id="257" r:id="rId3"/>
    <p:sldId id="259" r:id="rId4"/>
    <p:sldId id="396" r:id="rId5"/>
    <p:sldId id="395" r:id="rId6"/>
    <p:sldId id="437" r:id="rId7"/>
    <p:sldId id="440" r:id="rId8"/>
    <p:sldId id="469" r:id="rId9"/>
    <p:sldId id="470" r:id="rId10"/>
    <p:sldId id="471" r:id="rId11"/>
    <p:sldId id="472" r:id="rId12"/>
    <p:sldId id="477" r:id="rId13"/>
    <p:sldId id="394" r:id="rId1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509"/>
    <a:srgbClr val="FF6600"/>
    <a:srgbClr val="D0C31C"/>
    <a:srgbClr val="FF9900"/>
    <a:srgbClr val="FFCC00"/>
    <a:srgbClr val="800080"/>
    <a:srgbClr val="F23C00"/>
    <a:srgbClr val="504810"/>
    <a:srgbClr val="FF00FF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94768" autoAdjust="0"/>
  </p:normalViewPr>
  <p:slideViewPr>
    <p:cSldViewPr snapToGrid="0" snapToObjects="1">
      <p:cViewPr varScale="1">
        <p:scale>
          <a:sx n="60" d="100"/>
          <a:sy n="60" d="100"/>
        </p:scale>
        <p:origin x="90" y="3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5DB-8712-47BD-98E6-A5162F9D1984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69F5-3D64-402F-AC0F-6AA33B3F89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B69F5-3D64-402F-AC0F-6AA33B3F89A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87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D5B5-0E13-4A83-A2C9-7201C3826B2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 flip="none" rotWithShape="1"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 userDrawn="1"/>
        </p:nvSpPr>
        <p:spPr>
          <a:xfrm>
            <a:off x="849780" y="5172301"/>
            <a:ext cx="5150340" cy="515034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-765628" y="4401373"/>
            <a:ext cx="3015427" cy="301542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849780" y="3973882"/>
            <a:ext cx="1970009" cy="19700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22289" y="3889828"/>
            <a:ext cx="854982" cy="85498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564236" y="6339861"/>
            <a:ext cx="1076939" cy="107693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484890" y="6027944"/>
            <a:ext cx="334899" cy="33489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2465188" y="4744810"/>
            <a:ext cx="873483" cy="87348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7086881" y="-900967"/>
            <a:ext cx="2220844" cy="2220844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9454581" y="-549383"/>
            <a:ext cx="3407441" cy="340744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8907429" y="-334768"/>
            <a:ext cx="1472991" cy="147299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7061964" y="625398"/>
            <a:ext cx="1025650" cy="102565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1418205" y="1911283"/>
            <a:ext cx="1590674" cy="159067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267191" y="1326869"/>
            <a:ext cx="453456" cy="45345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1664471" y="3298513"/>
            <a:ext cx="732468" cy="73246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10879229" y="3134662"/>
            <a:ext cx="346604" cy="346604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3132306" y="2498576"/>
            <a:ext cx="5927388" cy="13576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3132306" y="4578972"/>
            <a:ext cx="5927388" cy="3396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30000"/>
              </a:lnSpc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2" name="椭圆 21"/>
          <p:cNvSpPr/>
          <p:nvPr userDrawn="1"/>
        </p:nvSpPr>
        <p:spPr>
          <a:xfrm>
            <a:off x="901493" y="3145269"/>
            <a:ext cx="468355" cy="46835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480939" y="2631757"/>
            <a:ext cx="724235" cy="724235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10650826" y="2926583"/>
            <a:ext cx="226929" cy="22692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70184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374237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2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4782906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73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70184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347817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425451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503084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19794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297428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375061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452695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75388" y="530328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40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19794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2805556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341316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4020774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8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75388" y="462838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9" name="文本占位符 19"/>
          <p:cNvSpPr>
            <a:spLocks noGrp="1"/>
          </p:cNvSpPr>
          <p:nvPr>
            <p:ph type="body" sz="quarter" idx="16" hasCustomPrompt="1"/>
          </p:nvPr>
        </p:nvSpPr>
        <p:spPr>
          <a:xfrm>
            <a:off x="6875388" y="523599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5700221" y="4382258"/>
            <a:ext cx="463298" cy="46329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2395015" y="1393932"/>
            <a:ext cx="3015427" cy="301542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4010423" y="966441"/>
            <a:ext cx="1970009" cy="19700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582932" y="882387"/>
            <a:ext cx="854982" cy="85498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4724879" y="3332420"/>
            <a:ext cx="1076939" cy="107693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645533" y="3020503"/>
            <a:ext cx="334899" cy="33489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625831" y="1737369"/>
            <a:ext cx="873483" cy="87348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4062136" y="137828"/>
            <a:ext cx="468355" cy="46835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3641582" y="-375684"/>
            <a:ext cx="724235" cy="724235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6714703" y="3056071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2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714703" y="387856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5682548" y="4938494"/>
            <a:ext cx="188314" cy="18831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16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 userDrawn="1"/>
        </p:nvGrpSpPr>
        <p:grpSpPr>
          <a:xfrm rot="10800000">
            <a:off x="7521312" y="-553388"/>
            <a:ext cx="5191489" cy="2549820"/>
            <a:chOff x="-410114" y="5072159"/>
            <a:chExt cx="5191489" cy="2549820"/>
          </a:xfrm>
        </p:grpSpPr>
        <p:sp>
          <p:nvSpPr>
            <p:cNvPr id="2" name="椭圆 1"/>
            <p:cNvSpPr/>
            <p:nvPr userDrawn="1"/>
          </p:nvSpPr>
          <p:spPr>
            <a:xfrm rot="10664813">
              <a:off x="1606491" y="6429042"/>
              <a:ext cx="1192937" cy="1192937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 userDrawn="1"/>
          </p:nvSpPr>
          <p:spPr>
            <a:xfrm rot="10664813">
              <a:off x="-298887" y="5682735"/>
              <a:ext cx="1830324" cy="1830324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 rot="10664813">
              <a:off x="1049383" y="6574260"/>
              <a:ext cx="791224" cy="79122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 rot="10664813">
              <a:off x="2264562" y="6255404"/>
              <a:ext cx="550933" cy="550933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 rot="10664813">
              <a:off x="-410114" y="5359791"/>
              <a:ext cx="854438" cy="854438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 userDrawn="1"/>
          </p:nvSpPr>
          <p:spPr>
            <a:xfrm rot="10664813">
              <a:off x="2989615" y="6163309"/>
              <a:ext cx="243576" cy="24357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 userDrawn="1"/>
          </p:nvSpPr>
          <p:spPr>
            <a:xfrm rot="10664813">
              <a:off x="-101718" y="5072159"/>
              <a:ext cx="393449" cy="39344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 rot="10664813">
              <a:off x="534476" y="5346636"/>
              <a:ext cx="186180" cy="18618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 rot="10664813">
              <a:off x="726986" y="5516493"/>
              <a:ext cx="121896" cy="121896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 rot="10664813">
              <a:off x="4381690" y="6508239"/>
              <a:ext cx="399685" cy="399685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椭圆 12"/>
          <p:cNvSpPr/>
          <p:nvPr userDrawn="1"/>
        </p:nvSpPr>
        <p:spPr>
          <a:xfrm rot="10664813">
            <a:off x="1407707" y="6689145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 rot="10664813">
            <a:off x="-497671" y="5942838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 rot="10664813">
            <a:off x="850599" y="683436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 rot="10664813">
            <a:off x="2065778" y="6515507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 rot="10664813">
            <a:off x="-608898" y="5619894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 rot="10664813">
            <a:off x="2790831" y="6423412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 userDrawn="1"/>
        </p:nvSpPr>
        <p:spPr>
          <a:xfrm rot="10664813">
            <a:off x="-300502" y="5332262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 userDrawn="1"/>
        </p:nvSpPr>
        <p:spPr>
          <a:xfrm rot="10664813">
            <a:off x="335692" y="5606739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 userDrawn="1"/>
        </p:nvSpPr>
        <p:spPr>
          <a:xfrm rot="10664813">
            <a:off x="528202" y="577659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 userDrawn="1"/>
        </p:nvSpPr>
        <p:spPr>
          <a:xfrm rot="10664813">
            <a:off x="4182906" y="676834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60" y="251636"/>
            <a:ext cx="3401344" cy="4053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74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87" r:id="rId4"/>
    <p:sldLayoutId id="2147483688" r:id="rId5"/>
    <p:sldLayoutId id="2147483684" r:id="rId6"/>
    <p:sldLayoutId id="2147483662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-515257" y="1561501"/>
            <a:ext cx="13222514" cy="1066801"/>
          </a:xfrm>
        </p:spPr>
        <p:txBody>
          <a:bodyPr/>
          <a:lstStyle/>
          <a:p>
            <a:r>
              <a:rPr lang="en-US" altLang="zh-TW" sz="5400" dirty="0" err="1"/>
              <a:t>Intersoft</a:t>
            </a:r>
            <a:r>
              <a:rPr lang="zh-TW" altLang="en-US" sz="5400" dirty="0"/>
              <a:t>網軟股份有限公司</a:t>
            </a:r>
            <a:endParaRPr lang="en-US" altLang="zh-TW" sz="5400" dirty="0"/>
          </a:p>
          <a:p>
            <a:r>
              <a:rPr lang="zh-TW" altLang="en-US" sz="5400" dirty="0"/>
              <a:t>淡江大學</a:t>
            </a:r>
            <a:r>
              <a:rPr lang="zh-CN" altLang="en-US" sz="5400" dirty="0"/>
              <a:t>企業實習說明會</a:t>
            </a:r>
            <a:endParaRPr lang="en-US" altLang="zh-TW" sz="5400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2630709" y="4617268"/>
            <a:ext cx="7434468" cy="1769018"/>
          </a:xfrm>
        </p:spPr>
        <p:txBody>
          <a:bodyPr/>
          <a:lstStyle/>
          <a:p>
            <a:r>
              <a:rPr lang="zh-TW" altLang="en-US" sz="2400" b="1" dirty="0"/>
              <a:t>產品開發二部經理 張博維 </a:t>
            </a:r>
            <a:r>
              <a:rPr lang="en-US" altLang="zh-TW" sz="2400" b="1" dirty="0"/>
              <a:t>Paul</a:t>
            </a:r>
          </a:p>
          <a:p>
            <a:r>
              <a:rPr lang="en-US" altLang="zh-TW" sz="2400" b="1" dirty="0"/>
              <a:t>2023/04/28</a:t>
            </a: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14" y="5787006"/>
            <a:ext cx="3810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  <a:endParaRPr lang="zh-TW" altLang="en-US" sz="54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D00E83A-EE52-43C8-8B7D-BB1BBA8132A9}"/>
              </a:ext>
            </a:extLst>
          </p:cNvPr>
          <p:cNvGrpSpPr/>
          <p:nvPr/>
        </p:nvGrpSpPr>
        <p:grpSpPr>
          <a:xfrm>
            <a:off x="1144708" y="2365887"/>
            <a:ext cx="10356080" cy="2695295"/>
            <a:chOff x="3023659" y="2325139"/>
            <a:chExt cx="8928992" cy="2352000"/>
          </a:xfrm>
        </p:grpSpPr>
        <p:sp>
          <p:nvSpPr>
            <p:cNvPr id="12" name="Shape 270">
              <a:extLst>
                <a:ext uri="{FF2B5EF4-FFF2-40B4-BE49-F238E27FC236}">
                  <a16:creationId xmlns:a16="http://schemas.microsoft.com/office/drawing/2014/main" id="{0F8CBF88-368C-4D23-921A-2DDA7F055379}"/>
                </a:ext>
              </a:extLst>
            </p:cNvPr>
            <p:cNvSpPr/>
            <p:nvPr/>
          </p:nvSpPr>
          <p:spPr>
            <a:xfrm>
              <a:off x="3023659" y="3101360"/>
              <a:ext cx="8928992" cy="765200"/>
            </a:xfrm>
            <a:prstGeom prst="homePlate">
              <a:avLst>
                <a:gd name="adj" fmla="val 50000"/>
              </a:avLst>
            </a:prstGeom>
            <a:solidFill>
              <a:srgbClr val="CFE2F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271">
              <a:extLst>
                <a:ext uri="{FF2B5EF4-FFF2-40B4-BE49-F238E27FC236}">
                  <a16:creationId xmlns:a16="http://schemas.microsoft.com/office/drawing/2014/main" id="{EEB75504-9313-4ACF-A271-150C50D8CFD6}"/>
                </a:ext>
              </a:extLst>
            </p:cNvPr>
            <p:cNvSpPr/>
            <p:nvPr/>
          </p:nvSpPr>
          <p:spPr>
            <a:xfrm>
              <a:off x="3407701" y="2325139"/>
              <a:ext cx="2352000" cy="23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F</a:t>
              </a:r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irst</a:t>
              </a: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開發準備</a:t>
              </a:r>
              <a:endParaRPr lang="en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14" name="Shape 272">
              <a:extLst>
                <a:ext uri="{FF2B5EF4-FFF2-40B4-BE49-F238E27FC236}">
                  <a16:creationId xmlns:a16="http://schemas.microsoft.com/office/drawing/2014/main" id="{F50BF373-4CC4-4D4B-A1F9-E8AA1B6220A7}"/>
                </a:ext>
              </a:extLst>
            </p:cNvPr>
            <p:cNvSpPr/>
            <p:nvPr/>
          </p:nvSpPr>
          <p:spPr>
            <a:xfrm>
              <a:off x="6192011" y="2325139"/>
              <a:ext cx="2352000" cy="23520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S</a:t>
              </a:r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econd</a:t>
              </a: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熟悉程式</a:t>
              </a:r>
              <a:endParaRPr lang="en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15" name="Shape 273">
              <a:extLst>
                <a:ext uri="{FF2B5EF4-FFF2-40B4-BE49-F238E27FC236}">
                  <a16:creationId xmlns:a16="http://schemas.microsoft.com/office/drawing/2014/main" id="{0EA033AC-2D99-44F1-8114-B1F850DFE2CA}"/>
                </a:ext>
              </a:extLst>
            </p:cNvPr>
            <p:cNvSpPr/>
            <p:nvPr/>
          </p:nvSpPr>
          <p:spPr>
            <a:xfrm>
              <a:off x="8928576" y="2325139"/>
              <a:ext cx="2352000" cy="2352000"/>
            </a:xfrm>
            <a:prstGeom prst="ellipse">
              <a:avLst/>
            </a:prstGeom>
            <a:solidFill>
              <a:srgbClr val="00206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Last</a:t>
              </a:r>
              <a:endParaRPr lang="en-US" sz="2933" dirty="0">
                <a:solidFill>
                  <a:srgbClr val="FFFFFF"/>
                </a:solidFill>
                <a:latin typeface="Montserrat" panose="020B0604020202020204" charset="0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系統增修</a:t>
              </a:r>
              <a:endParaRPr lang="en-US" altLang="zh-TW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A7E501C-5D32-499D-88D2-426AD3BCF050}"/>
              </a:ext>
            </a:extLst>
          </p:cNvPr>
          <p:cNvSpPr txBox="1"/>
          <p:nvPr/>
        </p:nvSpPr>
        <p:spPr>
          <a:xfrm>
            <a:off x="0" y="5119019"/>
            <a:ext cx="5688919" cy="138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開發環境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+ MSSQL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開發工具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Studio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C# </a:t>
            </a:r>
            <a:r>
              <a:rPr lang="en-US" altLang="zh-TW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Html CSS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922776D-90FD-4F07-8912-9B150550B33F}"/>
              </a:ext>
            </a:extLst>
          </p:cNvPr>
          <p:cNvSpPr txBox="1"/>
          <p:nvPr/>
        </p:nvSpPr>
        <p:spPr>
          <a:xfrm>
            <a:off x="3442517" y="466666"/>
            <a:ext cx="3372257" cy="182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資料庫語言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資料庫語法練習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程式邏輯語感訓練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程式運行模式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0A4619C-465C-460F-ABA5-A6404E723591}"/>
              </a:ext>
            </a:extLst>
          </p:cNvPr>
          <p:cNvSpPr txBox="1"/>
          <p:nvPr/>
        </p:nvSpPr>
        <p:spPr>
          <a:xfrm>
            <a:off x="6638846" y="5140777"/>
            <a:ext cx="3372257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商業邏輯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程式開發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7" descr="C:\Users\U410\Google 雲端硬碟\Andrea\Marketing\Logos\icons-code\112010-programming-line-craft\png\bugs-search-1.png">
            <a:extLst>
              <a:ext uri="{FF2B5EF4-FFF2-40B4-BE49-F238E27FC236}">
                <a16:creationId xmlns:a16="http://schemas.microsoft.com/office/drawing/2014/main" id="{19B565E4-9537-4254-B6A8-C7BC42C8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32" y="5922451"/>
            <a:ext cx="753997" cy="75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Users\U410\Google 雲端硬碟\Andrea\Marketing\Logos\icons-code\112010-programming-line-craft\png\binary-code.png">
            <a:extLst>
              <a:ext uri="{FF2B5EF4-FFF2-40B4-BE49-F238E27FC236}">
                <a16:creationId xmlns:a16="http://schemas.microsoft.com/office/drawing/2014/main" id="{FFCEF187-5A60-4DA0-BFE1-9DE2ADE6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31" y="5119019"/>
            <a:ext cx="762684" cy="76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Users\U410\Google 雲端硬碟\Andrea\Marketing\Logos\icons-code\112010-programming-line-craft\png\html-document.png">
            <a:extLst>
              <a:ext uri="{FF2B5EF4-FFF2-40B4-BE49-F238E27FC236}">
                <a16:creationId xmlns:a16="http://schemas.microsoft.com/office/drawing/2014/main" id="{08E497C4-7D5A-4868-B78B-25A7F899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46" y="5922451"/>
            <a:ext cx="714405" cy="7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Join Us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F4D715F-B8ED-45DB-AA65-837CB8366588}"/>
              </a:ext>
            </a:extLst>
          </p:cNvPr>
          <p:cNvGrpSpPr/>
          <p:nvPr/>
        </p:nvGrpSpPr>
        <p:grpSpPr>
          <a:xfrm>
            <a:off x="3816932" y="16012"/>
            <a:ext cx="5020719" cy="6864000"/>
            <a:chOff x="2894693" y="0"/>
            <a:chExt cx="3765539" cy="5148000"/>
          </a:xfrm>
        </p:grpSpPr>
        <p:pic>
          <p:nvPicPr>
            <p:cNvPr id="13" name="Picture 7" descr="C:\Users\U410\Downloads\merritown (1).png">
              <a:extLst>
                <a:ext uri="{FF2B5EF4-FFF2-40B4-BE49-F238E27FC236}">
                  <a16:creationId xmlns:a16="http://schemas.microsoft.com/office/drawing/2014/main" id="{F8BB475F-4E1B-46A2-BC1A-C20E0EAE4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693" y="0"/>
              <a:ext cx="3639279" cy="51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4770515-3F37-4CC7-AD32-8336ACFE3564}"/>
                </a:ext>
              </a:extLst>
            </p:cNvPr>
            <p:cNvSpPr txBox="1"/>
            <p:nvPr/>
          </p:nvSpPr>
          <p:spPr>
            <a:xfrm>
              <a:off x="3037720" y="3795886"/>
              <a:ext cx="3622512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  大三及研究所在學學生</a:t>
              </a:r>
              <a:endParaRPr lang="en-US" altLang="zh-TW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  每週至少</a:t>
              </a:r>
              <a:r>
                <a:rPr lang="en-US" altLang="zh-TW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人天</a:t>
              </a:r>
              <a:endParaRPr lang="en-US" altLang="zh-TW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3" descr="C:\Users\U410\Google 雲端硬碟\Andrea\Marketing\Logos\icons\web design\186224-web-design\png\devices.png">
              <a:extLst>
                <a:ext uri="{FF2B5EF4-FFF2-40B4-BE49-F238E27FC236}">
                  <a16:creationId xmlns:a16="http://schemas.microsoft.com/office/drawing/2014/main" id="{0AF90F93-5AD5-49B5-8B69-652CA7FB2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486" y="608788"/>
              <a:ext cx="899585" cy="89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410\Google 雲端硬碟\Andrea\Marketing\Logos\icons\web design\186224-web-design\png\text-editor.png">
              <a:extLst>
                <a:ext uri="{FF2B5EF4-FFF2-40B4-BE49-F238E27FC236}">
                  <a16:creationId xmlns:a16="http://schemas.microsoft.com/office/drawing/2014/main" id="{456B14F6-8AAD-408C-B6F6-C0A455973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712" y="12009"/>
              <a:ext cx="700270" cy="70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U410\Google 雲端硬碟\Andrea\Marketing\Logos\icons\web design\186224-web-design\png\html.png">
              <a:extLst>
                <a:ext uri="{FF2B5EF4-FFF2-40B4-BE49-F238E27FC236}">
                  <a16:creationId xmlns:a16="http://schemas.microsoft.com/office/drawing/2014/main" id="{9ACAD758-5E7A-4D44-A47B-A79FEF02C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304" y="284752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U410\Google 雲端硬碟\Andrea\Marketing\Logos\icons\web design\186224-web-design\png\css.png">
              <a:extLst>
                <a:ext uri="{FF2B5EF4-FFF2-40B4-BE49-F238E27FC236}">
                  <a16:creationId xmlns:a16="http://schemas.microsoft.com/office/drawing/2014/main" id="{79E106D3-6D25-4463-B191-1FF3E3998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1033474"/>
              <a:ext cx="670095" cy="670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C:\Users\U410\Downloads\Bug Filled-100.png">
              <a:extLst>
                <a:ext uri="{FF2B5EF4-FFF2-40B4-BE49-F238E27FC236}">
                  <a16:creationId xmlns:a16="http://schemas.microsoft.com/office/drawing/2014/main" id="{500D29D8-BD54-489E-9264-F5CA722E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601" y="783231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C:\Users\U410\Downloads\Code Filled-100.png">
              <a:extLst>
                <a:ext uri="{FF2B5EF4-FFF2-40B4-BE49-F238E27FC236}">
                  <a16:creationId xmlns:a16="http://schemas.microsoft.com/office/drawing/2014/main" id="{76AED60C-F5A4-4B44-BC07-64F0567B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50" y="1386585"/>
              <a:ext cx="464085" cy="46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C:\Users\U410\Google 雲端硬碟\Andrea\Marketing\Logos\icons\web design\186224-web-design\png\speech-bubble.png">
              <a:extLst>
                <a:ext uri="{FF2B5EF4-FFF2-40B4-BE49-F238E27FC236}">
                  <a16:creationId xmlns:a16="http://schemas.microsoft.com/office/drawing/2014/main" id="{7F77321F-0F83-4416-9EF1-3287633FD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056" y="1259481"/>
              <a:ext cx="806351" cy="80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:\Users\U410\Google 雲端硬碟\Andrea\Marketing\Logos\icons\icons-code\programming-line-craft\png\error-404.png">
              <a:extLst>
                <a:ext uri="{FF2B5EF4-FFF2-40B4-BE49-F238E27FC236}">
                  <a16:creationId xmlns:a16="http://schemas.microsoft.com/office/drawing/2014/main" id="{2E7C9ABF-683D-48FD-AF67-09E4B28CC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678" y="1236278"/>
              <a:ext cx="544190" cy="54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C:\Users\U410\Google 雲端硬碟\Andrea\Marketing\Logos\icons\icons-code\programming-line-craft\png\programming.png">
              <a:extLst>
                <a:ext uri="{FF2B5EF4-FFF2-40B4-BE49-F238E27FC236}">
                  <a16:creationId xmlns:a16="http://schemas.microsoft.com/office/drawing/2014/main" id="{DE545C82-5006-4BA6-8052-37E0FE27A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553" y="398191"/>
              <a:ext cx="635283" cy="63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4770515-3F37-4CC7-AD32-8336ACFE3564}"/>
              </a:ext>
            </a:extLst>
          </p:cNvPr>
          <p:cNvSpPr txBox="1"/>
          <p:nvPr/>
        </p:nvSpPr>
        <p:spPr>
          <a:xfrm>
            <a:off x="145989" y="2811821"/>
            <a:ext cx="343209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實習職缺一：  </a:t>
            </a:r>
            <a:endParaRPr lang="en-US" altLang="zh-TW" sz="266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前、後端網頁應用程式開發、資料庫應用程式開發</a:t>
            </a:r>
            <a:endParaRPr lang="en-US" altLang="zh-TW" sz="266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4770515-3F37-4CC7-AD32-8336ACFE3564}"/>
              </a:ext>
            </a:extLst>
          </p:cNvPr>
          <p:cNvSpPr txBox="1"/>
          <p:nvPr/>
        </p:nvSpPr>
        <p:spPr>
          <a:xfrm>
            <a:off x="8837651" y="2770455"/>
            <a:ext cx="3242788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實習職缺二： </a:t>
            </a:r>
            <a:endParaRPr lang="en-US" altLang="zh-TW" sz="266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資安檢測，網路架構縱深防禦、惡意程式、封包側錄或滲透測試等、資安報告之彙整與撰寫</a:t>
            </a:r>
            <a:endParaRPr lang="en-US" altLang="zh-TW" sz="266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31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10"/>
          <p:cNvGrpSpPr/>
          <p:nvPr/>
        </p:nvGrpSpPr>
        <p:grpSpPr>
          <a:xfrm rot="16200000">
            <a:off x="4454574" y="924291"/>
            <a:ext cx="3201187" cy="3206862"/>
            <a:chOff x="2718131" y="895523"/>
            <a:chExt cx="3201187" cy="2551684"/>
          </a:xfrm>
        </p:grpSpPr>
        <p:sp>
          <p:nvSpPr>
            <p:cNvPr id="4" name="矩形 3"/>
            <p:cNvSpPr/>
            <p:nvPr/>
          </p:nvSpPr>
          <p:spPr>
            <a:xfrm>
              <a:off x="2718131" y="895523"/>
              <a:ext cx="3201187" cy="2547169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55"/>
              <a:endParaRPr kumimoji="1" lang="zh-CN" alt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5" name="直线连接符 5"/>
            <p:cNvCxnSpPr/>
            <p:nvPr/>
          </p:nvCxnSpPr>
          <p:spPr>
            <a:xfrm rot="5400000" flipV="1">
              <a:off x="4522332" y="-475005"/>
              <a:ext cx="0" cy="279397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7"/>
            <p:cNvCxnSpPr/>
            <p:nvPr/>
          </p:nvCxnSpPr>
          <p:spPr>
            <a:xfrm rot="5400000" flipV="1">
              <a:off x="4085015" y="2044449"/>
              <a:ext cx="0" cy="2733768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8"/>
            <p:cNvCxnSpPr/>
            <p:nvPr/>
          </p:nvCxnSpPr>
          <p:spPr>
            <a:xfrm rot="5400000">
              <a:off x="2122336" y="1541136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9"/>
            <p:cNvCxnSpPr/>
            <p:nvPr/>
          </p:nvCxnSpPr>
          <p:spPr>
            <a:xfrm rot="5400000">
              <a:off x="5257813" y="2810415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11"/>
          <p:cNvSpPr txBox="1"/>
          <p:nvPr/>
        </p:nvSpPr>
        <p:spPr>
          <a:xfrm>
            <a:off x="4404756" y="1374154"/>
            <a:ext cx="3259433" cy="1251555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kumimoji="1" lang="en-US" altLang="zh-CN" sz="7333" dirty="0">
                <a:solidFill>
                  <a:prstClr val="white"/>
                </a:solidFill>
              </a:rPr>
              <a:t>THANK</a:t>
            </a:r>
            <a:endParaRPr kumimoji="1" lang="zh-CN" altLang="en-US" sz="7333" dirty="0">
              <a:solidFill>
                <a:prstClr val="white"/>
              </a:solidFill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5005565" y="2484362"/>
            <a:ext cx="2099202" cy="1251555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kumimoji="1" lang="en-US" altLang="zh-CN" sz="7333" dirty="0">
                <a:solidFill>
                  <a:prstClr val="white"/>
                </a:solidFill>
              </a:rPr>
              <a:t>YOU</a:t>
            </a:r>
            <a:endParaRPr kumimoji="1" lang="zh-CN" altLang="en-US" sz="7333" dirty="0">
              <a:solidFill>
                <a:prstClr val="white"/>
              </a:solidFill>
            </a:endParaRPr>
          </a:p>
        </p:txBody>
      </p:sp>
      <p:sp>
        <p:nvSpPr>
          <p:cNvPr id="11" name="文本占位符 23"/>
          <p:cNvSpPr>
            <a:spLocks noGrp="1"/>
          </p:cNvSpPr>
          <p:nvPr>
            <p:ph type="body" sz="quarter" idx="10"/>
          </p:nvPr>
        </p:nvSpPr>
        <p:spPr bwMode="auto">
          <a:xfrm>
            <a:off x="2290763" y="4185588"/>
            <a:ext cx="6981825" cy="1427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始於公益 </a:t>
            </a:r>
            <a:r>
              <a:rPr lang="en-US" altLang="zh-TW" sz="4500" b="1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竭誠為公益服務</a:t>
            </a:r>
            <a:endParaRPr lang="zh-TW" altLang="zh-TW" sz="4500" b="1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b="1" dirty="0">
                <a:ea typeface="+mn-ea"/>
              </a:rPr>
              <a:t>感谢</a:t>
            </a:r>
            <a:r>
              <a:rPr lang="zh-TW" altLang="en-US" sz="3600" b="1" dirty="0">
                <a:ea typeface="+mn-ea"/>
              </a:rPr>
              <a:t>聆聽</a:t>
            </a:r>
            <a:endParaRPr lang="zh-CN" altLang="en-US" sz="3600" b="1" dirty="0">
              <a:ea typeface="+mn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" y="5866835"/>
            <a:ext cx="2381250" cy="76200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16324" y="5857875"/>
            <a:ext cx="12175676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68" rIns="68502" bIns="34268" anchor="ctr"/>
          <a:lstStyle/>
          <a:p>
            <a:pPr algn="ctr" defTabSz="68239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6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6407423"/>
            <a:ext cx="1701876" cy="4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5866835"/>
            <a:ext cx="1745752" cy="55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文字方塊 67"/>
          <p:cNvSpPr txBox="1"/>
          <p:nvPr/>
        </p:nvSpPr>
        <p:spPr>
          <a:xfrm>
            <a:off x="2002843" y="5944237"/>
            <a:ext cx="3002722" cy="346204"/>
          </a:xfrm>
          <a:prstGeom prst="rect">
            <a:avLst/>
          </a:prstGeom>
          <a:noFill/>
        </p:spPr>
        <p:txBody>
          <a:bodyPr wrap="square"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新細明體" pitchFamily="18" charset="-120"/>
              </a:rPr>
              <a:t>www.intersoft.com.tw 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2002844" y="6426553"/>
            <a:ext cx="2151460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新細明體" pitchFamily="18" charset="-120"/>
              </a:rPr>
              <a:t>www.npo.org.tw </a:t>
            </a:r>
          </a:p>
        </p:txBody>
      </p:sp>
      <p:pic>
        <p:nvPicPr>
          <p:cNvPr id="70" name="Picture 2" descr="C:\Users\U410\Google 雲端硬碟\Andrea\Marketing\Logos\126466-multimedia-collection\png\envelo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6168997"/>
            <a:ext cx="29884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C:\Users\U410\Google 雲端硬碟\Andrea\Marketing\Logos\126466-multimedia-collection\png\phone-c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5924948"/>
            <a:ext cx="298847" cy="2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 descr="C:\Users\U410\Google 雲端硬碟\Andrea\Marketing\Logos\126466-multimedia-collection\png\placeh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09" y="6438078"/>
            <a:ext cx="297656" cy="2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文字方塊 72"/>
          <p:cNvSpPr txBox="1"/>
          <p:nvPr/>
        </p:nvSpPr>
        <p:spPr>
          <a:xfrm>
            <a:off x="6124077" y="6451200"/>
            <a:ext cx="4600576" cy="346204"/>
          </a:xfrm>
          <a:prstGeom prst="rect">
            <a:avLst/>
          </a:prstGeom>
          <a:noFill/>
        </p:spPr>
        <p:txBody>
          <a:bodyPr wrap="square"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台北市中山區中山北路三段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703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kumimoji="1"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125276" y="6163071"/>
            <a:ext cx="3351609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微軟正黑體" panose="020B0604030504040204" pitchFamily="34" charset="-120"/>
              </a:rPr>
              <a:t>service@intersoft.com.tw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6115748" y="5910657"/>
            <a:ext cx="4608909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微軟正黑體" panose="020B0604030504040204" pitchFamily="34" charset="-120"/>
              </a:rPr>
              <a:t>02-2585-2106</a:t>
            </a:r>
          </a:p>
        </p:txBody>
      </p:sp>
    </p:spTree>
    <p:extLst>
      <p:ext uri="{BB962C8B-B14F-4D97-AF65-F5344CB8AC3E}">
        <p14:creationId xmlns:p14="http://schemas.microsoft.com/office/powerpoint/2010/main" val="30900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TW" altLang="en-US" dirty="0">
                <a:latin typeface="Segoe UI (標題)"/>
              </a:rPr>
              <a:t>網軟簡介</a:t>
            </a:r>
            <a:br>
              <a:rPr kumimoji="1" lang="en-US" altLang="zh-TW" dirty="0">
                <a:latin typeface="Segoe UI (標題)"/>
              </a:rPr>
            </a:br>
            <a:r>
              <a:rPr kumimoji="1" lang="en-US" altLang="zh-TW" sz="2800" dirty="0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About </a:t>
            </a:r>
            <a:r>
              <a:rPr kumimoji="1" lang="en-US" altLang="zh-TW" sz="2800" dirty="0" err="1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Intersoft</a:t>
            </a:r>
            <a:endParaRPr kumimoji="1" lang="zh-TW" altLang="en-US" dirty="0">
              <a:solidFill>
                <a:schemeClr val="accent6">
                  <a:lumMod val="75000"/>
                </a:schemeClr>
              </a:solidFill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1"/>
          <p:cNvSpPr txBox="1">
            <a:spLocks/>
          </p:cNvSpPr>
          <p:nvPr/>
        </p:nvSpPr>
        <p:spPr>
          <a:xfrm>
            <a:off x="467232" y="334455"/>
            <a:ext cx="9938009" cy="586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/>
              <a:t>網軟股份有限公司大事紀要</a:t>
            </a:r>
            <a:r>
              <a:rPr lang="en-US" altLang="zh-TW" b="1" dirty="0"/>
              <a:t>(</a:t>
            </a:r>
            <a:r>
              <a:rPr lang="zh-TW" altLang="en-US" b="1" dirty="0"/>
              <a:t>第三屆學習科技金質獎</a:t>
            </a:r>
            <a:r>
              <a:rPr lang="en-US" altLang="zh-TW" b="1" dirty="0"/>
              <a:t>)</a:t>
            </a:r>
            <a:endParaRPr lang="zh-TW" altLang="en-US" b="1" dirty="0"/>
          </a:p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388938" y="1917700"/>
            <a:ext cx="10140950" cy="4468813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5"/>
              <a:gd name="T49" fmla="*/ 0 h 784"/>
              <a:gd name="T50" fmla="*/ 1735 w 1735"/>
              <a:gd name="T51" fmla="*/ 784 h 7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5" name="Group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82" y="3864057"/>
            <a:ext cx="14811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oup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3497345"/>
            <a:ext cx="1157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oup 7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109663"/>
            <a:ext cx="993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oup 7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503737"/>
            <a:ext cx="148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116"/>
          <p:cNvSpPr>
            <a:spLocks noEditPoints="1"/>
          </p:cNvSpPr>
          <p:nvPr/>
        </p:nvSpPr>
        <p:spPr bwMode="auto">
          <a:xfrm>
            <a:off x="1357313" y="1263650"/>
            <a:ext cx="384175" cy="309563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6182518" y="1917700"/>
            <a:ext cx="1114425" cy="1760538"/>
            <a:chOff x="5084763" y="1616075"/>
            <a:chExt cx="1114425" cy="1760538"/>
          </a:xfrm>
        </p:grpSpPr>
        <p:pic>
          <p:nvPicPr>
            <p:cNvPr id="7" name="Group 6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1616075"/>
              <a:ext cx="1114425" cy="17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5508625" y="1770063"/>
              <a:ext cx="417513" cy="412750"/>
            </a:xfrm>
            <a:custGeom>
              <a:avLst/>
              <a:gdLst>
                <a:gd name="T0" fmla="*/ 2147483646 w 64"/>
                <a:gd name="T1" fmla="*/ 2147483646 h 63"/>
                <a:gd name="T2" fmla="*/ 2147483646 w 64"/>
                <a:gd name="T3" fmla="*/ 2147483646 h 63"/>
                <a:gd name="T4" fmla="*/ 2147483646 w 64"/>
                <a:gd name="T5" fmla="*/ 2147483646 h 63"/>
                <a:gd name="T6" fmla="*/ 2147483646 w 64"/>
                <a:gd name="T7" fmla="*/ 2147483646 h 63"/>
                <a:gd name="T8" fmla="*/ 0 w 64"/>
                <a:gd name="T9" fmla="*/ 2147483646 h 63"/>
                <a:gd name="T10" fmla="*/ 2147483646 w 64"/>
                <a:gd name="T11" fmla="*/ 0 h 63"/>
                <a:gd name="T12" fmla="*/ 2147483646 w 64"/>
                <a:gd name="T13" fmla="*/ 2147483646 h 63"/>
                <a:gd name="T14" fmla="*/ 2147483646 w 64"/>
                <a:gd name="T15" fmla="*/ 2147483646 h 63"/>
                <a:gd name="T16" fmla="*/ 2147483646 w 64"/>
                <a:gd name="T17" fmla="*/ 2147483646 h 63"/>
                <a:gd name="T18" fmla="*/ 2147483646 w 64"/>
                <a:gd name="T19" fmla="*/ 2147483646 h 63"/>
                <a:gd name="T20" fmla="*/ 2147483646 w 64"/>
                <a:gd name="T21" fmla="*/ 2147483646 h 63"/>
                <a:gd name="T22" fmla="*/ 2147483646 w 64"/>
                <a:gd name="T23" fmla="*/ 2147483646 h 63"/>
                <a:gd name="T24" fmla="*/ 2147483646 w 64"/>
                <a:gd name="T25" fmla="*/ 2147483646 h 63"/>
                <a:gd name="T26" fmla="*/ 2147483646 w 64"/>
                <a:gd name="T27" fmla="*/ 2147483646 h 63"/>
                <a:gd name="T28" fmla="*/ 2147483646 w 64"/>
                <a:gd name="T29" fmla="*/ 2147483646 h 63"/>
                <a:gd name="T30" fmla="*/ 2147483646 w 64"/>
                <a:gd name="T31" fmla="*/ 2147483646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3"/>
                <a:gd name="T50" fmla="*/ 64 w 6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3589338" y="3676732"/>
            <a:ext cx="496888" cy="37465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3" name="Freeform 62"/>
          <p:cNvSpPr>
            <a:spLocks noChangeAspect="1" noEditPoints="1"/>
          </p:cNvSpPr>
          <p:nvPr/>
        </p:nvSpPr>
        <p:spPr bwMode="auto">
          <a:xfrm>
            <a:off x="5512857" y="4151395"/>
            <a:ext cx="409575" cy="412750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58"/>
              <a:gd name="T182" fmla="*/ 58 w 5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9756775" y="4789487"/>
            <a:ext cx="376238" cy="376238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919288" y="776843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1999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公益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352006" y="886935"/>
            <a:ext cx="2692400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喜瑪拉雅基金會</a:t>
            </a:r>
            <a:r>
              <a:rPr lang="zh-TW" altLang="en-US" sz="1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所成立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協助非營利組織導入資訊化系統及網路行銷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成立台灣公益資訊平台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50281"/>
            <a:ext cx="2459710" cy="5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367588" y="1388547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資訊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800306" y="1498639"/>
            <a:ext cx="2692400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GSS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叡揚資訊加入成為策略合夥人</a:t>
            </a:r>
          </a:p>
        </p:txBody>
      </p:sp>
      <p:pic>
        <p:nvPicPr>
          <p:cNvPr id="32" name="圖片 31" descr="下載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7" y="1863788"/>
            <a:ext cx="1152252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692276" y="3128013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旅宿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95288" y="3563026"/>
            <a:ext cx="2692400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擴大規模提供飯店餐旅業資訊系統解決方案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587203" y="886935"/>
            <a:ext cx="3411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公益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+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資訊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= 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讓好事不斷發生</a:t>
            </a: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7023893" y="2875002"/>
            <a:ext cx="5798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+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旅宿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= 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讓客戶不斷回流</a:t>
            </a:r>
          </a:p>
        </p:txBody>
      </p:sp>
      <p:pic>
        <p:nvPicPr>
          <p:cNvPr id="39" name="圖片 13" descr="20150617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8" y="4308567"/>
            <a:ext cx="2403053" cy="76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6393919" y="3864057"/>
            <a:ext cx="276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產官學合一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6461970" y="4393289"/>
            <a:ext cx="2692400" cy="6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TW" altLang="en-US" sz="1800" b="1" dirty="0">
                <a:solidFill>
                  <a:srgbClr val="FF0000"/>
                </a:solidFill>
              </a:rPr>
              <a:t>榮獲第三屆學習科技金質獎殊榮肯定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0146506" y="4081950"/>
            <a:ext cx="176019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Century Gothic"/>
                <a:ea typeface="微软雅黑" charset="0"/>
              </a:rPr>
              <a:t>Future</a:t>
            </a:r>
            <a:r>
              <a:rPr lang="zh-TW" altLang="en-US" sz="2400" b="1" dirty="0">
                <a:solidFill>
                  <a:schemeClr val="tx2"/>
                </a:solidFill>
                <a:latin typeface="Century Gothic"/>
                <a:ea typeface="微软雅黑" charset="0"/>
              </a:rPr>
              <a:t> 未來</a:t>
            </a:r>
            <a:endParaRPr lang="zh-CN" altLang="en-US" sz="2400" b="1" dirty="0">
              <a:solidFill>
                <a:schemeClr val="tx2"/>
              </a:solidFill>
              <a:latin typeface="Century Gothic"/>
              <a:ea typeface="微软雅黑" charset="0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10405241" y="5485489"/>
            <a:ext cx="1786759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母公司叡揚資訊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IPO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上市櫃計畫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47" name="圖片 31" descr="下載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77" y="6256420"/>
            <a:ext cx="822449" cy="4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13" descr="20150617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464" y="6279716"/>
            <a:ext cx="1749852" cy="43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70" y="4731465"/>
            <a:ext cx="1250898" cy="9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091369" y="5658797"/>
            <a:ext cx="2954655" cy="396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社會福利資訊管理教學平台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30" grpId="0"/>
      <p:bldP spid="31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4645313" y="1172692"/>
            <a:ext cx="2484000" cy="2484000"/>
          </a:xfrm>
          <a:prstGeom prst="ellipse">
            <a:avLst/>
          </a:prstGeom>
          <a:solidFill>
            <a:srgbClr val="FF5050">
              <a:alpha val="5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latin typeface="Montserrat" panose="020B0604020202020204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700686" y="2746208"/>
            <a:ext cx="2484000" cy="2484000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  <p:sp>
        <p:nvSpPr>
          <p:cNvPr id="4" name="橢圓 3"/>
          <p:cNvSpPr/>
          <p:nvPr/>
        </p:nvSpPr>
        <p:spPr>
          <a:xfrm>
            <a:off x="5591034" y="2734654"/>
            <a:ext cx="2484000" cy="2484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latin typeface="Montserrat" panose="020B060402020202020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32715" y="1047690"/>
            <a:ext cx="30963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用愛心經營企業</a:t>
            </a:r>
            <a:endParaRPr lang="en-US" altLang="zh-TW" sz="24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defRPr/>
            </a:pPr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善盡社會責任</a:t>
            </a:r>
            <a:endParaRPr lang="zh-TW" altLang="en-US" sz="2400" b="1" dirty="0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79393" y="2851186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</a:t>
            </a:r>
            <a:r>
              <a:rPr lang="en-US" altLang="zh-TW" sz="2400" b="1" dirty="0">
                <a:solidFill>
                  <a:srgbClr val="0070C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NPO</a:t>
            </a:r>
            <a:r>
              <a:rPr lang="zh-TW" altLang="en-US" sz="2400" b="1" dirty="0">
                <a:solidFill>
                  <a:srgbClr val="0070C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社福機構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數位落差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強化組織內部作業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61396" y="5230208"/>
            <a:ext cx="398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en-US" altLang="zh-TW" sz="2400" b="1" dirty="0">
                <a:solidFill>
                  <a:srgbClr val="00B05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NPO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組織文化與精神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貼近營運需求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70816" y="1830264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公益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Welfare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89506" y="3486826"/>
            <a:ext cx="2191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Information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83" y="1830264"/>
            <a:ext cx="2522013" cy="613287"/>
          </a:xfrm>
          <a:prstGeom prst="rect">
            <a:avLst/>
          </a:prstGeom>
        </p:spPr>
      </p:pic>
      <p:pic>
        <p:nvPicPr>
          <p:cNvPr id="1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11" y="3690991"/>
            <a:ext cx="2429036" cy="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pp032\Downloads\喜瑪拉雅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34" y="3933101"/>
            <a:ext cx="2620723" cy="11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892139" y="3491172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Design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16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415914" y="120808"/>
            <a:ext cx="4832712" cy="405376"/>
          </a:xfrm>
        </p:spPr>
        <p:txBody>
          <a:bodyPr/>
          <a:lstStyle/>
          <a:p>
            <a:r>
              <a:rPr lang="zh-TW" altLang="en-US" sz="3200" dirty="0"/>
              <a:t>網軟核心價值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46"/>
          <a:stretch/>
        </p:blipFill>
        <p:spPr bwMode="auto">
          <a:xfrm>
            <a:off x="8192692" y="3690991"/>
            <a:ext cx="1207606" cy="5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8" b="-3959"/>
          <a:stretch/>
        </p:blipFill>
        <p:spPr bwMode="auto">
          <a:xfrm>
            <a:off x="8273506" y="4259970"/>
            <a:ext cx="1046872" cy="3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TW" altLang="en-US" dirty="0">
                <a:latin typeface="Segoe UI (標題)"/>
              </a:rPr>
              <a:t>產品服務</a:t>
            </a:r>
            <a:br>
              <a:rPr kumimoji="1" lang="en-US" altLang="zh-TW" dirty="0">
                <a:latin typeface="Segoe UI (標題)"/>
              </a:rPr>
            </a:br>
            <a:r>
              <a:rPr kumimoji="1" lang="en-US" altLang="zh-TW" sz="2800" dirty="0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NPO Total Solution</a:t>
            </a:r>
            <a:endParaRPr kumimoji="1" lang="zh-TW" altLang="en-US" dirty="0">
              <a:solidFill>
                <a:schemeClr val="accent6">
                  <a:lumMod val="75000"/>
                </a:schemeClr>
              </a:solidFill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3837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/>
          <p:cNvSpPr txBox="1">
            <a:spLocks/>
          </p:cNvSpPr>
          <p:nvPr/>
        </p:nvSpPr>
        <p:spPr>
          <a:xfrm>
            <a:off x="435161" y="251636"/>
            <a:ext cx="10666428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NPO Total Solution</a:t>
            </a:r>
            <a:endParaRPr lang="zh-TW" altLang="en-US" sz="2800" dirty="0"/>
          </a:p>
        </p:txBody>
      </p:sp>
      <p:grpSp>
        <p:nvGrpSpPr>
          <p:cNvPr id="7" name="组合 61"/>
          <p:cNvGrpSpPr/>
          <p:nvPr/>
        </p:nvGrpSpPr>
        <p:grpSpPr>
          <a:xfrm>
            <a:off x="0" y="1824590"/>
            <a:ext cx="2009116" cy="2940272"/>
            <a:chOff x="2663805" y="3305076"/>
            <a:chExt cx="1808818" cy="2647143"/>
          </a:xfrm>
          <a:solidFill>
            <a:srgbClr val="595959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 flipH="1">
              <a:off x="3728704" y="3648715"/>
              <a:ext cx="547555" cy="547555"/>
            </a:xfrm>
            <a:custGeom>
              <a:avLst/>
              <a:gdLst>
                <a:gd name="T0" fmla="*/ 18 w 204"/>
                <a:gd name="T1" fmla="*/ 135 h 204"/>
                <a:gd name="T2" fmla="*/ 135 w 204"/>
                <a:gd name="T3" fmla="*/ 185 h 204"/>
                <a:gd name="T4" fmla="*/ 185 w 204"/>
                <a:gd name="T5" fmla="*/ 69 h 204"/>
                <a:gd name="T6" fmla="*/ 69 w 204"/>
                <a:gd name="T7" fmla="*/ 18 h 204"/>
                <a:gd name="T8" fmla="*/ 18 w 204"/>
                <a:gd name="T9" fmla="*/ 1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18" y="135"/>
                  </a:moveTo>
                  <a:cubicBezTo>
                    <a:pt x="37" y="181"/>
                    <a:pt x="89" y="204"/>
                    <a:pt x="135" y="185"/>
                  </a:cubicBezTo>
                  <a:cubicBezTo>
                    <a:pt x="181" y="167"/>
                    <a:pt x="204" y="115"/>
                    <a:pt x="185" y="69"/>
                  </a:cubicBezTo>
                  <a:cubicBezTo>
                    <a:pt x="167" y="22"/>
                    <a:pt x="115" y="0"/>
                    <a:pt x="69" y="18"/>
                  </a:cubicBezTo>
                  <a:cubicBezTo>
                    <a:pt x="22" y="37"/>
                    <a:pt x="0" y="89"/>
                    <a:pt x="1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H="1">
              <a:off x="2663805" y="3305076"/>
              <a:ext cx="1808818" cy="2647143"/>
            </a:xfrm>
            <a:custGeom>
              <a:avLst/>
              <a:gdLst>
                <a:gd name="T0" fmla="*/ 488 w 673"/>
                <a:gd name="T1" fmla="*/ 775 h 986"/>
                <a:gd name="T2" fmla="*/ 461 w 673"/>
                <a:gd name="T3" fmla="*/ 607 h 986"/>
                <a:gd name="T4" fmla="*/ 464 w 673"/>
                <a:gd name="T5" fmla="*/ 592 h 986"/>
                <a:gd name="T6" fmla="*/ 464 w 673"/>
                <a:gd name="T7" fmla="*/ 591 h 986"/>
                <a:gd name="T8" fmla="*/ 459 w 673"/>
                <a:gd name="T9" fmla="*/ 550 h 986"/>
                <a:gd name="T10" fmla="*/ 374 w 673"/>
                <a:gd name="T11" fmla="*/ 315 h 986"/>
                <a:gd name="T12" fmla="*/ 427 w 673"/>
                <a:gd name="T13" fmla="*/ 208 h 986"/>
                <a:gd name="T14" fmla="*/ 267 w 673"/>
                <a:gd name="T15" fmla="*/ 9 h 986"/>
                <a:gd name="T16" fmla="*/ 233 w 673"/>
                <a:gd name="T17" fmla="*/ 64 h 986"/>
                <a:gd name="T18" fmla="*/ 363 w 673"/>
                <a:gd name="T19" fmla="*/ 208 h 986"/>
                <a:gd name="T20" fmla="*/ 318 w 673"/>
                <a:gd name="T21" fmla="*/ 278 h 986"/>
                <a:gd name="T22" fmla="*/ 297 w 673"/>
                <a:gd name="T23" fmla="*/ 291 h 986"/>
                <a:gd name="T24" fmla="*/ 163 w 673"/>
                <a:gd name="T25" fmla="*/ 383 h 986"/>
                <a:gd name="T26" fmla="*/ 120 w 673"/>
                <a:gd name="T27" fmla="*/ 416 h 986"/>
                <a:gd name="T28" fmla="*/ 69 w 673"/>
                <a:gd name="T29" fmla="*/ 437 h 986"/>
                <a:gd name="T30" fmla="*/ 66 w 673"/>
                <a:gd name="T31" fmla="*/ 433 h 986"/>
                <a:gd name="T32" fmla="*/ 70 w 673"/>
                <a:gd name="T33" fmla="*/ 369 h 986"/>
                <a:gd name="T34" fmla="*/ 7 w 673"/>
                <a:gd name="T35" fmla="*/ 356 h 986"/>
                <a:gd name="T36" fmla="*/ 17 w 673"/>
                <a:gd name="T37" fmla="*/ 477 h 986"/>
                <a:gd name="T38" fmla="*/ 69 w 673"/>
                <a:gd name="T39" fmla="*/ 501 h 986"/>
                <a:gd name="T40" fmla="*/ 176 w 673"/>
                <a:gd name="T41" fmla="*/ 455 h 986"/>
                <a:gd name="T42" fmla="*/ 234 w 673"/>
                <a:gd name="T43" fmla="*/ 651 h 986"/>
                <a:gd name="T44" fmla="*/ 158 w 673"/>
                <a:gd name="T45" fmla="*/ 812 h 986"/>
                <a:gd name="T46" fmla="*/ 263 w 673"/>
                <a:gd name="T47" fmla="*/ 986 h 986"/>
                <a:gd name="T48" fmla="*/ 300 w 673"/>
                <a:gd name="T49" fmla="*/ 903 h 986"/>
                <a:gd name="T50" fmla="*/ 271 w 673"/>
                <a:gd name="T51" fmla="*/ 765 h 986"/>
                <a:gd name="T52" fmla="*/ 345 w 673"/>
                <a:gd name="T53" fmla="*/ 689 h 986"/>
                <a:gd name="T54" fmla="*/ 354 w 673"/>
                <a:gd name="T55" fmla="*/ 684 h 986"/>
                <a:gd name="T56" fmla="*/ 354 w 673"/>
                <a:gd name="T57" fmla="*/ 684 h 986"/>
                <a:gd name="T58" fmla="*/ 402 w 673"/>
                <a:gd name="T59" fmla="*/ 826 h 986"/>
                <a:gd name="T60" fmla="*/ 617 w 673"/>
                <a:gd name="T61" fmla="*/ 975 h 986"/>
                <a:gd name="T62" fmla="*/ 632 w 673"/>
                <a:gd name="T63" fmla="*/ 87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986">
                  <a:moveTo>
                    <a:pt x="632" y="877"/>
                  </a:moveTo>
                  <a:cubicBezTo>
                    <a:pt x="552" y="853"/>
                    <a:pt x="513" y="815"/>
                    <a:pt x="488" y="775"/>
                  </a:cubicBezTo>
                  <a:cubicBezTo>
                    <a:pt x="465" y="735"/>
                    <a:pt x="458" y="689"/>
                    <a:pt x="458" y="653"/>
                  </a:cubicBezTo>
                  <a:cubicBezTo>
                    <a:pt x="458" y="634"/>
                    <a:pt x="460" y="618"/>
                    <a:pt x="461" y="607"/>
                  </a:cubicBezTo>
                  <a:cubicBezTo>
                    <a:pt x="462" y="602"/>
                    <a:pt x="463" y="597"/>
                    <a:pt x="464" y="595"/>
                  </a:cubicBezTo>
                  <a:cubicBezTo>
                    <a:pt x="464" y="593"/>
                    <a:pt x="464" y="592"/>
                    <a:pt x="464" y="592"/>
                  </a:cubicBezTo>
                  <a:cubicBezTo>
                    <a:pt x="464" y="592"/>
                    <a:pt x="464" y="592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6" y="583"/>
                    <a:pt x="466" y="574"/>
                    <a:pt x="464" y="566"/>
                  </a:cubicBezTo>
                  <a:cubicBezTo>
                    <a:pt x="464" y="561"/>
                    <a:pt x="462" y="555"/>
                    <a:pt x="459" y="550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57" y="329"/>
                    <a:pt x="365" y="323"/>
                    <a:pt x="374" y="315"/>
                  </a:cubicBezTo>
                  <a:cubicBezTo>
                    <a:pt x="386" y="304"/>
                    <a:pt x="399" y="289"/>
                    <a:pt x="409" y="271"/>
                  </a:cubicBezTo>
                  <a:cubicBezTo>
                    <a:pt x="419" y="254"/>
                    <a:pt x="427" y="232"/>
                    <a:pt x="427" y="208"/>
                  </a:cubicBezTo>
                  <a:cubicBezTo>
                    <a:pt x="427" y="177"/>
                    <a:pt x="415" y="143"/>
                    <a:pt x="389" y="111"/>
                  </a:cubicBezTo>
                  <a:cubicBezTo>
                    <a:pt x="363" y="78"/>
                    <a:pt x="324" y="44"/>
                    <a:pt x="267" y="9"/>
                  </a:cubicBezTo>
                  <a:cubicBezTo>
                    <a:pt x="251" y="0"/>
                    <a:pt x="232" y="5"/>
                    <a:pt x="223" y="20"/>
                  </a:cubicBezTo>
                  <a:cubicBezTo>
                    <a:pt x="213" y="35"/>
                    <a:pt x="218" y="55"/>
                    <a:pt x="233" y="64"/>
                  </a:cubicBezTo>
                  <a:cubicBezTo>
                    <a:pt x="286" y="96"/>
                    <a:pt x="320" y="126"/>
                    <a:pt x="339" y="150"/>
                  </a:cubicBezTo>
                  <a:cubicBezTo>
                    <a:pt x="358" y="174"/>
                    <a:pt x="363" y="193"/>
                    <a:pt x="363" y="208"/>
                  </a:cubicBezTo>
                  <a:cubicBezTo>
                    <a:pt x="363" y="219"/>
                    <a:pt x="359" y="230"/>
                    <a:pt x="354" y="240"/>
                  </a:cubicBezTo>
                  <a:cubicBezTo>
                    <a:pt x="345" y="255"/>
                    <a:pt x="330" y="269"/>
                    <a:pt x="318" y="278"/>
                  </a:cubicBezTo>
                  <a:cubicBezTo>
                    <a:pt x="311" y="283"/>
                    <a:pt x="306" y="287"/>
                    <a:pt x="302" y="289"/>
                  </a:cubicBezTo>
                  <a:cubicBezTo>
                    <a:pt x="300" y="290"/>
                    <a:pt x="298" y="291"/>
                    <a:pt x="297" y="291"/>
                  </a:cubicBezTo>
                  <a:cubicBezTo>
                    <a:pt x="295" y="292"/>
                    <a:pt x="293" y="294"/>
                    <a:pt x="290" y="295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1" y="385"/>
                    <a:pt x="159" y="387"/>
                    <a:pt x="158" y="388"/>
                  </a:cubicBezTo>
                  <a:cubicBezTo>
                    <a:pt x="152" y="393"/>
                    <a:pt x="137" y="405"/>
                    <a:pt x="120" y="416"/>
                  </a:cubicBezTo>
                  <a:cubicBezTo>
                    <a:pt x="111" y="422"/>
                    <a:pt x="100" y="428"/>
                    <a:pt x="90" y="432"/>
                  </a:cubicBezTo>
                  <a:cubicBezTo>
                    <a:pt x="81" y="436"/>
                    <a:pt x="73" y="437"/>
                    <a:pt x="69" y="437"/>
                  </a:cubicBezTo>
                  <a:cubicBezTo>
                    <a:pt x="68" y="437"/>
                    <a:pt x="68" y="437"/>
                    <a:pt x="67" y="437"/>
                  </a:cubicBezTo>
                  <a:cubicBezTo>
                    <a:pt x="67" y="437"/>
                    <a:pt x="67" y="435"/>
                    <a:pt x="66" y="433"/>
                  </a:cubicBezTo>
                  <a:cubicBezTo>
                    <a:pt x="65" y="429"/>
                    <a:pt x="64" y="424"/>
                    <a:pt x="64" y="416"/>
                  </a:cubicBezTo>
                  <a:cubicBezTo>
                    <a:pt x="64" y="405"/>
                    <a:pt x="66" y="389"/>
                    <a:pt x="70" y="369"/>
                  </a:cubicBezTo>
                  <a:cubicBezTo>
                    <a:pt x="73" y="352"/>
                    <a:pt x="62" y="335"/>
                    <a:pt x="45" y="331"/>
                  </a:cubicBezTo>
                  <a:cubicBezTo>
                    <a:pt x="28" y="328"/>
                    <a:pt x="11" y="339"/>
                    <a:pt x="7" y="356"/>
                  </a:cubicBezTo>
                  <a:cubicBezTo>
                    <a:pt x="2" y="379"/>
                    <a:pt x="0" y="399"/>
                    <a:pt x="0" y="416"/>
                  </a:cubicBezTo>
                  <a:cubicBezTo>
                    <a:pt x="0" y="440"/>
                    <a:pt x="4" y="460"/>
                    <a:pt x="17" y="477"/>
                  </a:cubicBezTo>
                  <a:cubicBezTo>
                    <a:pt x="24" y="486"/>
                    <a:pt x="33" y="492"/>
                    <a:pt x="42" y="496"/>
                  </a:cubicBezTo>
                  <a:cubicBezTo>
                    <a:pt x="51" y="500"/>
                    <a:pt x="60" y="501"/>
                    <a:pt x="69" y="501"/>
                  </a:cubicBezTo>
                  <a:cubicBezTo>
                    <a:pt x="87" y="501"/>
                    <a:pt x="103" y="496"/>
                    <a:pt x="118" y="489"/>
                  </a:cubicBezTo>
                  <a:cubicBezTo>
                    <a:pt x="140" y="480"/>
                    <a:pt x="161" y="466"/>
                    <a:pt x="176" y="455"/>
                  </a:cubicBezTo>
                  <a:cubicBezTo>
                    <a:pt x="284" y="610"/>
                    <a:pt x="284" y="610"/>
                    <a:pt x="284" y="610"/>
                  </a:cubicBezTo>
                  <a:cubicBezTo>
                    <a:pt x="270" y="619"/>
                    <a:pt x="252" y="633"/>
                    <a:pt x="234" y="651"/>
                  </a:cubicBezTo>
                  <a:cubicBezTo>
                    <a:pt x="216" y="668"/>
                    <a:pt x="197" y="690"/>
                    <a:pt x="183" y="717"/>
                  </a:cubicBezTo>
                  <a:cubicBezTo>
                    <a:pt x="168" y="744"/>
                    <a:pt x="157" y="776"/>
                    <a:pt x="158" y="812"/>
                  </a:cubicBezTo>
                  <a:cubicBezTo>
                    <a:pt x="157" y="863"/>
                    <a:pt x="179" y="918"/>
                    <a:pt x="225" y="969"/>
                  </a:cubicBezTo>
                  <a:cubicBezTo>
                    <a:pt x="235" y="981"/>
                    <a:pt x="249" y="986"/>
                    <a:pt x="263" y="986"/>
                  </a:cubicBezTo>
                  <a:cubicBezTo>
                    <a:pt x="274" y="986"/>
                    <a:pt x="286" y="982"/>
                    <a:pt x="296" y="974"/>
                  </a:cubicBezTo>
                  <a:cubicBezTo>
                    <a:pt x="316" y="955"/>
                    <a:pt x="318" y="924"/>
                    <a:pt x="300" y="903"/>
                  </a:cubicBezTo>
                  <a:cubicBezTo>
                    <a:pt x="266" y="864"/>
                    <a:pt x="258" y="835"/>
                    <a:pt x="258" y="812"/>
                  </a:cubicBezTo>
                  <a:cubicBezTo>
                    <a:pt x="258" y="796"/>
                    <a:pt x="262" y="780"/>
                    <a:pt x="271" y="765"/>
                  </a:cubicBezTo>
                  <a:cubicBezTo>
                    <a:pt x="283" y="742"/>
                    <a:pt x="304" y="720"/>
                    <a:pt x="322" y="706"/>
                  </a:cubicBezTo>
                  <a:cubicBezTo>
                    <a:pt x="331" y="699"/>
                    <a:pt x="340" y="693"/>
                    <a:pt x="345" y="689"/>
                  </a:cubicBezTo>
                  <a:cubicBezTo>
                    <a:pt x="348" y="687"/>
                    <a:pt x="351" y="686"/>
                    <a:pt x="352" y="685"/>
                  </a:cubicBezTo>
                  <a:cubicBezTo>
                    <a:pt x="353" y="685"/>
                    <a:pt x="353" y="685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6" y="683"/>
                    <a:pt x="357" y="682"/>
                    <a:pt x="359" y="681"/>
                  </a:cubicBezTo>
                  <a:cubicBezTo>
                    <a:pt x="362" y="724"/>
                    <a:pt x="373" y="776"/>
                    <a:pt x="402" y="826"/>
                  </a:cubicBezTo>
                  <a:cubicBezTo>
                    <a:pt x="438" y="888"/>
                    <a:pt x="503" y="944"/>
                    <a:pt x="603" y="973"/>
                  </a:cubicBezTo>
                  <a:cubicBezTo>
                    <a:pt x="608" y="975"/>
                    <a:pt x="612" y="975"/>
                    <a:pt x="617" y="975"/>
                  </a:cubicBezTo>
                  <a:cubicBezTo>
                    <a:pt x="639" y="975"/>
                    <a:pt x="659" y="961"/>
                    <a:pt x="665" y="940"/>
                  </a:cubicBezTo>
                  <a:cubicBezTo>
                    <a:pt x="673" y="913"/>
                    <a:pt x="658" y="885"/>
                    <a:pt x="632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10" name="菱形 9"/>
          <p:cNvSpPr/>
          <p:nvPr/>
        </p:nvSpPr>
        <p:spPr>
          <a:xfrm>
            <a:off x="3428114" y="3035552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4443711" y="2019957"/>
            <a:ext cx="2031192" cy="2031192"/>
          </a:xfrm>
          <a:prstGeom prst="diamond">
            <a:avLst/>
          </a:prstGeom>
          <a:solidFill>
            <a:srgbClr val="9BB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412519" y="2019957"/>
            <a:ext cx="2031192" cy="2031192"/>
          </a:xfrm>
          <a:prstGeom prst="diamond">
            <a:avLst/>
          </a:prstGeom>
          <a:solidFill>
            <a:srgbClr val="E1B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428114" y="1004361"/>
            <a:ext cx="2031192" cy="2031192"/>
          </a:xfrm>
          <a:prstGeom prst="diamond">
            <a:avLst/>
          </a:prstGeom>
          <a:solidFill>
            <a:srgbClr val="F26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dirty="0">
              <a:solidFill>
                <a:srgbClr val="595959"/>
              </a:solidFill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7490496" y="3035550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459307" y="3035552"/>
            <a:ext cx="2031192" cy="2031192"/>
          </a:xfrm>
          <a:prstGeom prst="diamond">
            <a:avLst/>
          </a:prstGeom>
          <a:solidFill>
            <a:srgbClr val="54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474901" y="2019955"/>
            <a:ext cx="2031192" cy="2031192"/>
          </a:xfrm>
          <a:prstGeom prst="diamond">
            <a:avLst/>
          </a:prstGeom>
          <a:solidFill>
            <a:srgbClr val="E1B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8506090" y="2019951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459305" y="1004359"/>
            <a:ext cx="2031192" cy="2031192"/>
          </a:xfrm>
          <a:prstGeom prst="diamond">
            <a:avLst/>
          </a:prstGeom>
          <a:solidFill>
            <a:srgbClr val="F88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7490496" y="1004356"/>
            <a:ext cx="2031192" cy="2031192"/>
          </a:xfrm>
          <a:prstGeom prst="diamond">
            <a:avLst/>
          </a:prstGeom>
          <a:solidFill>
            <a:srgbClr val="936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42994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捐款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396923" y="1004359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9508390" y="3006524"/>
            <a:ext cx="2031192" cy="2031192"/>
          </a:xfrm>
          <a:prstGeom prst="diamond">
            <a:avLst/>
          </a:prstGeom>
          <a:solidFill>
            <a:srgbClr val="66C4AE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42994" y="1608543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報名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78085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捐款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8085" y="1608543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會員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09275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行政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9275" y="1608543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薪資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09116" y="1608543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網站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建置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25950" y="3610707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公文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11954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金流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整合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47045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志工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78235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智慧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表單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78076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會計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總帳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4447002" y="4036629"/>
            <a:ext cx="2031192" cy="2031192"/>
          </a:xfrm>
          <a:prstGeom prst="diamond">
            <a:avLst/>
          </a:prstGeom>
          <a:solidFill>
            <a:srgbClr val="936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65781" y="4452134"/>
            <a:ext cx="800219" cy="13111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商品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訂單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6463680" y="4043886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78560" y="4648069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系統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代管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8509992" y="4034454"/>
            <a:ext cx="2031192" cy="2031192"/>
          </a:xfrm>
          <a:prstGeom prst="diamond">
            <a:avLst/>
          </a:prstGeom>
          <a:solidFill>
            <a:srgbClr val="9BB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78235" y="4638635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差勤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整合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菱形 37"/>
          <p:cNvSpPr/>
          <p:nvPr/>
        </p:nvSpPr>
        <p:spPr>
          <a:xfrm>
            <a:off x="2409224" y="4026346"/>
            <a:ext cx="2031192" cy="2031192"/>
          </a:xfrm>
          <a:prstGeom prst="diamond">
            <a:avLst/>
          </a:prstGeom>
          <a:solidFill>
            <a:srgbClr val="F88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28004" y="4630530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個案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4435780" y="754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54559" y="604939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義賣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3427507" y="5038823"/>
            <a:ext cx="2031192" cy="2031192"/>
          </a:xfrm>
          <a:prstGeom prst="diamond">
            <a:avLst/>
          </a:prstGeom>
          <a:solidFill>
            <a:srgbClr val="54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046285" y="5643006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食物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銀行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38" grpId="0" animBg="1"/>
      <p:bldP spid="39" grpId="0"/>
      <p:bldP spid="44" grpId="0" animBg="1"/>
      <p:bldP spid="45" grpId="0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CN" altLang="en-US" dirty="0">
                <a:latin typeface="Segoe UI (標題)"/>
              </a:rPr>
              <a:t>公司資訊</a:t>
            </a:r>
            <a:br>
              <a:rPr kumimoji="1" lang="en-US" altLang="zh-TW" dirty="0">
                <a:latin typeface="Segoe UI (標題)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關於實習你應該還需要知道的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en" altLang="zh-TW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37242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731077C-A4EA-4A4B-AF5D-86E6F835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Shape 234">
            <a:extLst>
              <a:ext uri="{FF2B5EF4-FFF2-40B4-BE49-F238E27FC236}">
                <a16:creationId xmlns:a16="http://schemas.microsoft.com/office/drawing/2014/main" id="{64BC6A3C-9C4D-4F85-B1CF-24D413E8A30C}"/>
              </a:ext>
            </a:extLst>
          </p:cNvPr>
          <p:cNvSpPr/>
          <p:nvPr/>
        </p:nvSpPr>
        <p:spPr>
          <a:xfrm>
            <a:off x="2256999" y="1163033"/>
            <a:ext cx="10239375" cy="487781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Shape 236">
            <a:extLst>
              <a:ext uri="{FF2B5EF4-FFF2-40B4-BE49-F238E27FC236}">
                <a16:creationId xmlns:a16="http://schemas.microsoft.com/office/drawing/2014/main" id="{B411199D-5304-4F37-A8DD-78452BA174D8}"/>
              </a:ext>
            </a:extLst>
          </p:cNvPr>
          <p:cNvSpPr/>
          <p:nvPr/>
        </p:nvSpPr>
        <p:spPr>
          <a:xfrm>
            <a:off x="10128448" y="2417005"/>
            <a:ext cx="733200" cy="540799"/>
          </a:xfrm>
          <a:prstGeom prst="wedgeRectCallout">
            <a:avLst>
              <a:gd name="adj1" fmla="val 8607"/>
              <a:gd name="adj2" fmla="val 78415"/>
            </a:avLst>
          </a:prstGeom>
          <a:solidFill>
            <a:srgbClr val="0B539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ADD30C-15BC-4177-95ED-B7DA50DC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6" y="452671"/>
            <a:ext cx="7159345" cy="58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410\Desktop\about_office.jpg">
            <a:extLst>
              <a:ext uri="{FF2B5EF4-FFF2-40B4-BE49-F238E27FC236}">
                <a16:creationId xmlns:a16="http://schemas.microsoft.com/office/drawing/2014/main" id="{B4DE324D-DA2F-459F-8410-A5450E53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36" y="1287159"/>
            <a:ext cx="4216889" cy="33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CB27B7A-366C-49D1-B263-9174FA21BC64}"/>
              </a:ext>
            </a:extLst>
          </p:cNvPr>
          <p:cNvSpPr txBox="1">
            <a:spLocks/>
          </p:cNvSpPr>
          <p:nvPr/>
        </p:nvSpPr>
        <p:spPr bwMode="auto">
          <a:xfrm>
            <a:off x="916517" y="1688803"/>
            <a:ext cx="6517217" cy="9757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協志大樓 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ts val="32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台北市中山區中山北路三段</a:t>
            </a:r>
            <a:r>
              <a:rPr lang="en-US" altLang="zh-TW" sz="2667" b="1" dirty="0">
                <a:solidFill>
                  <a:schemeClr val="accent6">
                    <a:lumMod val="75000"/>
                  </a:schemeClr>
                </a:solidFill>
              </a:rPr>
              <a:t>47</a:t>
            </a: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號</a:t>
            </a:r>
            <a:r>
              <a:rPr lang="en-US" altLang="zh-TW" sz="2667" b="1" dirty="0">
                <a:solidFill>
                  <a:schemeClr val="accent6">
                    <a:lumMod val="75000"/>
                  </a:schemeClr>
                </a:solidFill>
              </a:rPr>
              <a:t>703</a:t>
            </a: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室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13F168-5DBE-4AF0-8484-3A6E286BE9B6}"/>
              </a:ext>
            </a:extLst>
          </p:cNvPr>
          <p:cNvSpPr/>
          <p:nvPr/>
        </p:nvSpPr>
        <p:spPr>
          <a:xfrm>
            <a:off x="2509606" y="548680"/>
            <a:ext cx="1153153" cy="480813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D1C2CB-5D48-4815-83AA-3BF2E8CF35EF}"/>
              </a:ext>
            </a:extLst>
          </p:cNvPr>
          <p:cNvSpPr/>
          <p:nvPr/>
        </p:nvSpPr>
        <p:spPr>
          <a:xfrm>
            <a:off x="1583499" y="5253203"/>
            <a:ext cx="1524000" cy="673100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4AB4884-0B2F-40FF-A460-BA9DFCC70247}"/>
              </a:ext>
            </a:extLst>
          </p:cNvPr>
          <p:cNvSpPr/>
          <p:nvPr/>
        </p:nvSpPr>
        <p:spPr>
          <a:xfrm>
            <a:off x="5327915" y="5369860"/>
            <a:ext cx="1526117" cy="670984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39BB1D-E4F9-4C7D-BBFF-EF9923C51DD2}"/>
              </a:ext>
            </a:extLst>
          </p:cNvPr>
          <p:cNvSpPr/>
          <p:nvPr/>
        </p:nvSpPr>
        <p:spPr>
          <a:xfrm>
            <a:off x="3215680" y="2757720"/>
            <a:ext cx="1295400" cy="287867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4245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基本福利</a:t>
            </a:r>
            <a:endParaRPr lang="zh-TW" altLang="en-US" sz="54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3BFDF93-5FCA-40B9-B30B-97AD59CA22B3}"/>
              </a:ext>
            </a:extLst>
          </p:cNvPr>
          <p:cNvSpPr txBox="1">
            <a:spLocks/>
          </p:cNvSpPr>
          <p:nvPr/>
        </p:nvSpPr>
        <p:spPr>
          <a:xfrm>
            <a:off x="3071663" y="1880846"/>
            <a:ext cx="6432713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依法提供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勞保、健保、團保與勞退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提撥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C72EB40-404B-42F3-A657-F5A27CFA971E}"/>
              </a:ext>
            </a:extLst>
          </p:cNvPr>
          <p:cNvSpPr txBox="1">
            <a:spLocks/>
          </p:cNvSpPr>
          <p:nvPr/>
        </p:nvSpPr>
        <p:spPr>
          <a:xfrm>
            <a:off x="3071663" y="2665580"/>
            <a:ext cx="8272319" cy="960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順暢的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升遷機制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，提供員工成長、挑戰自我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4105689-84F7-4E20-95B9-7621E3E8FA7B}"/>
              </a:ext>
            </a:extLst>
          </p:cNvPr>
          <p:cNvSpPr txBox="1">
            <a:spLocks/>
          </p:cNvSpPr>
          <p:nvPr/>
        </p:nvSpPr>
        <p:spPr>
          <a:xfrm>
            <a:off x="3071663" y="3582776"/>
            <a:ext cx="7872875" cy="115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端午、中秋禮盒，每季舉辦慶生會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B21E47A-290C-498C-B416-BCA415544820}"/>
              </a:ext>
            </a:extLst>
          </p:cNvPr>
          <p:cNvSpPr txBox="1">
            <a:spLocks/>
          </p:cNvSpPr>
          <p:nvPr/>
        </p:nvSpPr>
        <p:spPr>
          <a:xfrm>
            <a:off x="3071663" y="4440491"/>
            <a:ext cx="6048672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享受每周一免費香醇醒腦咖啡</a:t>
            </a:r>
          </a:p>
        </p:txBody>
      </p:sp>
      <p:sp>
        <p:nvSpPr>
          <p:cNvPr id="8" name="文字版面配置區 11">
            <a:extLst>
              <a:ext uri="{FF2B5EF4-FFF2-40B4-BE49-F238E27FC236}">
                <a16:creationId xmlns:a16="http://schemas.microsoft.com/office/drawing/2014/main" id="{4FBDC59A-8E58-4F4E-8020-A3C69CA18FDC}"/>
              </a:ext>
            </a:extLst>
          </p:cNvPr>
          <p:cNvSpPr txBox="1">
            <a:spLocks/>
          </p:cNvSpPr>
          <p:nvPr/>
        </p:nvSpPr>
        <p:spPr>
          <a:xfrm>
            <a:off x="1163575" y="1591078"/>
            <a:ext cx="1632181" cy="824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01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9" name="文字版面配置區 11">
            <a:extLst>
              <a:ext uri="{FF2B5EF4-FFF2-40B4-BE49-F238E27FC236}">
                <a16:creationId xmlns:a16="http://schemas.microsoft.com/office/drawing/2014/main" id="{2691368A-6291-4A97-9C42-34D71335396F}"/>
              </a:ext>
            </a:extLst>
          </p:cNvPr>
          <p:cNvSpPr txBox="1">
            <a:spLocks/>
          </p:cNvSpPr>
          <p:nvPr/>
        </p:nvSpPr>
        <p:spPr>
          <a:xfrm>
            <a:off x="1163576" y="247591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02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0" name="文字版面配置區 11">
            <a:extLst>
              <a:ext uri="{FF2B5EF4-FFF2-40B4-BE49-F238E27FC236}">
                <a16:creationId xmlns:a16="http://schemas.microsoft.com/office/drawing/2014/main" id="{06DA3D84-9C4F-4A78-9F41-D3A72172182F}"/>
              </a:ext>
            </a:extLst>
          </p:cNvPr>
          <p:cNvSpPr txBox="1">
            <a:spLocks/>
          </p:cNvSpPr>
          <p:nvPr/>
        </p:nvSpPr>
        <p:spPr>
          <a:xfrm>
            <a:off x="1163575" y="3328850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03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1" name="文字版面配置區 11">
            <a:extLst>
              <a:ext uri="{FF2B5EF4-FFF2-40B4-BE49-F238E27FC236}">
                <a16:creationId xmlns:a16="http://schemas.microsoft.com/office/drawing/2014/main" id="{9132BD1E-30FD-430D-B858-03B38B137EEA}"/>
              </a:ext>
            </a:extLst>
          </p:cNvPr>
          <p:cNvSpPr txBox="1">
            <a:spLocks/>
          </p:cNvSpPr>
          <p:nvPr/>
        </p:nvSpPr>
        <p:spPr>
          <a:xfrm>
            <a:off x="1163576" y="419727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04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BB21E47A-290C-498C-B416-BCA415544820}"/>
              </a:ext>
            </a:extLst>
          </p:cNvPr>
          <p:cNvSpPr txBox="1">
            <a:spLocks/>
          </p:cNvSpPr>
          <p:nvPr/>
        </p:nvSpPr>
        <p:spPr>
          <a:xfrm>
            <a:off x="3053585" y="5290301"/>
            <a:ext cx="6048672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提供工讀金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176/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9132BD1E-30FD-430D-B858-03B38B137EEA}"/>
              </a:ext>
            </a:extLst>
          </p:cNvPr>
          <p:cNvSpPr txBox="1">
            <a:spLocks/>
          </p:cNvSpPr>
          <p:nvPr/>
        </p:nvSpPr>
        <p:spPr>
          <a:xfrm>
            <a:off x="1145498" y="504708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05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模板页面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 defTabSz="914400">
          <a:defRPr sz="1600" smtClean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0" indent="0">
          <a:lnSpc>
            <a:spcPct val="130000"/>
          </a:lnSpc>
          <a:buNone/>
          <a:defRPr sz="120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16724</TotalTime>
  <Words>461</Words>
  <Application>Microsoft Office PowerPoint</Application>
  <PresentationFormat>寬螢幕</PresentationFormat>
  <Paragraphs>122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微软雅黑</vt:lpstr>
      <vt:lpstr>Segoe UI (標題)</vt:lpstr>
      <vt:lpstr>微軟正黑體</vt:lpstr>
      <vt:lpstr>Arial</vt:lpstr>
      <vt:lpstr>Calibri</vt:lpstr>
      <vt:lpstr>Century Gothic</vt:lpstr>
      <vt:lpstr>Montserrat</vt:lpstr>
      <vt:lpstr>Roboto</vt:lpstr>
      <vt:lpstr>Segoe UI</vt:lpstr>
      <vt:lpstr>Segoe UI Light</vt:lpstr>
      <vt:lpstr>Wingdings</vt:lpstr>
      <vt:lpstr>模板页面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paul chang</cp:lastModifiedBy>
  <cp:revision>497</cp:revision>
  <dcterms:created xsi:type="dcterms:W3CDTF">2015-08-18T02:51:41Z</dcterms:created>
  <dcterms:modified xsi:type="dcterms:W3CDTF">2023-03-16T02:49:01Z</dcterms:modified>
</cp:coreProperties>
</file>