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56" r:id="rId2"/>
    <p:sldId id="282" r:id="rId3"/>
    <p:sldId id="276" r:id="rId4"/>
    <p:sldId id="300" r:id="rId5"/>
    <p:sldId id="28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無樣式、無格線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78231" autoAdjust="0"/>
  </p:normalViewPr>
  <p:slideViewPr>
    <p:cSldViewPr snapToGrid="0">
      <p:cViewPr varScale="1">
        <p:scale>
          <a:sx n="90" d="100"/>
          <a:sy n="90" d="100"/>
        </p:scale>
        <p:origin x="127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ED1A4E-4B95-4E17-8659-CE2B2B95F3E5}" type="datetimeFigureOut">
              <a:rPr lang="zh-TW" altLang="en-US" smtClean="0"/>
              <a:t>2023/2/9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BDF4FA-4505-402E-B7FA-0BDEA565BFD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375175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zh-TW" altLang="en-US" dirty="0" smtClean="0"/>
              <a:t>如果會一直請假  就不要申請實習了</a:t>
            </a:r>
            <a:endParaRPr lang="en-US" altLang="zh-TW" dirty="0" smtClean="0"/>
          </a:p>
          <a:p>
            <a:r>
              <a:rPr lang="zh-TW" altLang="en-US" smtClean="0"/>
              <a:t>或許會影響到下屆學弟妹他們申請公司的名額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BDF4FA-4505-402E-B7FA-0BDEA565BFD0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1728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59" y="2166364"/>
            <a:ext cx="11471565" cy="1739347"/>
          </a:xfrm>
        </p:spPr>
        <p:txBody>
          <a:bodyPr tIns="45720" bIns="45720" anchor="ctr">
            <a:normAutofit/>
          </a:bodyPr>
          <a:lstStyle>
            <a:lvl1pPr algn="ctr">
              <a:lnSpc>
                <a:spcPct val="80000"/>
              </a:lnSpc>
              <a:defRPr sz="6000" spc="15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996250"/>
            <a:ext cx="9144000" cy="130925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2/9/2023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2/9/2023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019312" y="0"/>
            <a:ext cx="27432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0624" y="274638"/>
            <a:ext cx="2402380" cy="5897562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199" y="274638"/>
            <a:ext cx="7973291" cy="5897562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422854"/>
            <a:ext cx="2743196" cy="365125"/>
          </a:xfrm>
        </p:spPr>
        <p:txBody>
          <a:bodyPr/>
          <a:lstStyle/>
          <a:p>
            <a:fld id="{96DFF08F-DC6B-4601-B491-B0F83F6DD2DA}" type="datetimeFigureOut">
              <a:rPr lang="en-US" dirty="0"/>
              <a:pPr/>
              <a:t>2/9/2023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776135" y="6422854"/>
            <a:ext cx="427966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3048" y="6422854"/>
            <a:ext cx="879759" cy="365125"/>
          </a:xfrm>
        </p:spPr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2/9/2023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-6843" y="2059012"/>
            <a:ext cx="12195668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191" y="2208879"/>
            <a:ext cx="10515600" cy="16764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6000" b="0" spc="150" baseline="0">
                <a:solidFill>
                  <a:schemeClr val="bg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3191" y="4010334"/>
            <a:ext cx="10515600" cy="1174639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05344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0391" y="2011680"/>
            <a:ext cx="4754880" cy="4206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2/9/2023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7008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07008" y="2656566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1230" y="1913470"/>
            <a:ext cx="4754880" cy="743094"/>
          </a:xfrm>
        </p:spPr>
        <p:txBody>
          <a:bodyPr anchor="ctr">
            <a:normAutofit/>
          </a:bodyPr>
          <a:lstStyle>
            <a:lvl1pPr marL="0" indent="0">
              <a:buNone/>
              <a:defRPr sz="21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1230" y="2656564"/>
            <a:ext cx="4754880" cy="35661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2/9/2023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2/9/2023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2/9/2023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7008" y="2120054"/>
            <a:ext cx="6126480" cy="4114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89023" y="2147486"/>
            <a:ext cx="3200400" cy="3432319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2/9/2023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0160" y="2211494"/>
            <a:ext cx="6126480" cy="3931920"/>
          </a:xfrm>
          <a:solidFill>
            <a:schemeClr val="tx2">
              <a:lumMod val="60000"/>
              <a:lumOff val="40000"/>
            </a:schemeClr>
          </a:solidFill>
        </p:spPr>
        <p:txBody>
          <a:bodyPr tIns="365760" anchor="t"/>
          <a:lstStyle>
            <a:lvl1pPr marL="0" indent="0" algn="ctr">
              <a:buNone/>
              <a:defRPr sz="32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0688" y="2150621"/>
            <a:ext cx="3200400" cy="3429000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pPr/>
              <a:t>2/9/2023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83" y="176109"/>
            <a:ext cx="12188952" cy="16459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02919" y="284176"/>
            <a:ext cx="9784080" cy="15087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02919" y="2011680"/>
            <a:ext cx="9784080" cy="4206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02266" y="6422854"/>
            <a:ext cx="3000894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2/9/2023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96471" y="6422854"/>
            <a:ext cx="50444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58927" y="6422854"/>
            <a:ext cx="946264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000" kern="1200" cap="all" baseline="0">
          <a:solidFill>
            <a:schemeClr val="bg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tx1"/>
        </a:buClr>
        <a:buFont typeface="Wingdings" pitchFamily="2" charset="2"/>
        <a:buChar char="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8686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2846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71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29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806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Font typeface="Wingdings" pitchFamily="2" charset="2"/>
        <a:buChar char="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zh-TW" altLang="en-US" b="1" kern="100" dirty="0">
                <a:solidFill>
                  <a:srgbClr val="000000"/>
                </a:solidFill>
                <a:latin typeface="Times New Roman"/>
                <a:ea typeface="標楷體"/>
              </a:rPr>
              <a:t>淡江大學資訊工程學系</a:t>
            </a:r>
            <a:r>
              <a:rPr lang="en-US" altLang="zh-TW" b="1" kern="100" dirty="0">
                <a:solidFill>
                  <a:srgbClr val="000000"/>
                </a:solidFill>
                <a:latin typeface="Times New Roman"/>
                <a:ea typeface="標楷體"/>
              </a:rPr>
              <a:t/>
            </a:r>
            <a:br>
              <a:rPr lang="en-US" altLang="zh-TW" b="1" kern="100" dirty="0">
                <a:solidFill>
                  <a:srgbClr val="000000"/>
                </a:solidFill>
                <a:latin typeface="Times New Roman"/>
                <a:ea typeface="標楷體"/>
              </a:rPr>
            </a:br>
            <a:r>
              <a:rPr lang="zh-TW" altLang="en-US" b="1" kern="100" dirty="0" smtClean="0">
                <a:solidFill>
                  <a:srgbClr val="000000"/>
                </a:solidFill>
                <a:latin typeface="Times New Roman"/>
                <a:ea typeface="標楷體"/>
              </a:rPr>
              <a:t>企業實習說明會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sz="4000" kern="100" dirty="0">
                <a:solidFill>
                  <a:srgbClr val="000000"/>
                </a:solidFill>
                <a:latin typeface="Times New Roman"/>
                <a:ea typeface="標楷體"/>
              </a:rPr>
              <a:t>淡江大學資訊工程學系 </a:t>
            </a:r>
            <a:r>
              <a:rPr lang="zh-TW" altLang="en-US" sz="4000" kern="100" dirty="0" smtClean="0">
                <a:solidFill>
                  <a:srgbClr val="000000"/>
                </a:solidFill>
                <a:latin typeface="Times New Roman"/>
                <a:ea typeface="標楷體"/>
              </a:rPr>
              <a:t>陳</a:t>
            </a:r>
            <a:r>
              <a:rPr lang="zh-TW" altLang="en-US" sz="4000" kern="100" dirty="0">
                <a:solidFill>
                  <a:srgbClr val="000000"/>
                </a:solidFill>
                <a:latin typeface="Times New Roman"/>
                <a:ea typeface="標楷體"/>
              </a:rPr>
              <a:t>佩妘</a:t>
            </a:r>
            <a:endParaRPr lang="en-US" altLang="zh-TW" dirty="0" smtClean="0"/>
          </a:p>
          <a:p>
            <a:endParaRPr lang="en-US" altLang="zh-TW" dirty="0"/>
          </a:p>
          <a:p>
            <a:r>
              <a:rPr lang="en-US" altLang="zh-TW" dirty="0" smtClean="0">
                <a:solidFill>
                  <a:srgbClr val="000000"/>
                </a:solidFill>
                <a:latin typeface="Times New Roman" pitchFamily="18" charset="0"/>
              </a:rPr>
              <a:t>2022/05/13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16442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企業</a:t>
            </a:r>
            <a:r>
              <a:rPr lang="zh-TW" altLang="en-US" dirty="0"/>
              <a:t>實習座談會</a:t>
            </a:r>
            <a:r>
              <a:rPr lang="zh-TW" altLang="en-US" dirty="0" smtClean="0"/>
              <a:t>流程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zh-TW" sz="3200" dirty="0" smtClean="0"/>
              <a:t>1.</a:t>
            </a:r>
            <a:r>
              <a:rPr lang="zh-TW" altLang="en-US" sz="3200" dirty="0" smtClean="0"/>
              <a:t> 座談會</a:t>
            </a:r>
            <a:r>
              <a:rPr lang="zh-TW" altLang="en-US" sz="3200" dirty="0"/>
              <a:t>目的說明</a:t>
            </a:r>
            <a:endParaRPr lang="en-US" altLang="zh-TW" sz="3200" dirty="0" smtClean="0"/>
          </a:p>
          <a:p>
            <a:r>
              <a:rPr lang="en-US" altLang="zh-TW" sz="3200" dirty="0" smtClean="0"/>
              <a:t>2</a:t>
            </a:r>
            <a:r>
              <a:rPr lang="en-US" altLang="zh-TW" sz="3200" dirty="0"/>
              <a:t>. </a:t>
            </a:r>
            <a:r>
              <a:rPr lang="zh-TW" altLang="en-US" sz="3200" dirty="0"/>
              <a:t>實習企業</a:t>
            </a:r>
            <a:r>
              <a:rPr lang="zh-TW" altLang="en-US" sz="3200" dirty="0" smtClean="0"/>
              <a:t>簡介</a:t>
            </a:r>
            <a:endParaRPr lang="en-US" altLang="zh-TW" sz="3200" dirty="0" smtClean="0"/>
          </a:p>
          <a:p>
            <a:r>
              <a:rPr lang="en-US" altLang="zh-TW" sz="3200" dirty="0" smtClean="0"/>
              <a:t>3. </a:t>
            </a:r>
            <a:r>
              <a:rPr lang="zh-TW" altLang="en-US" sz="3200" dirty="0" smtClean="0"/>
              <a:t>企業實習報名方式</a:t>
            </a:r>
            <a:endParaRPr lang="en-US" altLang="zh-TW" sz="3200" dirty="0" smtClean="0"/>
          </a:p>
          <a:p>
            <a:r>
              <a:rPr lang="en-US" altLang="zh-TW" sz="3200" dirty="0" smtClean="0"/>
              <a:t>4.</a:t>
            </a:r>
            <a:r>
              <a:rPr lang="zh-TW" altLang="en-US" sz="3200" dirty="0" smtClean="0"/>
              <a:t> 問題</a:t>
            </a:r>
            <a:r>
              <a:rPr lang="zh-TW" altLang="en-US" sz="3200" dirty="0"/>
              <a:t>與</a:t>
            </a:r>
            <a:r>
              <a:rPr lang="zh-TW" altLang="en-US" sz="3200" dirty="0" smtClean="0"/>
              <a:t>討論</a:t>
            </a:r>
            <a:endParaRPr lang="en-US" altLang="zh-TW" sz="3200" dirty="0" smtClean="0"/>
          </a:p>
          <a:p>
            <a:r>
              <a:rPr lang="en-US" altLang="zh-TW" sz="3200" dirty="0" smtClean="0"/>
              <a:t>6. </a:t>
            </a:r>
            <a:r>
              <a:rPr lang="zh-TW" altLang="en-US" sz="3200" dirty="0"/>
              <a:t>結論</a:t>
            </a:r>
          </a:p>
          <a:p>
            <a:pPr marL="0" indent="0">
              <a:buNone/>
            </a:pP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r>
              <a:rPr lang="zh-TW" altLang="en-US" dirty="0"/>
              <a:t/>
            </a:r>
            <a:br>
              <a:rPr lang="zh-TW" altLang="en-US" dirty="0"/>
            </a:b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6436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實習申請流程</a:t>
            </a:r>
            <a:endParaRPr lang="zh-TW" altLang="en-US" dirty="0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D480B8-4D8B-4CEC-9FE5-8C428C491579}" type="slidenum">
              <a:rPr lang="en-US" altLang="zh-TW" smtClean="0"/>
              <a:pPr>
                <a:defRPr/>
              </a:pPr>
              <a:t>3</a:t>
            </a:fld>
            <a:endParaRPr lang="en-US" altLang="zh-TW"/>
          </a:p>
        </p:txBody>
      </p:sp>
      <p:sp>
        <p:nvSpPr>
          <p:cNvPr id="19" name="矩形 18"/>
          <p:cNvSpPr/>
          <p:nvPr/>
        </p:nvSpPr>
        <p:spPr>
          <a:xfrm>
            <a:off x="2234164" y="6053522"/>
            <a:ext cx="449033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altLang="zh-TW" smtClean="0"/>
              <a:t>8</a:t>
            </a:r>
            <a:r>
              <a:rPr lang="zh-TW" altLang="zh-TW" smtClean="0"/>
              <a:t>月</a:t>
            </a:r>
            <a:r>
              <a:rPr lang="zh-TW" altLang="zh-TW" dirty="0"/>
              <a:t>保學生保險</a:t>
            </a:r>
            <a:r>
              <a:rPr lang="en-US" altLang="zh-TW" dirty="0"/>
              <a:t>(</a:t>
            </a:r>
            <a:r>
              <a:rPr lang="zh-TW" altLang="zh-TW" dirty="0" smtClean="0"/>
              <a:t>從</a:t>
            </a:r>
            <a:r>
              <a:rPr lang="en-US" altLang="zh-TW" dirty="0" smtClean="0"/>
              <a:t>9</a:t>
            </a:r>
            <a:r>
              <a:rPr lang="zh-TW" altLang="zh-TW" dirty="0" smtClean="0"/>
              <a:t>月</a:t>
            </a:r>
            <a:r>
              <a:rPr lang="zh-TW" altLang="zh-TW" dirty="0"/>
              <a:t>初開始到</a:t>
            </a:r>
            <a:r>
              <a:rPr lang="zh-TW" altLang="zh-TW" dirty="0" smtClean="0"/>
              <a:t>明年</a:t>
            </a:r>
            <a:r>
              <a:rPr lang="en-US" altLang="zh-TW" dirty="0" smtClean="0"/>
              <a:t>6</a:t>
            </a:r>
            <a:r>
              <a:rPr lang="zh-TW" altLang="zh-TW" dirty="0" smtClean="0"/>
              <a:t>月</a:t>
            </a:r>
            <a:r>
              <a:rPr lang="zh-TW" altLang="zh-TW" dirty="0"/>
              <a:t>底</a:t>
            </a:r>
            <a:r>
              <a:rPr lang="en-US" altLang="zh-TW" dirty="0"/>
              <a:t>)</a:t>
            </a:r>
            <a:endParaRPr lang="zh-TW" altLang="zh-TW" b="1" dirty="0"/>
          </a:p>
        </p:txBody>
      </p:sp>
      <p:sp>
        <p:nvSpPr>
          <p:cNvPr id="21" name="矩形 20"/>
          <p:cNvSpPr/>
          <p:nvPr/>
        </p:nvSpPr>
        <p:spPr>
          <a:xfrm>
            <a:off x="2494749" y="2045466"/>
            <a:ext cx="32592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繳交履歷至系辦截止日</a:t>
            </a:r>
            <a:r>
              <a:rPr lang="en-US" altLang="zh-TW" dirty="0"/>
              <a:t>5/30(</a:t>
            </a:r>
            <a:r>
              <a:rPr lang="zh-TW" altLang="en-US" dirty="0"/>
              <a:t>ㄧ</a:t>
            </a:r>
            <a:r>
              <a:rPr lang="en-US" altLang="zh-TW" dirty="0"/>
              <a:t>)</a:t>
            </a:r>
          </a:p>
        </p:txBody>
      </p:sp>
      <p:sp>
        <p:nvSpPr>
          <p:cNvPr id="22" name="矩形 21"/>
          <p:cNvSpPr/>
          <p:nvPr/>
        </p:nvSpPr>
        <p:spPr>
          <a:xfrm>
            <a:off x="973099" y="2693260"/>
            <a:ext cx="549381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申請多間公司，則需交多份履歷，ㄧ間公司一份履歷</a:t>
            </a:r>
          </a:p>
        </p:txBody>
      </p:sp>
      <p:sp>
        <p:nvSpPr>
          <p:cNvPr id="20" name="矩形 19"/>
          <p:cNvSpPr/>
          <p:nvPr/>
        </p:nvSpPr>
        <p:spPr>
          <a:xfrm>
            <a:off x="2513488" y="3612618"/>
            <a:ext cx="32704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/>
              <a:t>6</a:t>
            </a:r>
            <a:r>
              <a:rPr lang="zh-TW" altLang="en-US" dirty="0" smtClean="0"/>
              <a:t>月</a:t>
            </a:r>
            <a:r>
              <a:rPr lang="zh-TW" altLang="en-US" dirty="0"/>
              <a:t>初 </a:t>
            </a:r>
            <a:r>
              <a:rPr lang="en-US" altLang="zh-TW" dirty="0" smtClean="0"/>
              <a:t>~6</a:t>
            </a:r>
            <a:r>
              <a:rPr lang="zh-TW" altLang="en-US" dirty="0" smtClean="0"/>
              <a:t>月底</a:t>
            </a:r>
            <a:r>
              <a:rPr lang="en-US" altLang="zh-TW" dirty="0" smtClean="0"/>
              <a:t>(</a:t>
            </a:r>
            <a:r>
              <a:rPr lang="zh-TW" altLang="en-US" dirty="0" smtClean="0"/>
              <a:t>公司自行與同學</a:t>
            </a:r>
            <a:r>
              <a:rPr lang="en-US" altLang="zh-TW" dirty="0" smtClean="0"/>
              <a:t>)</a:t>
            </a:r>
            <a:endParaRPr lang="zh-TW" altLang="en-US" dirty="0"/>
          </a:p>
        </p:txBody>
      </p:sp>
      <p:grpSp>
        <p:nvGrpSpPr>
          <p:cNvPr id="5" name="群組 4"/>
          <p:cNvGrpSpPr/>
          <p:nvPr/>
        </p:nvGrpSpPr>
        <p:grpSpPr>
          <a:xfrm>
            <a:off x="7267258" y="1038556"/>
            <a:ext cx="2742160" cy="5552132"/>
            <a:chOff x="6431306" y="617220"/>
            <a:chExt cx="2742160" cy="5552132"/>
          </a:xfrm>
        </p:grpSpPr>
        <p:sp>
          <p:nvSpPr>
            <p:cNvPr id="3" name="矩形 2"/>
            <p:cNvSpPr/>
            <p:nvPr/>
          </p:nvSpPr>
          <p:spPr>
            <a:xfrm>
              <a:off x="6431306" y="617220"/>
              <a:ext cx="2742160" cy="792400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zh-TW" b="1" u="sng" dirty="0">
                  <a:solidFill>
                    <a:schemeClr val="bg1"/>
                  </a:solidFill>
                </a:rPr>
                <a:t>公司企業實習說明會</a:t>
              </a:r>
              <a:endParaRPr lang="zh-TW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9" name="矩形 8"/>
            <p:cNvSpPr/>
            <p:nvPr/>
          </p:nvSpPr>
          <p:spPr>
            <a:xfrm>
              <a:off x="6431306" y="1890349"/>
              <a:ext cx="2742160" cy="717531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b="1" u="sng" dirty="0">
                  <a:solidFill>
                    <a:schemeClr val="bg1"/>
                  </a:solidFill>
                </a:rPr>
                <a:t>繳交</a:t>
              </a:r>
              <a:r>
                <a:rPr lang="zh-TW" altLang="en-US" b="1" u="sng" dirty="0" smtClean="0">
                  <a:solidFill>
                    <a:schemeClr val="bg1"/>
                  </a:solidFill>
                </a:rPr>
                <a:t>履歷</a:t>
              </a:r>
              <a:endParaRPr lang="zh-TW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6431306" y="3088589"/>
              <a:ext cx="2742160" cy="68893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b="1" u="sng" dirty="0" smtClean="0">
                  <a:solidFill>
                    <a:schemeClr val="bg1"/>
                  </a:solidFill>
                </a:rPr>
                <a:t>面試</a:t>
              </a:r>
              <a:endParaRPr lang="zh-TW" altLang="en-US" dirty="0">
                <a:solidFill>
                  <a:schemeClr val="bg1"/>
                </a:solidFill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6431306" y="4258235"/>
              <a:ext cx="2742160" cy="715194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b="1" u="sng" dirty="0" smtClean="0">
                  <a:solidFill>
                    <a:schemeClr val="bg1"/>
                  </a:solidFill>
                </a:rPr>
                <a:t>學生至企業實習</a:t>
              </a:r>
              <a:endParaRPr lang="zh-TW" altLang="en-US" dirty="0">
                <a:solidFill>
                  <a:schemeClr val="bg1"/>
                </a:solidFill>
              </a:endParaRPr>
            </a:p>
          </p:txBody>
        </p:sp>
        <p:cxnSp>
          <p:nvCxnSpPr>
            <p:cNvPr id="6" name="直線單箭頭接點 5"/>
            <p:cNvCxnSpPr>
              <a:stCxn id="3" idx="2"/>
              <a:endCxn id="9" idx="0"/>
            </p:cNvCxnSpPr>
            <p:nvPr/>
          </p:nvCxnSpPr>
          <p:spPr>
            <a:xfrm>
              <a:off x="7802386" y="1409620"/>
              <a:ext cx="0" cy="480729"/>
            </a:xfrm>
            <a:prstGeom prst="straightConnector1">
              <a:avLst/>
            </a:prstGeom>
            <a:ln w="127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直線單箭頭接點 25"/>
            <p:cNvCxnSpPr/>
            <p:nvPr/>
          </p:nvCxnSpPr>
          <p:spPr>
            <a:xfrm>
              <a:off x="7802386" y="2607860"/>
              <a:ext cx="0" cy="480729"/>
            </a:xfrm>
            <a:prstGeom prst="straightConnector1">
              <a:avLst/>
            </a:prstGeom>
            <a:ln w="127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單箭頭接點 26"/>
            <p:cNvCxnSpPr/>
            <p:nvPr/>
          </p:nvCxnSpPr>
          <p:spPr>
            <a:xfrm>
              <a:off x="7786652" y="3777526"/>
              <a:ext cx="0" cy="480729"/>
            </a:xfrm>
            <a:prstGeom prst="straightConnector1">
              <a:avLst/>
            </a:prstGeom>
            <a:ln w="127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單箭頭接點 27"/>
            <p:cNvCxnSpPr/>
            <p:nvPr/>
          </p:nvCxnSpPr>
          <p:spPr>
            <a:xfrm>
              <a:off x="7778538" y="4973429"/>
              <a:ext cx="0" cy="480729"/>
            </a:xfrm>
            <a:prstGeom prst="straightConnector1">
              <a:avLst/>
            </a:prstGeom>
            <a:ln w="12700"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矩形 28"/>
            <p:cNvSpPr/>
            <p:nvPr/>
          </p:nvSpPr>
          <p:spPr>
            <a:xfrm>
              <a:off x="6431306" y="5454158"/>
              <a:ext cx="2742160" cy="715194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b="1" u="sng" dirty="0" smtClean="0">
                  <a:solidFill>
                    <a:schemeClr val="bg1"/>
                  </a:solidFill>
                </a:rPr>
                <a:t>保險及合約</a:t>
              </a:r>
              <a:endParaRPr lang="zh-TW" altLang="en-US" dirty="0">
                <a:solidFill>
                  <a:schemeClr val="bg1"/>
                </a:solidFill>
              </a:endParaRPr>
            </a:p>
          </p:txBody>
        </p:sp>
      </p:grpSp>
      <p:sp>
        <p:nvSpPr>
          <p:cNvPr id="30" name="矩形 29"/>
          <p:cNvSpPr/>
          <p:nvPr/>
        </p:nvSpPr>
        <p:spPr>
          <a:xfrm>
            <a:off x="3257614" y="4429721"/>
            <a:ext cx="156004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dirty="0" smtClean="0"/>
              <a:t>7</a:t>
            </a:r>
            <a:r>
              <a:rPr lang="zh-TW" altLang="en-US" dirty="0" smtClean="0"/>
              <a:t>月至隔年</a:t>
            </a:r>
            <a:r>
              <a:rPr lang="en-US" altLang="zh-TW" dirty="0" smtClean="0"/>
              <a:t>6</a:t>
            </a:r>
            <a:r>
              <a:rPr lang="zh-TW" altLang="en-US" dirty="0" smtClean="0"/>
              <a:t>月</a:t>
            </a:r>
            <a:endParaRPr lang="zh-TW" altLang="en-US" dirty="0"/>
          </a:p>
        </p:txBody>
      </p:sp>
      <p:sp>
        <p:nvSpPr>
          <p:cNvPr id="31" name="矩形 30"/>
          <p:cNvSpPr/>
          <p:nvPr/>
        </p:nvSpPr>
        <p:spPr>
          <a:xfrm>
            <a:off x="2858145" y="4790181"/>
            <a:ext cx="235897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實習的時</a:t>
            </a:r>
            <a:r>
              <a:rPr lang="zh-TW" altLang="en-US" dirty="0" smtClean="0"/>
              <a:t>數共</a:t>
            </a:r>
            <a:r>
              <a:rPr lang="en-US" altLang="zh-TW" dirty="0" smtClean="0"/>
              <a:t>720</a:t>
            </a:r>
            <a:r>
              <a:rPr lang="zh-TW" altLang="en-US" dirty="0" smtClean="0"/>
              <a:t>小時</a:t>
            </a:r>
            <a:endParaRPr lang="en-US" altLang="zh-TW" dirty="0" smtClean="0"/>
          </a:p>
          <a:p>
            <a:pPr algn="ctr"/>
            <a:r>
              <a:rPr lang="zh-TW" altLang="en-US" dirty="0" smtClean="0"/>
              <a:t>一學期</a:t>
            </a:r>
            <a:r>
              <a:rPr lang="en-US" altLang="zh-TW" dirty="0" smtClean="0"/>
              <a:t>360</a:t>
            </a:r>
            <a:r>
              <a:rPr lang="zh-TW" altLang="en-US" dirty="0" smtClean="0"/>
              <a:t>小時</a:t>
            </a:r>
            <a:endParaRPr lang="en-US" altLang="zh-TW" dirty="0" smtClean="0"/>
          </a:p>
          <a:p>
            <a:pPr algn="ctr"/>
            <a:r>
              <a:rPr lang="zh-TW" altLang="en-US" dirty="0"/>
              <a:t>一周</a:t>
            </a:r>
            <a:r>
              <a:rPr lang="en-US" altLang="zh-TW" dirty="0"/>
              <a:t>20</a:t>
            </a:r>
            <a:r>
              <a:rPr lang="zh-TW" altLang="en-US" dirty="0" smtClean="0"/>
              <a:t>小時</a:t>
            </a:r>
            <a:endParaRPr lang="zh-TW" altLang="en-US" dirty="0"/>
          </a:p>
        </p:txBody>
      </p:sp>
      <p:sp>
        <p:nvSpPr>
          <p:cNvPr id="4" name="矩形 3"/>
          <p:cNvSpPr/>
          <p:nvPr/>
        </p:nvSpPr>
        <p:spPr>
          <a:xfrm>
            <a:off x="657172" y="2371827"/>
            <a:ext cx="64972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dirty="0"/>
              <a:t>淡江資工系網頁 </a:t>
            </a:r>
            <a:r>
              <a:rPr lang="en-US" altLang="zh-TW" dirty="0"/>
              <a:t>-&gt; </a:t>
            </a:r>
            <a:r>
              <a:rPr lang="zh-TW" altLang="en-US" dirty="0"/>
              <a:t>大學部 </a:t>
            </a:r>
            <a:r>
              <a:rPr lang="en-US" altLang="zh-TW" dirty="0" smtClean="0"/>
              <a:t>-&gt; </a:t>
            </a:r>
            <a:r>
              <a:rPr lang="zh-TW" altLang="en-US" dirty="0"/>
              <a:t>下載</a:t>
            </a:r>
            <a:r>
              <a:rPr lang="zh-TW" altLang="en-US" dirty="0" smtClean="0"/>
              <a:t>專區</a:t>
            </a:r>
            <a:r>
              <a:rPr lang="en-US" altLang="zh-TW" dirty="0"/>
              <a:t>-&gt;</a:t>
            </a:r>
            <a:r>
              <a:rPr lang="zh-TW" altLang="en-US" dirty="0" smtClean="0"/>
              <a:t>企業</a:t>
            </a:r>
            <a:r>
              <a:rPr lang="zh-TW" altLang="en-US" dirty="0"/>
              <a:t>實習要點及申請表</a:t>
            </a:r>
          </a:p>
        </p:txBody>
      </p:sp>
    </p:spTree>
    <p:extLst>
      <p:ext uri="{BB962C8B-B14F-4D97-AF65-F5344CB8AC3E}">
        <p14:creationId xmlns:p14="http://schemas.microsoft.com/office/powerpoint/2010/main" val="15208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2.</a:t>
            </a:r>
            <a:r>
              <a:rPr lang="zh-TW" altLang="en-US" dirty="0" smtClean="0"/>
              <a:t>實習</a:t>
            </a:r>
            <a:r>
              <a:rPr lang="zh-TW" altLang="en-US" dirty="0"/>
              <a:t>企業簡介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202919" y="1859280"/>
            <a:ext cx="9927925" cy="4998720"/>
          </a:xfrm>
        </p:spPr>
        <p:txBody>
          <a:bodyPr>
            <a:normAutofit/>
          </a:bodyPr>
          <a:lstStyle/>
          <a:p>
            <a:r>
              <a:rPr lang="zh-TW" altLang="zh-TW" dirty="0" smtClean="0"/>
              <a:t>企業</a:t>
            </a:r>
            <a:r>
              <a:rPr lang="zh-TW" altLang="zh-TW" dirty="0"/>
              <a:t>實習制度介紹</a:t>
            </a:r>
          </a:p>
          <a:p>
            <a:r>
              <a:rPr lang="zh-TW" altLang="zh-TW" dirty="0" smtClean="0"/>
              <a:t>瀚</a:t>
            </a:r>
            <a:r>
              <a:rPr lang="zh-TW" altLang="zh-TW" dirty="0"/>
              <a:t>錸科技股份有限公司</a:t>
            </a:r>
          </a:p>
          <a:p>
            <a:r>
              <a:rPr lang="zh-TW" altLang="zh-TW" dirty="0" smtClean="0"/>
              <a:t>精誠資訊</a:t>
            </a:r>
            <a:endParaRPr lang="zh-TW" altLang="zh-TW" dirty="0"/>
          </a:p>
          <a:p>
            <a:r>
              <a:rPr lang="zh-TW" altLang="zh-TW" dirty="0" smtClean="0"/>
              <a:t>關</a:t>
            </a:r>
            <a:r>
              <a:rPr lang="zh-TW" altLang="zh-TW" dirty="0"/>
              <a:t>貿網路館股份有限公司</a:t>
            </a:r>
          </a:p>
          <a:p>
            <a:r>
              <a:rPr lang="zh-TW" altLang="zh-TW" dirty="0" smtClean="0"/>
              <a:t>零壹</a:t>
            </a:r>
            <a:r>
              <a:rPr lang="zh-TW" altLang="zh-TW" dirty="0"/>
              <a:t>科技</a:t>
            </a:r>
            <a:r>
              <a:rPr lang="en-US" altLang="zh-TW" dirty="0"/>
              <a:t>(</a:t>
            </a:r>
            <a:r>
              <a:rPr lang="zh-TW" altLang="zh-TW" dirty="0"/>
              <a:t>股</a:t>
            </a:r>
            <a:r>
              <a:rPr lang="en-US" altLang="zh-TW" dirty="0"/>
              <a:t>)</a:t>
            </a:r>
            <a:r>
              <a:rPr lang="zh-TW" altLang="zh-TW" dirty="0"/>
              <a:t>公司</a:t>
            </a:r>
          </a:p>
          <a:p>
            <a:r>
              <a:rPr lang="zh-TW" altLang="zh-TW" dirty="0" smtClean="0"/>
              <a:t>凌</a:t>
            </a:r>
            <a:r>
              <a:rPr lang="zh-TW" altLang="zh-TW" dirty="0"/>
              <a:t>群電腦</a:t>
            </a:r>
          </a:p>
          <a:p>
            <a:r>
              <a:rPr lang="zh-TW" altLang="zh-TW" dirty="0" smtClean="0"/>
              <a:t>中國</a:t>
            </a:r>
            <a:r>
              <a:rPr lang="zh-TW" altLang="zh-TW" dirty="0"/>
              <a:t>人壽</a:t>
            </a:r>
          </a:p>
          <a:p>
            <a:r>
              <a:rPr lang="zh-TW" altLang="zh-TW" dirty="0" smtClean="0"/>
              <a:t>網</a:t>
            </a:r>
            <a:r>
              <a:rPr lang="zh-TW" altLang="zh-TW" dirty="0"/>
              <a:t>軟公司</a:t>
            </a:r>
          </a:p>
          <a:p>
            <a:r>
              <a:rPr lang="zh-TW" altLang="zh-TW" dirty="0" smtClean="0"/>
              <a:t>普</a:t>
            </a:r>
            <a:r>
              <a:rPr lang="zh-TW" altLang="zh-TW" dirty="0"/>
              <a:t>鴻資訊</a:t>
            </a:r>
            <a:r>
              <a:rPr lang="en-US" altLang="zh-TW" dirty="0"/>
              <a:t>(</a:t>
            </a:r>
            <a:r>
              <a:rPr lang="zh-TW" altLang="zh-TW" dirty="0"/>
              <a:t>股</a:t>
            </a:r>
            <a:r>
              <a:rPr lang="en-US" altLang="zh-TW" dirty="0"/>
              <a:t>)</a:t>
            </a:r>
            <a:r>
              <a:rPr lang="zh-TW" altLang="zh-TW" dirty="0"/>
              <a:t>公司</a:t>
            </a:r>
          </a:p>
          <a:p>
            <a:r>
              <a:rPr lang="zh-TW" altLang="zh-TW" dirty="0" smtClean="0"/>
              <a:t>叡</a:t>
            </a:r>
            <a:r>
              <a:rPr lang="zh-TW" altLang="zh-TW" dirty="0"/>
              <a:t>揚</a:t>
            </a:r>
            <a:r>
              <a:rPr lang="zh-TW" altLang="zh-TW" dirty="0" smtClean="0"/>
              <a:t>資訊</a:t>
            </a:r>
            <a:endParaRPr lang="zh-TW" altLang="zh-TW" dirty="0"/>
          </a:p>
        </p:txBody>
      </p:sp>
    </p:spTree>
    <p:extLst>
      <p:ext uri="{BB962C8B-B14F-4D97-AF65-F5344CB8AC3E}">
        <p14:creationId xmlns:p14="http://schemas.microsoft.com/office/powerpoint/2010/main" val="39541700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07568" y="2420889"/>
            <a:ext cx="7772400" cy="1500187"/>
          </a:xfrm>
        </p:spPr>
        <p:txBody>
          <a:bodyPr/>
          <a:lstStyle/>
          <a:p>
            <a:pPr marL="365125" indent="-255588"/>
            <a:r>
              <a:rPr lang="zh-TW" altLang="en-US" sz="6000" b="1" dirty="0" smtClean="0">
                <a:solidFill>
                  <a:srgbClr val="92D050"/>
                </a:solidFill>
                <a:latin typeface="標楷體" pitchFamily="65" charset="-120"/>
                <a:ea typeface="標楷體" pitchFamily="65" charset="-120"/>
              </a:rPr>
              <a:t>謝謝</a:t>
            </a:r>
            <a:r>
              <a:rPr lang="zh-TW" altLang="en-US" sz="6000" b="1" dirty="0">
                <a:solidFill>
                  <a:srgbClr val="92D050"/>
                </a:solidFill>
                <a:latin typeface="標楷體" pitchFamily="65" charset="-120"/>
                <a:ea typeface="標楷體" pitchFamily="65" charset="-120"/>
              </a:rPr>
              <a:t>聆聽，請指教</a:t>
            </a:r>
            <a:r>
              <a:rPr lang="en-US" altLang="zh-TW" sz="6000" b="1" dirty="0">
                <a:solidFill>
                  <a:srgbClr val="92D050"/>
                </a:solidFill>
                <a:latin typeface="標楷體" pitchFamily="65" charset="-120"/>
                <a:ea typeface="標楷體" pitchFamily="65" charset="-120"/>
              </a:rPr>
              <a:t>!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F5667B-4442-4BD5-8BEE-95ADF7D49C6C}" type="slidenum">
              <a:rPr lang="en-US" altLang="zh-TW" smtClean="0"/>
              <a:pPr>
                <a:defRPr/>
              </a:pPr>
              <a:t>5</a:t>
            </a:fld>
            <a:endParaRPr lang="en-US" altLang="zh-TW"/>
          </a:p>
        </p:txBody>
      </p:sp>
      <p:sp>
        <p:nvSpPr>
          <p:cNvPr id="2" name="矩形 1"/>
          <p:cNvSpPr/>
          <p:nvPr/>
        </p:nvSpPr>
        <p:spPr>
          <a:xfrm>
            <a:off x="5176850" y="794646"/>
            <a:ext cx="1833835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365125" indent="-255588"/>
            <a:r>
              <a:rPr lang="zh-TW" altLang="en-US" sz="6000" b="1" dirty="0">
                <a:solidFill>
                  <a:srgbClr val="92D050"/>
                </a:solidFill>
                <a:latin typeface="標楷體" pitchFamily="65" charset="-120"/>
                <a:ea typeface="標楷體" pitchFamily="65" charset="-120"/>
              </a:rPr>
              <a:t>問題</a:t>
            </a:r>
            <a:endParaRPr lang="en-US" altLang="zh-TW" sz="6000" b="1" dirty="0">
              <a:solidFill>
                <a:srgbClr val="92D050"/>
              </a:solidFill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64860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帶狀">
  <a:themeElements>
    <a:clrScheme name="Banded">
      <a:dk1>
        <a:srgbClr val="2C2C2C"/>
      </a:dk1>
      <a:lt1>
        <a:srgbClr val="FFFFFF"/>
      </a:lt1>
      <a:dk2>
        <a:srgbClr val="099BDD"/>
      </a:dk2>
      <a:lt2>
        <a:srgbClr val="F2F2F2"/>
      </a:lt2>
      <a:accent1>
        <a:srgbClr val="FFC000"/>
      </a:accent1>
      <a:accent2>
        <a:srgbClr val="A5D028"/>
      </a:accent2>
      <a:accent3>
        <a:srgbClr val="08CC78"/>
      </a:accent3>
      <a:accent4>
        <a:srgbClr val="F24099"/>
      </a:accent4>
      <a:accent5>
        <a:srgbClr val="828288"/>
      </a:accent5>
      <a:accent6>
        <a:srgbClr val="F56617"/>
      </a:accent6>
      <a:hlink>
        <a:srgbClr val="005DBA"/>
      </a:hlink>
      <a:folHlink>
        <a:srgbClr val="6C606A"/>
      </a:folHlink>
    </a:clrScheme>
    <a:fontScheme name="Banded">
      <a:maj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nded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120000"/>
                <a:lumMod val="107000"/>
              </a:schemeClr>
            </a:gs>
            <a:gs pos="50000">
              <a:schemeClr val="phClr">
                <a:tint val="70000"/>
                <a:satMod val="124000"/>
                <a:lumMod val="103000"/>
              </a:schemeClr>
            </a:gs>
            <a:gs pos="100000">
              <a:schemeClr val="phClr">
                <a:tint val="85000"/>
                <a:satMod val="12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5000"/>
                <a:shade val="98000"/>
                <a:satMod val="110000"/>
                <a:lumMod val="103000"/>
              </a:schemeClr>
            </a:gs>
            <a:gs pos="50000">
              <a:schemeClr val="phClr">
                <a:shade val="85000"/>
                <a:satMod val="105000"/>
                <a:lumMod val="100000"/>
              </a:schemeClr>
            </a:gs>
            <a:gs pos="100000">
              <a:schemeClr val="phClr">
                <a:shade val="60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875" dir="5400000" algn="ctr" rotWithShape="0">
              <a:srgbClr val="000000">
                <a:alpha val="68000"/>
              </a:srgbClr>
            </a:outerShdw>
          </a:effectLst>
        </a:effectStyle>
        <a:effectStyle>
          <a:effectLst>
            <a:outerShdw blurRad="88900" dist="2794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/>
              <a:schemeClr val="phClr">
                <a:shade val="91000"/>
                <a:satMod val="105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100000"/>
                <a:shade val="0"/>
                <a:satMod val="100000"/>
              </a:schemeClr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nded" id="{98DFF888-2449-4D28-977C-6306C017633E}" vid="{9792607F-9579-4224-82FF-9C88C3E1E53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TC103090430[[fn=帶狀]]</Template>
  <TotalTime>202</TotalTime>
  <Words>237</Words>
  <Application>Microsoft Office PowerPoint</Application>
  <PresentationFormat>寬螢幕</PresentationFormat>
  <Paragraphs>44</Paragraphs>
  <Slides>5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2" baseType="lpstr">
      <vt:lpstr>新細明體</vt:lpstr>
      <vt:lpstr>標楷體</vt:lpstr>
      <vt:lpstr>Calibri</vt:lpstr>
      <vt:lpstr>Corbel</vt:lpstr>
      <vt:lpstr>Times New Roman</vt:lpstr>
      <vt:lpstr>Wingdings</vt:lpstr>
      <vt:lpstr>帶狀</vt:lpstr>
      <vt:lpstr>淡江大學資訊工程學系 企業實習說明會</vt:lpstr>
      <vt:lpstr>企業實習座談會流程</vt:lpstr>
      <vt:lpstr>實習申請流程</vt:lpstr>
      <vt:lpstr>2.實習企業簡介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淡江大學資訊工程學系 實習經驗分享</dc:title>
  <dc:creator>陳晗&lt;Hanna&gt;</dc:creator>
  <cp:lastModifiedBy>tkustaff</cp:lastModifiedBy>
  <cp:revision>33</cp:revision>
  <dcterms:created xsi:type="dcterms:W3CDTF">2013-03-29T06:15:28Z</dcterms:created>
  <dcterms:modified xsi:type="dcterms:W3CDTF">2023-02-09T01:28:05Z</dcterms:modified>
</cp:coreProperties>
</file>